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4" r:id="rId3"/>
    <p:sldId id="308" r:id="rId4"/>
    <p:sldId id="307" r:id="rId5"/>
    <p:sldId id="315" r:id="rId6"/>
    <p:sldId id="314" r:id="rId7"/>
    <p:sldId id="311" r:id="rId8"/>
    <p:sldId id="310" r:id="rId9"/>
    <p:sldId id="312" r:id="rId10"/>
    <p:sldId id="348" r:id="rId11"/>
    <p:sldId id="347" r:id="rId12"/>
    <p:sldId id="331" r:id="rId13"/>
    <p:sldId id="332" r:id="rId14"/>
    <p:sldId id="313" r:id="rId15"/>
    <p:sldId id="257" r:id="rId16"/>
    <p:sldId id="330" r:id="rId17"/>
    <p:sldId id="327" r:id="rId18"/>
    <p:sldId id="328" r:id="rId19"/>
    <p:sldId id="329" r:id="rId20"/>
    <p:sldId id="270" r:id="rId21"/>
    <p:sldId id="271" r:id="rId22"/>
    <p:sldId id="258" r:id="rId23"/>
    <p:sldId id="260" r:id="rId24"/>
    <p:sldId id="261" r:id="rId25"/>
    <p:sldId id="262" r:id="rId26"/>
    <p:sldId id="267" r:id="rId27"/>
    <p:sldId id="296" r:id="rId28"/>
    <p:sldId id="297" r:id="rId29"/>
    <p:sldId id="298" r:id="rId30"/>
    <p:sldId id="300" r:id="rId31"/>
    <p:sldId id="301" r:id="rId32"/>
    <p:sldId id="302" r:id="rId33"/>
    <p:sldId id="272" r:id="rId34"/>
    <p:sldId id="273" r:id="rId35"/>
    <p:sldId id="274" r:id="rId36"/>
    <p:sldId id="275" r:id="rId37"/>
    <p:sldId id="276" r:id="rId38"/>
    <p:sldId id="278" r:id="rId39"/>
    <p:sldId id="316" r:id="rId40"/>
    <p:sldId id="322" r:id="rId41"/>
    <p:sldId id="281" r:id="rId42"/>
    <p:sldId id="282" r:id="rId43"/>
    <p:sldId id="283" r:id="rId44"/>
    <p:sldId id="321" r:id="rId45"/>
    <p:sldId id="284" r:id="rId46"/>
    <p:sldId id="294" r:id="rId47"/>
    <p:sldId id="269" r:id="rId48"/>
    <p:sldId id="268" r:id="rId49"/>
    <p:sldId id="266" r:id="rId50"/>
    <p:sldId id="295" r:id="rId51"/>
    <p:sldId id="293" r:id="rId52"/>
    <p:sldId id="333" r:id="rId53"/>
    <p:sldId id="334" r:id="rId54"/>
    <p:sldId id="335" r:id="rId55"/>
    <p:sldId id="338" r:id="rId56"/>
    <p:sldId id="339" r:id="rId57"/>
    <p:sldId id="340" r:id="rId58"/>
    <p:sldId id="341" r:id="rId59"/>
    <p:sldId id="342" r:id="rId60"/>
    <p:sldId id="343" r:id="rId61"/>
    <p:sldId id="344" r:id="rId62"/>
    <p:sldId id="345" r:id="rId63"/>
    <p:sldId id="337" r:id="rId64"/>
    <p:sldId id="336" r:id="rId65"/>
    <p:sldId id="350" r:id="rId66"/>
    <p:sldId id="351" r:id="rId67"/>
    <p:sldId id="265" r:id="rId68"/>
    <p:sldId id="349" r:id="rId69"/>
    <p:sldId id="263" r:id="rId70"/>
    <p:sldId id="286" r:id="rId71"/>
    <p:sldId id="287" r:id="rId72"/>
    <p:sldId id="289" r:id="rId73"/>
    <p:sldId id="288" r:id="rId74"/>
    <p:sldId id="291" r:id="rId75"/>
    <p:sldId id="290" r:id="rId76"/>
    <p:sldId id="292" r:id="rId77"/>
    <p:sldId id="323" r:id="rId78"/>
    <p:sldId id="317" r:id="rId79"/>
    <p:sldId id="320" r:id="rId80"/>
    <p:sldId id="319" r:id="rId81"/>
    <p:sldId id="264" r:id="rId82"/>
    <p:sldId id="259" r:id="rId8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24936BE-DB6F-4103-8DE9-9304E1984D31}" type="datetimeFigureOut">
              <a:rPr lang="ru-RU" smtClean="0"/>
              <a:t>вс 18.09.22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376838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24936BE-DB6F-4103-8DE9-9304E1984D31}" type="datetimeFigureOut">
              <a:rPr lang="ru-RU" smtClean="0"/>
              <a:t>вс 18.09.22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412427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24936BE-DB6F-4103-8DE9-9304E1984D31}" type="datetimeFigureOut">
              <a:rPr lang="ru-RU" smtClean="0"/>
              <a:t>вс 18.09.22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26690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24936BE-DB6F-4103-8DE9-9304E1984D31}" type="datetimeFigureOut">
              <a:rPr lang="ru-RU" smtClean="0"/>
              <a:t>вс 18.09.22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3531391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24936BE-DB6F-4103-8DE9-9304E1984D31}" type="datetimeFigureOut">
              <a:rPr lang="ru-RU" smtClean="0"/>
              <a:t>вс 18.09.22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337088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24936BE-DB6F-4103-8DE9-9304E1984D31}" type="datetimeFigureOut">
              <a:rPr lang="ru-RU" smtClean="0"/>
              <a:t>вс 18.09.22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309154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24936BE-DB6F-4103-8DE9-9304E1984D31}" type="datetimeFigureOut">
              <a:rPr lang="ru-RU" smtClean="0"/>
              <a:t>вс 18.09.22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3098291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24936BE-DB6F-4103-8DE9-9304E1984D31}" type="datetimeFigureOut">
              <a:rPr lang="ru-RU" smtClean="0"/>
              <a:t>вс 18.09.22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85550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24936BE-DB6F-4103-8DE9-9304E1984D31}" type="datetimeFigureOut">
              <a:rPr lang="ru-RU" smtClean="0"/>
              <a:t>вс 18.09.22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209087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24936BE-DB6F-4103-8DE9-9304E1984D31}" type="datetimeFigureOut">
              <a:rPr lang="ru-RU" smtClean="0"/>
              <a:t>вс 18.09.22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274171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24936BE-DB6F-4103-8DE9-9304E1984D31}" type="datetimeFigureOut">
              <a:rPr lang="ru-RU" smtClean="0"/>
              <a:t>вс 18.09.22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DEAE86-58F5-4000-A65F-7EBBEA98A586}" type="slidenum">
              <a:rPr lang="ru-RU" smtClean="0"/>
              <a:t>‹#›</a:t>
            </a:fld>
            <a:endParaRPr lang="ru-RU"/>
          </a:p>
        </p:txBody>
      </p:sp>
    </p:spTree>
    <p:extLst>
      <p:ext uri="{BB962C8B-B14F-4D97-AF65-F5344CB8AC3E}">
        <p14:creationId xmlns:p14="http://schemas.microsoft.com/office/powerpoint/2010/main" val="309328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936BE-DB6F-4103-8DE9-9304E1984D31}" type="datetimeFigureOut">
              <a:rPr lang="ru-RU" smtClean="0"/>
              <a:t>вс 18.09.22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EAE86-58F5-4000-A65F-7EBBEA98A586}" type="slidenum">
              <a:rPr lang="ru-RU" smtClean="0"/>
              <a:t>‹#›</a:t>
            </a:fld>
            <a:endParaRPr lang="ru-RU"/>
          </a:p>
        </p:txBody>
      </p:sp>
    </p:spTree>
    <p:extLst>
      <p:ext uri="{BB962C8B-B14F-4D97-AF65-F5344CB8AC3E}">
        <p14:creationId xmlns:p14="http://schemas.microsoft.com/office/powerpoint/2010/main" val="1290562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hyperlink" Target="http://kanonizacia.cerkov.ru/mitrofornyj-protoierej-elevferij-vasilevich-grigorev/" TargetMode="External"/><Relationship Id="rId3" Type="http://schemas.openxmlformats.org/officeDocument/2006/relationships/hyperlink" Target="http://kanonizacia.cerkov.ru/monaxinya-kirilla-afonicheva-feoktista-nikiforovna/" TargetMode="External"/><Relationship Id="rId7" Type="http://schemas.openxmlformats.org/officeDocument/2006/relationships/hyperlink" Target="https://sobory.ru/photo/283290" TargetMode="External"/><Relationship Id="rId2" Type="http://schemas.openxmlformats.org/officeDocument/2006/relationships/hyperlink" Target="http://kanonizacia.cerkov.ru/svyashhennik-pavel-petrovich-ornatskij/" TargetMode="External"/><Relationship Id="rId1" Type="http://schemas.openxmlformats.org/officeDocument/2006/relationships/slideLayout" Target="../slideLayouts/slideLayout2.xml"/><Relationship Id="rId6" Type="http://schemas.openxmlformats.org/officeDocument/2006/relationships/hyperlink" Target="https://sobory.ru/photo/283295" TargetMode="External"/><Relationship Id="rId5" Type="http://schemas.openxmlformats.org/officeDocument/2006/relationships/hyperlink" Target="http://kanonizacia.cerkov.ru/repressirovannye/" TargetMode="External"/><Relationship Id="rId10" Type="http://schemas.openxmlformats.org/officeDocument/2006/relationships/hyperlink" Target="http://kanonizacia.cerkov.ru/protoierej-pavel-sosipatrovich-velickij/" TargetMode="External"/><Relationship Id="rId4" Type="http://schemas.openxmlformats.org/officeDocument/2006/relationships/hyperlink" Target="http://kanonizacia.cerkov.ru/svyashhennik-nikolaj-vasilevich-krasev/" TargetMode="External"/><Relationship Id="rId9" Type="http://schemas.openxmlformats.org/officeDocument/2006/relationships/hyperlink" Target="http://kanonizacia.cerkov.ru/protoierej-vladimir-dmitrievich-farforovskij/"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bessmertnybarak.ru/books/person/1903/" TargetMode="External"/><Relationship Id="rId13" Type="http://schemas.openxmlformats.org/officeDocument/2006/relationships/hyperlink" Target="http://kanonizacia.cerkov.ru/dmitriev-mixail-dmitrievich/" TargetMode="External"/><Relationship Id="rId3" Type="http://schemas.openxmlformats.org/officeDocument/2006/relationships/hyperlink" Target="http://kanonizacia.cerkov.ru/protoierej-fedor-feofanovich-malyshev/" TargetMode="External"/><Relationship Id="rId7" Type="http://schemas.openxmlformats.org/officeDocument/2006/relationships/hyperlink" Target="http://kanonizacia.cerkov.ru/ierej-mixail-nikolaevich-narskij/" TargetMode="External"/><Relationship Id="rId12" Type="http://schemas.openxmlformats.org/officeDocument/2006/relationships/hyperlink" Target="http://kanonizacia.cerkov.ru/svyashhennik-aleksej-vasilevich-grigorev/" TargetMode="External"/><Relationship Id="rId2" Type="http://schemas.openxmlformats.org/officeDocument/2006/relationships/hyperlink" Target="http://kanonizacia.cerkov.ru/svyashhennik-dmitrij-aleksandrovich-bogoyavlenskij/" TargetMode="External"/><Relationship Id="rId1" Type="http://schemas.openxmlformats.org/officeDocument/2006/relationships/slideLayout" Target="../slideLayouts/slideLayout2.xml"/><Relationship Id="rId6" Type="http://schemas.openxmlformats.org/officeDocument/2006/relationships/hyperlink" Target="http://kanonizacia.cerkov.ru/ierej-pazgalev-pavel-nikitich/" TargetMode="External"/><Relationship Id="rId11" Type="http://schemas.openxmlformats.org/officeDocument/2006/relationships/hyperlink" Target="http://kanonizacia.cerkov.ru/protoierej-evlampij-nikolaevich-priorov/" TargetMode="External"/><Relationship Id="rId5" Type="http://schemas.openxmlformats.org/officeDocument/2006/relationships/hyperlink" Target="http://lists.memo.ru/index3.htm" TargetMode="External"/><Relationship Id="rId10" Type="http://schemas.openxmlformats.org/officeDocument/2006/relationships/hyperlink" Target="http://ortho-rus.tk/articles/beloe-duhovenstvo-3085.html" TargetMode="External"/><Relationship Id="rId4" Type="http://schemas.openxmlformats.org/officeDocument/2006/relationships/hyperlink" Target="http://www.pstbi.ccas.ru/bin/db.exe/no_dbpath/nopanel/ans/nm/?TYZCF2JMTdG6Xbu-feCivu8fdOrVeeWd66GgeC9Ue8YUU8iZei4UfOHUfe8ctk*" TargetMode="External"/><Relationship Id="rId9" Type="http://schemas.openxmlformats.org/officeDocument/2006/relationships/hyperlink" Target="http://kanonizacia.cerkov.ru/svyashhennik-kirill-nikolaevich-golubev/" TargetMode="External"/><Relationship Id="rId14" Type="http://schemas.openxmlformats.org/officeDocument/2006/relationships/hyperlink" Target="http://kanonizacia.cerkov.ru/svyashhennik-nikolaj-nikolaevich-orlo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80160" y="814647"/>
            <a:ext cx="9387840" cy="2695316"/>
          </a:xfrm>
        </p:spPr>
        <p:txBody>
          <a:bodyPr>
            <a:normAutofit/>
          </a:bodyPr>
          <a:lstStyle/>
          <a:p>
            <a:r>
              <a:rPr lang="ru-RU" dirty="0" smtClean="0"/>
              <a:t>Репрессированное духовенство</a:t>
            </a:r>
            <a:endParaRPr lang="ru-RU" dirty="0"/>
          </a:p>
        </p:txBody>
      </p:sp>
      <p:sp>
        <p:nvSpPr>
          <p:cNvPr id="3" name="Подзаголовок 2"/>
          <p:cNvSpPr>
            <a:spLocks noGrp="1"/>
          </p:cNvSpPr>
          <p:nvPr>
            <p:ph type="subTitle" idx="1"/>
          </p:nvPr>
        </p:nvSpPr>
        <p:spPr/>
        <p:txBody>
          <a:bodyPr/>
          <a:lstStyle/>
          <a:p>
            <a:r>
              <a:rPr lang="ru-RU" dirty="0"/>
              <a:t>города </a:t>
            </a:r>
            <a:r>
              <a:rPr lang="ru-RU" dirty="0" smtClean="0"/>
              <a:t>Череповца </a:t>
            </a:r>
            <a:r>
              <a:rPr lang="ru-RU" dirty="0"/>
              <a:t>и Череповецкого района</a:t>
            </a:r>
          </a:p>
        </p:txBody>
      </p:sp>
    </p:spTree>
    <p:extLst>
      <p:ext uri="{BB962C8B-B14F-4D97-AF65-F5344CB8AC3E}">
        <p14:creationId xmlns:p14="http://schemas.microsoft.com/office/powerpoint/2010/main" val="775450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663524" y="0"/>
            <a:ext cx="4223522" cy="6893106"/>
          </a:xfrm>
          <a:prstGeom prst="rect">
            <a:avLst/>
          </a:prstGeom>
        </p:spPr>
      </p:pic>
    </p:spTree>
    <p:extLst>
      <p:ext uri="{BB962C8B-B14F-4D97-AF65-F5344CB8AC3E}">
        <p14:creationId xmlns:p14="http://schemas.microsoft.com/office/powerpoint/2010/main" val="2117688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Архимандрит Иосиф (Чернышев Афанасий Архипович)</a:t>
            </a:r>
          </a:p>
        </p:txBody>
      </p:sp>
      <p:sp>
        <p:nvSpPr>
          <p:cNvPr id="3" name="Объект 2"/>
          <p:cNvSpPr>
            <a:spLocks noGrp="1"/>
          </p:cNvSpPr>
          <p:nvPr>
            <p:ph idx="1"/>
          </p:nvPr>
        </p:nvSpPr>
        <p:spPr/>
        <p:txBody>
          <a:bodyPr>
            <a:normAutofit fontScale="92500" lnSpcReduction="10000"/>
          </a:bodyPr>
          <a:lstStyle/>
          <a:p>
            <a:pPr marL="0" indent="0" algn="just">
              <a:buNone/>
            </a:pPr>
            <a:r>
              <a:rPr lang="ru-RU" dirty="0"/>
              <a:t>В 1944–1945гг. — протодиакон </a:t>
            </a:r>
            <a:r>
              <a:rPr lang="ru-RU" dirty="0" err="1"/>
              <a:t>Михаило</a:t>
            </a:r>
            <a:r>
              <a:rPr lang="ru-RU" dirty="0"/>
              <a:t>-Архангельской церкви </a:t>
            </a:r>
            <a:r>
              <a:rPr lang="ru-RU" dirty="0" err="1"/>
              <a:t>с.Ломовка</a:t>
            </a:r>
            <a:r>
              <a:rPr lang="ru-RU" dirty="0"/>
              <a:t> Белорецкого </a:t>
            </a:r>
            <a:r>
              <a:rPr lang="ru-RU" dirty="0" smtClean="0"/>
              <a:t>р-на Башкирии</a:t>
            </a:r>
            <a:r>
              <a:rPr lang="ru-RU" dirty="0"/>
              <a:t>. Храм </a:t>
            </a:r>
            <a:r>
              <a:rPr lang="ru-RU" dirty="0" err="1"/>
              <a:t>с.Ломовка</a:t>
            </a:r>
            <a:r>
              <a:rPr lang="ru-RU" dirty="0"/>
              <a:t> был закрыт в 1930г., вновь открыт в </a:t>
            </a:r>
            <a:r>
              <a:rPr lang="ru-RU" dirty="0" smtClean="0"/>
              <a:t>1944г. В </a:t>
            </a:r>
            <a:r>
              <a:rPr lang="ru-RU" dirty="0"/>
              <a:t>1945–1953гг. </a:t>
            </a:r>
            <a:r>
              <a:rPr lang="ru-RU" dirty="0" err="1"/>
              <a:t>о.Иосиф</a:t>
            </a:r>
            <a:r>
              <a:rPr lang="ru-RU" dirty="0"/>
              <a:t> — настоятель </a:t>
            </a:r>
            <a:r>
              <a:rPr lang="ru-RU" dirty="0" err="1"/>
              <a:t>Михаило</a:t>
            </a:r>
            <a:r>
              <a:rPr lang="ru-RU" dirty="0"/>
              <a:t>-Архангельской церкви в </a:t>
            </a:r>
            <a:r>
              <a:rPr lang="ru-RU" dirty="0" err="1" smtClean="0"/>
              <a:t>с.Ломовка</a:t>
            </a:r>
            <a:r>
              <a:rPr lang="ru-RU" dirty="0" smtClean="0"/>
              <a:t>. В </a:t>
            </a:r>
            <a:r>
              <a:rPr lang="ru-RU" dirty="0"/>
              <a:t>1947–1948гг. руководил строительством нового помещения </a:t>
            </a:r>
            <a:r>
              <a:rPr lang="ru-RU" dirty="0" smtClean="0"/>
              <a:t>церкви. С </a:t>
            </a:r>
            <a:r>
              <a:rPr lang="ru-RU" dirty="0"/>
              <a:t>1953г. — настоятель </a:t>
            </a:r>
            <a:r>
              <a:rPr lang="ru-RU" dirty="0" err="1"/>
              <a:t>Спасо</a:t>
            </a:r>
            <a:r>
              <a:rPr lang="ru-RU" dirty="0"/>
              <a:t>-Преображенской церкви </a:t>
            </a:r>
            <a:r>
              <a:rPr lang="ru-RU" dirty="0" err="1" smtClean="0"/>
              <a:t>с.Зилаир</a:t>
            </a:r>
            <a:r>
              <a:rPr lang="ru-RU" dirty="0" smtClean="0"/>
              <a:t>. В </a:t>
            </a:r>
            <a:r>
              <a:rPr lang="ru-RU" dirty="0"/>
              <a:t>списке церквей и священнослужителей Уфимской епархии по </a:t>
            </a:r>
            <a:r>
              <a:rPr lang="ru-RU" dirty="0" smtClean="0"/>
              <a:t>состоянию на </a:t>
            </a:r>
            <a:r>
              <a:rPr lang="ru-RU" dirty="0"/>
              <a:t>25 декабря 1955г. указан уже в сане </a:t>
            </a:r>
            <a:r>
              <a:rPr lang="ru-RU" dirty="0" smtClean="0"/>
              <a:t>игумена. С </a:t>
            </a:r>
            <a:r>
              <a:rPr lang="ru-RU" dirty="0"/>
              <a:t>июля 1959г. — настоятель </a:t>
            </a:r>
            <a:r>
              <a:rPr lang="ru-RU" dirty="0" err="1"/>
              <a:t>Николо-Татьянинской</a:t>
            </a:r>
            <a:r>
              <a:rPr lang="ru-RU" dirty="0"/>
              <a:t> церкви в </a:t>
            </a:r>
            <a:r>
              <a:rPr lang="ru-RU" dirty="0" err="1" smtClean="0"/>
              <a:t>г.Стерилитамаке</a:t>
            </a:r>
            <a:r>
              <a:rPr lang="ru-RU" dirty="0" smtClean="0"/>
              <a:t>, благочинный </a:t>
            </a:r>
            <a:r>
              <a:rPr lang="ru-RU" dirty="0"/>
              <a:t>2-го округа Уфимской епархии</a:t>
            </a:r>
            <a:r>
              <a:rPr lang="ru-RU" dirty="0" smtClean="0"/>
              <a:t>.</a:t>
            </a:r>
            <a:r>
              <a:rPr lang="ru-RU" dirty="0"/>
              <a:t> С июня 1961г. — настоятель Покровского храма </a:t>
            </a:r>
            <a:r>
              <a:rPr lang="ru-RU" dirty="0" err="1"/>
              <a:t>г.Уфы</a:t>
            </a:r>
            <a:r>
              <a:rPr lang="ru-RU" dirty="0"/>
              <a:t>, возведен в сан </a:t>
            </a:r>
            <a:r>
              <a:rPr lang="ru-RU" dirty="0" smtClean="0"/>
              <a:t>архимандрита.</a:t>
            </a:r>
            <a:r>
              <a:rPr lang="ru-RU" dirty="0"/>
              <a:t> </a:t>
            </a:r>
            <a:r>
              <a:rPr lang="ru-RU" dirty="0" smtClean="0"/>
              <a:t>Скончался </a:t>
            </a:r>
            <a:r>
              <a:rPr lang="ru-RU" dirty="0"/>
              <a:t>4 марта 1970 г. Похоронен на кладбище г. Уфы</a:t>
            </a:r>
          </a:p>
        </p:txBody>
      </p:sp>
    </p:spTree>
    <p:extLst>
      <p:ext uri="{BB962C8B-B14F-4D97-AF65-F5344CB8AC3E}">
        <p14:creationId xmlns:p14="http://schemas.microsoft.com/office/powerpoint/2010/main" val="499844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Священник Алексей Васильевич Григорьев</a:t>
            </a:r>
            <a:br>
              <a:rPr lang="ru-RU" dirty="0"/>
            </a:br>
            <a:endParaRPr lang="ru-RU" dirty="0"/>
          </a:p>
        </p:txBody>
      </p:sp>
      <p:sp>
        <p:nvSpPr>
          <p:cNvPr id="3" name="Объект 2"/>
          <p:cNvSpPr>
            <a:spLocks noGrp="1"/>
          </p:cNvSpPr>
          <p:nvPr>
            <p:ph idx="1"/>
          </p:nvPr>
        </p:nvSpPr>
        <p:spPr/>
        <p:txBody>
          <a:bodyPr>
            <a:normAutofit fontScale="92500" lnSpcReduction="20000"/>
          </a:bodyPr>
          <a:lstStyle/>
          <a:p>
            <a:pPr marL="0" indent="0">
              <a:buNone/>
            </a:pPr>
            <a:r>
              <a:rPr lang="ru-RU" dirty="0" smtClean="0"/>
              <a:t>Родился </a:t>
            </a:r>
            <a:r>
              <a:rPr lang="ru-RU" dirty="0"/>
              <a:t>в 1885 году в </a:t>
            </a:r>
            <a:r>
              <a:rPr lang="ru-RU" dirty="0" err="1"/>
              <a:t>г.Белозерске</a:t>
            </a:r>
            <a:r>
              <a:rPr lang="ru-RU" dirty="0"/>
              <a:t> Новгородской губернии в мещанской семье. Образование низшее.</a:t>
            </a:r>
          </a:p>
          <a:p>
            <a:pPr marL="0" indent="0">
              <a:buNone/>
            </a:pPr>
            <a:r>
              <a:rPr lang="ru-RU" dirty="0" smtClean="0"/>
              <a:t>Осужден </a:t>
            </a:r>
            <a:r>
              <a:rPr lang="ru-RU" dirty="0"/>
              <a:t>в 1930 г. по обвинению в «антисоветской деятельности». Приговорен к 5 лет ИТЛ.</a:t>
            </a:r>
          </a:p>
          <a:p>
            <a:pPr marL="0" indent="0">
              <a:buNone/>
            </a:pPr>
            <a:r>
              <a:rPr lang="ru-RU" dirty="0" smtClean="0"/>
              <a:t>До </a:t>
            </a:r>
            <a:r>
              <a:rPr lang="ru-RU" dirty="0"/>
              <a:t>20.09.1937 г. служил в Благовещенской церкви г. Череповца Ленинградской (соврем. — Вологодской) области.</a:t>
            </a:r>
          </a:p>
          <a:p>
            <a:pPr marL="0" indent="0">
              <a:buNone/>
            </a:pPr>
            <a:r>
              <a:rPr lang="ru-RU" dirty="0" smtClean="0"/>
              <a:t>20.09.1937 </a:t>
            </a:r>
            <a:r>
              <a:rPr lang="ru-RU" dirty="0"/>
              <a:t>г. арестован в г. Череповце, заключен в тюрьму г. Белозерска.</a:t>
            </a:r>
          </a:p>
          <a:p>
            <a:pPr marL="0" indent="0">
              <a:buNone/>
            </a:pPr>
            <a:r>
              <a:rPr lang="ru-RU" dirty="0" smtClean="0"/>
              <a:t>04.10.1937 </a:t>
            </a:r>
            <a:r>
              <a:rPr lang="ru-RU" dirty="0"/>
              <a:t>г. осужден особой тройкой при УНКВД СССР по Ленинградской области.</a:t>
            </a:r>
          </a:p>
          <a:p>
            <a:pPr marL="0" indent="0">
              <a:buNone/>
            </a:pPr>
            <a:r>
              <a:rPr lang="ru-RU" dirty="0" smtClean="0"/>
              <a:t>Предъявлено </a:t>
            </a:r>
            <a:r>
              <a:rPr lang="ru-RU" dirty="0"/>
              <a:t>обвинение: «участие в контрреволюционной организации церковников». Приговорен по статье 58–10,58–11 УК РСФСР к высшей мере наказания — расстрелу.</a:t>
            </a:r>
          </a:p>
        </p:txBody>
      </p:sp>
    </p:spTree>
    <p:extLst>
      <p:ext uri="{BB962C8B-B14F-4D97-AF65-F5344CB8AC3E}">
        <p14:creationId xmlns:p14="http://schemas.microsoft.com/office/powerpoint/2010/main" val="1185699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Священник Алексей Васильевич Григорьев</a:t>
            </a:r>
          </a:p>
        </p:txBody>
      </p:sp>
      <p:sp>
        <p:nvSpPr>
          <p:cNvPr id="3" name="Объект 2"/>
          <p:cNvSpPr>
            <a:spLocks noGrp="1"/>
          </p:cNvSpPr>
          <p:nvPr>
            <p:ph idx="1"/>
          </p:nvPr>
        </p:nvSpPr>
        <p:spPr/>
        <p:txBody>
          <a:bodyPr>
            <a:normAutofit fontScale="70000" lnSpcReduction="20000"/>
          </a:bodyPr>
          <a:lstStyle/>
          <a:p>
            <a:pPr marL="0" indent="0">
              <a:buNone/>
            </a:pPr>
            <a:r>
              <a:rPr lang="ru-RU" dirty="0"/>
              <a:t>Из обвинительного заключения:</a:t>
            </a:r>
          </a:p>
          <a:p>
            <a:pPr marL="0" indent="0" algn="just">
              <a:buNone/>
            </a:pPr>
            <a:r>
              <a:rPr lang="ru-RU" dirty="0"/>
              <a:t>«Обвиняется в том, что будучи членом контрреволюционной организации церковников, в которую был завербован обвиняемым Удаловым, на протяжении ряда лет проводил активную контрреволюционную деятельность, направленную на срыв мероприятий </a:t>
            </a:r>
            <a:r>
              <a:rPr lang="ru-RU" dirty="0" err="1"/>
              <a:t>сов.власти</a:t>
            </a:r>
            <a:r>
              <a:rPr lang="ru-RU" dirty="0"/>
              <a:t> и</a:t>
            </a:r>
          </a:p>
          <a:p>
            <a:pPr marL="0" indent="0">
              <a:buNone/>
            </a:pPr>
            <a:r>
              <a:rPr lang="ru-RU" dirty="0"/>
              <a:t>ВКП(б), неоднократно участвовал в нелегальных контрреволюционных сборищах у руководителя организации Рождественского».</a:t>
            </a:r>
          </a:p>
          <a:p>
            <a:endParaRPr lang="ru-RU" dirty="0"/>
          </a:p>
          <a:p>
            <a:pPr marL="0" indent="0">
              <a:buNone/>
            </a:pPr>
            <a:r>
              <a:rPr lang="ru-RU" dirty="0"/>
              <a:t>В 1937 г. переведен во Внутреннюю тюрьму УНКВД по Ленинградской области г. Ленинград (Шпалерная, 25).</a:t>
            </a:r>
          </a:p>
          <a:p>
            <a:pPr marL="0" indent="0">
              <a:buNone/>
            </a:pPr>
            <a:endParaRPr lang="ru-RU" dirty="0"/>
          </a:p>
          <a:p>
            <a:pPr marL="0" indent="0">
              <a:buNone/>
            </a:pPr>
            <a:r>
              <a:rPr lang="ru-RU" dirty="0"/>
              <a:t>09.10.1937 г. — расстрелян в </a:t>
            </a:r>
            <a:r>
              <a:rPr lang="ru-RU" dirty="0" err="1"/>
              <a:t>Левашовской</a:t>
            </a:r>
            <a:r>
              <a:rPr lang="ru-RU" dirty="0"/>
              <a:t> пустоши Ленинградской области.</a:t>
            </a:r>
          </a:p>
          <a:p>
            <a:endParaRPr lang="ru-RU" dirty="0"/>
          </a:p>
          <a:p>
            <a:pPr marL="0" indent="0">
              <a:buNone/>
            </a:pPr>
            <a:r>
              <a:rPr lang="ru-RU" dirty="0"/>
              <a:t>Место захоронения: Ленинградская область, </a:t>
            </a:r>
            <a:r>
              <a:rPr lang="ru-RU" dirty="0" err="1"/>
              <a:t>Левашовская</a:t>
            </a:r>
            <a:r>
              <a:rPr lang="ru-RU" dirty="0"/>
              <a:t> пустошь.</a:t>
            </a:r>
          </a:p>
        </p:txBody>
      </p:sp>
    </p:spTree>
    <p:extLst>
      <p:ext uri="{BB962C8B-B14F-4D97-AF65-F5344CB8AC3E}">
        <p14:creationId xmlns:p14="http://schemas.microsoft.com/office/powerpoint/2010/main" val="41921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Церковь Благовещения Пресвятой Богородицы. </a:t>
            </a:r>
            <a:r>
              <a:rPr lang="ru-RU" dirty="0" err="1"/>
              <a:t>г</a:t>
            </a:r>
            <a:r>
              <a:rPr lang="ru-RU" dirty="0" err="1" smtClean="0"/>
              <a:t>.Череповец</a:t>
            </a:r>
            <a:r>
              <a:rPr lang="ru-RU" dirty="0" smtClean="0"/>
              <a:t>.</a:t>
            </a:r>
            <a:endParaRPr lang="ru-RU" dirty="0"/>
          </a:p>
        </p:txBody>
      </p:sp>
      <p:pic>
        <p:nvPicPr>
          <p:cNvPr id="8194" name="Picture 2" descr="http://sobory.ru/pic/39900/39902_20160527_1756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4684" y="1825625"/>
            <a:ext cx="7363343" cy="469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611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Священник Алексий Васильевич Беляев</a:t>
            </a:r>
            <a:endParaRPr lang="ru-RU" dirty="0"/>
          </a:p>
        </p:txBody>
      </p:sp>
      <p:sp>
        <p:nvSpPr>
          <p:cNvPr id="3" name="Объект 2"/>
          <p:cNvSpPr>
            <a:spLocks noGrp="1"/>
          </p:cNvSpPr>
          <p:nvPr>
            <p:ph idx="1"/>
          </p:nvPr>
        </p:nvSpPr>
        <p:spPr/>
        <p:txBody>
          <a:bodyPr/>
          <a:lstStyle/>
          <a:p>
            <a:pPr marL="0" indent="0" algn="just">
              <a:buNone/>
            </a:pPr>
            <a:r>
              <a:rPr lang="ru-RU" b="1" dirty="0"/>
              <a:t>Священник Алексий Васильевич Беляев</a:t>
            </a:r>
            <a:r>
              <a:rPr lang="ru-RU" dirty="0"/>
              <a:t>. Служил в </a:t>
            </a:r>
            <a:r>
              <a:rPr lang="ru-RU" dirty="0" err="1"/>
              <a:t>Христорождественской</a:t>
            </a:r>
            <a:r>
              <a:rPr lang="ru-RU" dirty="0"/>
              <a:t> церкви г. Череповца и в Успенском храме села </a:t>
            </a:r>
            <a:r>
              <a:rPr lang="ru-RU" dirty="0" err="1"/>
              <a:t>Богородское</a:t>
            </a:r>
            <a:r>
              <a:rPr lang="ru-RU" dirty="0"/>
              <a:t>. 10 ноября 1937 г. приговорен к расстрелу. Похоронен в г. Вологде.</a:t>
            </a:r>
          </a:p>
        </p:txBody>
      </p:sp>
    </p:spTree>
    <p:extLst>
      <p:ext uri="{BB962C8B-B14F-4D97-AF65-F5344CB8AC3E}">
        <p14:creationId xmlns:p14="http://schemas.microsoft.com/office/powerpoint/2010/main" val="3399078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0654" y="365126"/>
            <a:ext cx="10273145" cy="748780"/>
          </a:xfrm>
        </p:spPr>
        <p:txBody>
          <a:bodyPr/>
          <a:lstStyle/>
          <a:p>
            <a:pPr algn="ctr"/>
            <a:r>
              <a:rPr lang="ru-RU" dirty="0" smtClean="0"/>
              <a:t>Храм Рождества Христова. г. Череповец</a:t>
            </a:r>
            <a:endParaRPr lang="ru-RU" dirty="0"/>
          </a:p>
        </p:txBody>
      </p:sp>
      <p:pic>
        <p:nvPicPr>
          <p:cNvPr id="4" name="Объект 3"/>
          <p:cNvPicPr>
            <a:picLocks noGrp="1" noChangeAspect="1"/>
          </p:cNvPicPr>
          <p:nvPr>
            <p:ph idx="1"/>
          </p:nvPr>
        </p:nvPicPr>
        <p:blipFill>
          <a:blip r:embed="rId2"/>
          <a:stretch>
            <a:fillRect/>
          </a:stretch>
        </p:blipFill>
        <p:spPr>
          <a:xfrm>
            <a:off x="3404817" y="1113906"/>
            <a:ext cx="5320662" cy="5563140"/>
          </a:xfrm>
          <a:prstGeom prst="rect">
            <a:avLst/>
          </a:prstGeom>
        </p:spPr>
      </p:pic>
    </p:spTree>
    <p:extLst>
      <p:ext uri="{BB962C8B-B14F-4D97-AF65-F5344CB8AC3E}">
        <p14:creationId xmlns:p14="http://schemas.microsoft.com/office/powerpoint/2010/main" val="75508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Кирилл Николаевич Голубев</a:t>
            </a:r>
            <a:br>
              <a:rPr lang="ru-RU" b="1" dirty="0"/>
            </a:br>
            <a:endParaRPr lang="ru-RU" dirty="0"/>
          </a:p>
        </p:txBody>
      </p:sp>
      <p:pic>
        <p:nvPicPr>
          <p:cNvPr id="4" name="Объект 3"/>
          <p:cNvPicPr>
            <a:picLocks noGrp="1" noChangeAspect="1"/>
          </p:cNvPicPr>
          <p:nvPr>
            <p:ph idx="1"/>
          </p:nvPr>
        </p:nvPicPr>
        <p:blipFill>
          <a:blip r:embed="rId2"/>
          <a:stretch>
            <a:fillRect/>
          </a:stretch>
        </p:blipFill>
        <p:spPr>
          <a:xfrm>
            <a:off x="3630543" y="1027906"/>
            <a:ext cx="4215340" cy="5672152"/>
          </a:xfrm>
          <a:prstGeom prst="rect">
            <a:avLst/>
          </a:prstGeom>
        </p:spPr>
      </p:pic>
    </p:spTree>
    <p:extLst>
      <p:ext uri="{BB962C8B-B14F-4D97-AF65-F5344CB8AC3E}">
        <p14:creationId xmlns:p14="http://schemas.microsoft.com/office/powerpoint/2010/main" val="782401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Кирилл Николаевич Голубев</a:t>
            </a:r>
            <a:br>
              <a:rPr lang="ru-RU" b="1" dirty="0"/>
            </a:br>
            <a:endParaRPr lang="ru-RU" dirty="0"/>
          </a:p>
        </p:txBody>
      </p:sp>
      <p:sp>
        <p:nvSpPr>
          <p:cNvPr id="3" name="Объект 2"/>
          <p:cNvSpPr>
            <a:spLocks noGrp="1"/>
          </p:cNvSpPr>
          <p:nvPr>
            <p:ph idx="1"/>
          </p:nvPr>
        </p:nvSpPr>
        <p:spPr/>
        <p:txBody>
          <a:bodyPr/>
          <a:lstStyle/>
          <a:p>
            <a:pPr marL="0" indent="0" algn="just">
              <a:buNone/>
            </a:pPr>
            <a:r>
              <a:rPr lang="ru-RU" dirty="0"/>
              <a:t>Родился в 1878 году, сын священника </a:t>
            </a:r>
            <a:r>
              <a:rPr lang="ru-RU" dirty="0" err="1"/>
              <a:t>Усть-Угольской</a:t>
            </a:r>
            <a:r>
              <a:rPr lang="ru-RU" dirty="0"/>
              <a:t> церкви Череповецкого уезда. В июне 1900 окончил курс Вологодской духовной семинарии. 10 августа 1900 года – учитель в </a:t>
            </a:r>
            <a:r>
              <a:rPr lang="ru-RU" dirty="0" err="1"/>
              <a:t>Чуровской</a:t>
            </a:r>
            <a:r>
              <a:rPr lang="ru-RU" dirty="0"/>
              <a:t> церковно-приходской школе. 4 июня 1902 года архиепископом Новгородским и Старорусским </a:t>
            </a:r>
            <a:r>
              <a:rPr lang="ru-RU" dirty="0" err="1"/>
              <a:t>Гурием</a:t>
            </a:r>
            <a:r>
              <a:rPr lang="ru-RU" dirty="0"/>
              <a:t> рукоположен в сан иерея к </a:t>
            </a:r>
            <a:r>
              <a:rPr lang="ru-RU" dirty="0" err="1"/>
              <a:t>Гришкинской</a:t>
            </a:r>
            <a:r>
              <a:rPr lang="ru-RU" dirty="0"/>
              <a:t> церкви Тихвинского уезда в Софийском соборе г. Новгорода. С 29 мая 1905 года – священник  этой церкви. В сане иерея проходил должности депутата по следственным делам (1906), помощника благочинного (с 1909), депутата по училищным делам (1914). Законоучитель приходских школ Череповца (1915-1917).</a:t>
            </a:r>
          </a:p>
        </p:txBody>
      </p:sp>
    </p:spTree>
    <p:extLst>
      <p:ext uri="{BB962C8B-B14F-4D97-AF65-F5344CB8AC3E}">
        <p14:creationId xmlns:p14="http://schemas.microsoft.com/office/powerpoint/2010/main" val="4100809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Кирилл Николаевич Голубев</a:t>
            </a:r>
            <a:br>
              <a:rPr lang="ru-RU" b="1" dirty="0"/>
            </a:br>
            <a:endParaRPr lang="ru-RU" dirty="0"/>
          </a:p>
        </p:txBody>
      </p:sp>
      <p:sp>
        <p:nvSpPr>
          <p:cNvPr id="3" name="Объект 2"/>
          <p:cNvSpPr>
            <a:spLocks noGrp="1"/>
          </p:cNvSpPr>
          <p:nvPr>
            <p:ph idx="1"/>
          </p:nvPr>
        </p:nvSpPr>
        <p:spPr>
          <a:xfrm>
            <a:off x="598516" y="1330036"/>
            <a:ext cx="10989426" cy="5070764"/>
          </a:xfrm>
        </p:spPr>
        <p:txBody>
          <a:bodyPr>
            <a:normAutofit lnSpcReduction="10000"/>
          </a:bodyPr>
          <a:lstStyle/>
          <a:p>
            <a:pPr marL="0" indent="0" algn="just">
              <a:buNone/>
            </a:pPr>
            <a:r>
              <a:rPr lang="ru-RU" dirty="0"/>
              <a:t>С 1915 года служил в храме Рождества Христова, здесь же встретил трагические дни Октябрьского переворота. 28 августа 1924 года «за поминовение Патриарха Тихона» договор с общиной храма был расторгнут. К власти пришли обновленцы. Отец Кирилл вынужден был покинуть Череповец</a:t>
            </a:r>
            <a:r>
              <a:rPr lang="ru-RU" dirty="0" smtClean="0"/>
              <a:t>.</a:t>
            </a:r>
          </a:p>
          <a:p>
            <a:pPr marL="0" indent="0" algn="just">
              <a:buNone/>
            </a:pPr>
            <a:r>
              <a:rPr lang="ru-RU" dirty="0" smtClean="0"/>
              <a:t>Служил </a:t>
            </a:r>
            <a:r>
              <a:rPr lang="ru-RU" dirty="0"/>
              <a:t>настоятелем </a:t>
            </a:r>
            <a:r>
              <a:rPr lang="ru-RU" dirty="0" err="1"/>
              <a:t>Большедорского</a:t>
            </a:r>
            <a:r>
              <a:rPr lang="ru-RU" dirty="0"/>
              <a:t> прихода, одного из немногих, сумевших сохранить верность Патриарху Тихону. А с 1927 года он становится настоятелем Сретенского храма (бывшего подворья Леушинского монастыря) в Череповце</a:t>
            </a:r>
            <a:r>
              <a:rPr lang="ru-RU" dirty="0" smtClean="0"/>
              <a:t>.</a:t>
            </a:r>
          </a:p>
          <a:p>
            <a:pPr marL="0" indent="0" algn="just">
              <a:buNone/>
            </a:pPr>
            <a:r>
              <a:rPr lang="ru-RU" dirty="0" smtClean="0"/>
              <a:t>Последним </a:t>
            </a:r>
            <a:r>
              <a:rPr lang="ru-RU" dirty="0"/>
              <a:t>местом служения отца Кирилла стал </a:t>
            </a:r>
            <a:r>
              <a:rPr lang="ru-RU" dirty="0" err="1"/>
              <a:t>Спасо</a:t>
            </a:r>
            <a:r>
              <a:rPr lang="ru-RU" dirty="0"/>
              <a:t>-Преображенский </a:t>
            </a:r>
            <a:r>
              <a:rPr lang="ru-RU" dirty="0" err="1"/>
              <a:t>Мяксинский</a:t>
            </a:r>
            <a:r>
              <a:rPr lang="ru-RU" dirty="0"/>
              <a:t> приход. 17 августа 1937 года отец Кирилл был арестован, а 17 сентября 1937 года был расстрелян, приняв мученическую смерть за Христа.</a:t>
            </a:r>
          </a:p>
        </p:txBody>
      </p:sp>
    </p:spTree>
    <p:extLst>
      <p:ext uri="{BB962C8B-B14F-4D97-AF65-F5344CB8AC3E}">
        <p14:creationId xmlns:p14="http://schemas.microsoft.com/office/powerpoint/2010/main" val="470313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3509" y="1"/>
            <a:ext cx="3343046" cy="4417098"/>
          </a:xfrm>
          <a:prstGeom prst="rect">
            <a:avLst/>
          </a:prstGeom>
        </p:spPr>
      </p:pic>
      <p:pic>
        <p:nvPicPr>
          <p:cNvPr id="3" name="Рисунок 2"/>
          <p:cNvPicPr>
            <a:picLocks noChangeAspect="1"/>
          </p:cNvPicPr>
          <p:nvPr/>
        </p:nvPicPr>
        <p:blipFill>
          <a:blip r:embed="rId3"/>
          <a:stretch>
            <a:fillRect/>
          </a:stretch>
        </p:blipFill>
        <p:spPr>
          <a:xfrm>
            <a:off x="3396555" y="0"/>
            <a:ext cx="6269195" cy="4010026"/>
          </a:xfrm>
          <a:prstGeom prst="rect">
            <a:avLst/>
          </a:prstGeom>
        </p:spPr>
      </p:pic>
      <p:pic>
        <p:nvPicPr>
          <p:cNvPr id="4" name="Рисунок 3"/>
          <p:cNvPicPr>
            <a:picLocks noChangeAspect="1"/>
          </p:cNvPicPr>
          <p:nvPr/>
        </p:nvPicPr>
        <p:blipFill>
          <a:blip r:embed="rId4"/>
          <a:stretch>
            <a:fillRect/>
          </a:stretch>
        </p:blipFill>
        <p:spPr>
          <a:xfrm>
            <a:off x="9413945" y="0"/>
            <a:ext cx="2778055" cy="3848424"/>
          </a:xfrm>
          <a:prstGeom prst="rect">
            <a:avLst/>
          </a:prstGeom>
        </p:spPr>
      </p:pic>
      <p:pic>
        <p:nvPicPr>
          <p:cNvPr id="5" name="Рисунок 4"/>
          <p:cNvPicPr>
            <a:picLocks noChangeAspect="1"/>
          </p:cNvPicPr>
          <p:nvPr/>
        </p:nvPicPr>
        <p:blipFill>
          <a:blip r:embed="rId5"/>
          <a:stretch>
            <a:fillRect/>
          </a:stretch>
        </p:blipFill>
        <p:spPr>
          <a:xfrm>
            <a:off x="10802972" y="3786356"/>
            <a:ext cx="1546587" cy="3131551"/>
          </a:xfrm>
          <a:prstGeom prst="rect">
            <a:avLst/>
          </a:prstGeom>
        </p:spPr>
      </p:pic>
      <p:pic>
        <p:nvPicPr>
          <p:cNvPr id="6" name="Рисунок 5"/>
          <p:cNvPicPr>
            <a:picLocks noChangeAspect="1"/>
          </p:cNvPicPr>
          <p:nvPr/>
        </p:nvPicPr>
        <p:blipFill>
          <a:blip r:embed="rId6"/>
          <a:stretch>
            <a:fillRect/>
          </a:stretch>
        </p:blipFill>
        <p:spPr>
          <a:xfrm>
            <a:off x="5982967" y="3786356"/>
            <a:ext cx="4820005" cy="3071644"/>
          </a:xfrm>
          <a:prstGeom prst="rect">
            <a:avLst/>
          </a:prstGeom>
        </p:spPr>
      </p:pic>
      <p:pic>
        <p:nvPicPr>
          <p:cNvPr id="7" name="Рисунок 6"/>
          <p:cNvPicPr>
            <a:picLocks noChangeAspect="1"/>
          </p:cNvPicPr>
          <p:nvPr/>
        </p:nvPicPr>
        <p:blipFill>
          <a:blip r:embed="rId7"/>
          <a:stretch>
            <a:fillRect/>
          </a:stretch>
        </p:blipFill>
        <p:spPr>
          <a:xfrm>
            <a:off x="53510" y="3534460"/>
            <a:ext cx="2469936" cy="3323541"/>
          </a:xfrm>
          <a:prstGeom prst="rect">
            <a:avLst/>
          </a:prstGeom>
        </p:spPr>
      </p:pic>
      <p:pic>
        <p:nvPicPr>
          <p:cNvPr id="8" name="Рисунок 7"/>
          <p:cNvPicPr>
            <a:picLocks noChangeAspect="1"/>
          </p:cNvPicPr>
          <p:nvPr/>
        </p:nvPicPr>
        <p:blipFill>
          <a:blip r:embed="rId8"/>
          <a:stretch>
            <a:fillRect/>
          </a:stretch>
        </p:blipFill>
        <p:spPr>
          <a:xfrm>
            <a:off x="2523446" y="3441411"/>
            <a:ext cx="3459521" cy="3476496"/>
          </a:xfrm>
          <a:prstGeom prst="rect">
            <a:avLst/>
          </a:prstGeom>
        </p:spPr>
      </p:pic>
      <p:pic>
        <p:nvPicPr>
          <p:cNvPr id="9" name="Рисунок 8"/>
          <p:cNvPicPr>
            <a:picLocks noChangeAspect="1"/>
          </p:cNvPicPr>
          <p:nvPr/>
        </p:nvPicPr>
        <p:blipFill rotWithShape="1">
          <a:blip r:embed="rId9"/>
          <a:srcRect r="4387" b="15724"/>
          <a:stretch/>
        </p:blipFill>
        <p:spPr>
          <a:xfrm>
            <a:off x="5982966" y="3441411"/>
            <a:ext cx="2499171" cy="3416589"/>
          </a:xfrm>
          <a:prstGeom prst="rect">
            <a:avLst/>
          </a:prstGeom>
        </p:spPr>
      </p:pic>
      <p:pic>
        <p:nvPicPr>
          <p:cNvPr id="10" name="Рисунок 9"/>
          <p:cNvPicPr>
            <a:picLocks noChangeAspect="1"/>
          </p:cNvPicPr>
          <p:nvPr/>
        </p:nvPicPr>
        <p:blipFill rotWithShape="1">
          <a:blip r:embed="rId10"/>
          <a:srcRect r="3305" b="7866"/>
          <a:stretch/>
        </p:blipFill>
        <p:spPr>
          <a:xfrm>
            <a:off x="8540836" y="3387208"/>
            <a:ext cx="2231880" cy="3470792"/>
          </a:xfrm>
          <a:prstGeom prst="rect">
            <a:avLst/>
          </a:prstGeom>
        </p:spPr>
      </p:pic>
    </p:spTree>
    <p:extLst>
      <p:ext uri="{BB962C8B-B14F-4D97-AF65-F5344CB8AC3E}">
        <p14:creationId xmlns:p14="http://schemas.microsoft.com/office/powerpoint/2010/main" val="310083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Протоиерей Федор </a:t>
            </a:r>
            <a:r>
              <a:rPr lang="ru-RU" dirty="0" err="1"/>
              <a:t>Феофанович</a:t>
            </a:r>
            <a:r>
              <a:rPr lang="ru-RU" dirty="0"/>
              <a:t> Малышев</a:t>
            </a:r>
          </a:p>
        </p:txBody>
      </p:sp>
      <p:sp>
        <p:nvSpPr>
          <p:cNvPr id="3" name="Объект 2"/>
          <p:cNvSpPr>
            <a:spLocks noGrp="1"/>
          </p:cNvSpPr>
          <p:nvPr>
            <p:ph idx="1"/>
          </p:nvPr>
        </p:nvSpPr>
        <p:spPr/>
        <p:txBody>
          <a:bodyPr>
            <a:normAutofit fontScale="85000" lnSpcReduction="20000"/>
          </a:bodyPr>
          <a:lstStyle/>
          <a:p>
            <a:pPr marL="0" indent="0" algn="just">
              <a:buNone/>
            </a:pPr>
            <a:r>
              <a:rPr lang="ru-RU" dirty="0"/>
              <a:t>Родился  17.02.1883 г. в д. </a:t>
            </a:r>
            <a:r>
              <a:rPr lang="ru-RU" dirty="0" err="1"/>
              <a:t>Сафилово</a:t>
            </a:r>
            <a:r>
              <a:rPr lang="ru-RU" dirty="0"/>
              <a:t> </a:t>
            </a:r>
            <a:r>
              <a:rPr lang="ru-RU" dirty="0" err="1"/>
              <a:t>Усть</a:t>
            </a:r>
            <a:r>
              <a:rPr lang="ru-RU" dirty="0"/>
              <a:t>-Кубенского района Вологодской области в крестьянской семье. Отец трудился сапожником. Окончил начальную сельскую школу. В 1929 году рукоположен во диакона. С 1929 г. по 1930 г. служил в </a:t>
            </a:r>
            <a:r>
              <a:rPr lang="ru-RU" dirty="0" err="1"/>
              <a:t>Михаило</a:t>
            </a:r>
            <a:r>
              <a:rPr lang="ru-RU" dirty="0"/>
              <a:t>-Архангельской церкви с. Михайловское Кубенского с/с Вологодской области. В 1930 г.  в течение 6 месяцев служил </a:t>
            </a:r>
            <a:r>
              <a:rPr lang="ru-RU" b="1" dirty="0"/>
              <a:t>в Ильинской церкви с. </a:t>
            </a:r>
            <a:r>
              <a:rPr lang="ru-RU" b="1" dirty="0" err="1"/>
              <a:t>Ильинское</a:t>
            </a:r>
            <a:r>
              <a:rPr lang="ru-RU" dirty="0"/>
              <a:t> (Северный край) Вологодской области. Затем в том же 1930 г. 3 месяца служил в Никольской церкви с. </a:t>
            </a:r>
            <a:r>
              <a:rPr lang="ru-RU" dirty="0" err="1"/>
              <a:t>Усть</a:t>
            </a:r>
            <a:r>
              <a:rPr lang="ru-RU" dirty="0"/>
              <a:t>-Река Вологодской области. В конце 1931 г. или в начале 1932 г. перешел в </a:t>
            </a:r>
            <a:r>
              <a:rPr lang="ru-RU" dirty="0" err="1"/>
              <a:t>Покровско-Глушицкую</a:t>
            </a:r>
            <a:r>
              <a:rPr lang="ru-RU" dirty="0"/>
              <a:t> церковь с. Покровское  Сокольского района Вологодской области, в которой служил до 1934 года. Также </a:t>
            </a:r>
            <a:r>
              <a:rPr lang="ru-RU" b="1" dirty="0"/>
              <a:t>являлся настоятелем церкви св. </a:t>
            </a:r>
            <a:r>
              <a:rPr lang="ru-RU" b="1" dirty="0" err="1"/>
              <a:t>Богоотец</a:t>
            </a:r>
            <a:r>
              <a:rPr lang="ru-RU" b="1" dirty="0"/>
              <a:t> </a:t>
            </a:r>
            <a:r>
              <a:rPr lang="ru-RU" b="1" dirty="0" err="1"/>
              <a:t>Иоакима</a:t>
            </a:r>
            <a:r>
              <a:rPr lang="ru-RU" b="1" dirty="0"/>
              <a:t> и Анны села </a:t>
            </a:r>
            <a:r>
              <a:rPr lang="ru-RU" b="1" dirty="0" err="1"/>
              <a:t>Носовского</a:t>
            </a:r>
            <a:r>
              <a:rPr lang="ru-RU" b="1" dirty="0"/>
              <a:t>.</a:t>
            </a:r>
            <a:r>
              <a:rPr lang="ru-RU" dirty="0"/>
              <a:t> В 1934г. был лишен избирательных прав. Был арестован в 1934 году. 30 сентября 1934 года Нарсудом Сокольского района Северного края по статье ст.60 ч.3 УК РСФСР приговорен к 1 году исправительных работ. Наказание отбыл. В 1935 г. служил в Покровской церкви с. Покровское Сокольского района Вологодской области. Придерживался </a:t>
            </a:r>
            <a:r>
              <a:rPr lang="ru-RU" dirty="0" err="1"/>
              <a:t>Тихоновской</a:t>
            </a:r>
            <a:r>
              <a:rPr lang="ru-RU" dirty="0"/>
              <a:t> ориентации. </a:t>
            </a:r>
          </a:p>
        </p:txBody>
      </p:sp>
    </p:spTree>
    <p:extLst>
      <p:ext uri="{BB962C8B-B14F-4D97-AF65-F5344CB8AC3E}">
        <p14:creationId xmlns:p14="http://schemas.microsoft.com/office/powerpoint/2010/main" val="3655539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Протоиерей Федор </a:t>
            </a:r>
            <a:r>
              <a:rPr lang="ru-RU" dirty="0" err="1"/>
              <a:t>Феофанович</a:t>
            </a:r>
            <a:r>
              <a:rPr lang="ru-RU" dirty="0"/>
              <a:t> Малышев</a:t>
            </a:r>
          </a:p>
        </p:txBody>
      </p:sp>
      <p:sp>
        <p:nvSpPr>
          <p:cNvPr id="3" name="Объект 2"/>
          <p:cNvSpPr>
            <a:spLocks noGrp="1"/>
          </p:cNvSpPr>
          <p:nvPr>
            <p:ph idx="1"/>
          </p:nvPr>
        </p:nvSpPr>
        <p:spPr/>
        <p:txBody>
          <a:bodyPr>
            <a:normAutofit fontScale="70000" lnSpcReduction="20000"/>
          </a:bodyPr>
          <a:lstStyle/>
          <a:p>
            <a:pPr marL="0" indent="0" algn="just">
              <a:buNone/>
            </a:pPr>
            <a:r>
              <a:rPr lang="ru-RU" dirty="0"/>
              <a:t>Был женат, но жена с детьми (Жена — </a:t>
            </a:r>
            <a:r>
              <a:rPr lang="ru-RU" dirty="0" err="1"/>
              <a:t>Градислава</a:t>
            </a:r>
            <a:r>
              <a:rPr lang="ru-RU" dirty="0"/>
              <a:t>. Дети: Алексей (1913г.р.), Геннадий (1915г.р.), Александр (1926г.р.), Валентин (1919г.р.), сын 1923г.р., дочь София (1929г.р.)) жила в другом месте — в селе </a:t>
            </a:r>
            <a:r>
              <a:rPr lang="ru-RU" dirty="0" err="1"/>
              <a:t>Боровиково</a:t>
            </a:r>
            <a:r>
              <a:rPr lang="ru-RU" dirty="0"/>
              <a:t> </a:t>
            </a:r>
            <a:r>
              <a:rPr lang="ru-RU" dirty="0" err="1"/>
              <a:t>Харовского</a:t>
            </a:r>
            <a:r>
              <a:rPr lang="ru-RU" dirty="0"/>
              <a:t> района Вологодской области. Отец Феодор в 1935 году жил в г. Сокол Вологодской области по адресу: улица Ломоносовская, дом 25. 3 октября 1935 г. был арестован по обвинению: как «участник к/р церковно-кулацкой организации, систематическая к/р агитация против мероприятий Советской власти».</a:t>
            </a:r>
          </a:p>
          <a:p>
            <a:pPr marL="0" indent="0" algn="just">
              <a:buNone/>
            </a:pPr>
            <a:r>
              <a:rPr lang="ru-RU" dirty="0" smtClean="0"/>
              <a:t>С </a:t>
            </a:r>
            <a:r>
              <a:rPr lang="ru-RU" dirty="0"/>
              <a:t>октября 1935 г. по март 1936 г. находился в тюрьме г. Вологда. (Групповое </a:t>
            </a:r>
            <a:r>
              <a:rPr lang="ru-RU" dirty="0" err="1"/>
              <a:t>дело:«дело</a:t>
            </a:r>
            <a:r>
              <a:rPr lang="ru-RU" dirty="0"/>
              <a:t> владыки Стефана (</a:t>
            </a:r>
            <a:r>
              <a:rPr lang="ru-RU" dirty="0" err="1"/>
              <a:t>Знамировского</a:t>
            </a:r>
            <a:r>
              <a:rPr lang="ru-RU" dirty="0"/>
              <a:t>), </a:t>
            </a:r>
            <a:r>
              <a:rPr lang="ru-RU" dirty="0" err="1"/>
              <a:t>свящ.Сергия</a:t>
            </a:r>
            <a:r>
              <a:rPr lang="ru-RU" dirty="0"/>
              <a:t> Суворова и др. Вологодская обл., 1936г.»Из материалов дела: «Трудоспособность II категории (атеросклероз)»).</a:t>
            </a:r>
          </a:p>
          <a:p>
            <a:pPr marL="0" indent="0">
              <a:buNone/>
            </a:pPr>
            <a:r>
              <a:rPr lang="ru-RU" dirty="0" smtClean="0"/>
              <a:t>20 </a:t>
            </a:r>
            <a:r>
              <a:rPr lang="ru-RU" dirty="0"/>
              <a:t>марта 1936 г. освобожден из — под стражи  по решению Северного краевого суда.</a:t>
            </a:r>
          </a:p>
          <a:p>
            <a:pPr marL="0" indent="0">
              <a:buNone/>
            </a:pPr>
            <a:r>
              <a:rPr lang="ru-RU" dirty="0" smtClean="0"/>
              <a:t>20 </a:t>
            </a:r>
            <a:r>
              <a:rPr lang="ru-RU" dirty="0"/>
              <a:t>мая 1964 года реабилитирован Президиумом Верховного Суда РСФСР по 1936 году репрессий.</a:t>
            </a:r>
          </a:p>
          <a:p>
            <a:pPr marL="0" indent="0" algn="just">
              <a:buNone/>
            </a:pPr>
            <a:r>
              <a:rPr lang="ru-RU" dirty="0" smtClean="0"/>
              <a:t>Скончался </a:t>
            </a:r>
            <a:r>
              <a:rPr lang="ru-RU" dirty="0"/>
              <a:t>16 июня 1972 года. Похоронен на кладбище села </a:t>
            </a:r>
            <a:r>
              <a:rPr lang="ru-RU" dirty="0" err="1"/>
              <a:t>Чернецкого</a:t>
            </a:r>
            <a:r>
              <a:rPr lang="ru-RU" dirty="0"/>
              <a:t> </a:t>
            </a:r>
            <a:r>
              <a:rPr lang="ru-RU" dirty="0" err="1"/>
              <a:t>Грязовецкого</a:t>
            </a:r>
            <a:r>
              <a:rPr lang="ru-RU" dirty="0"/>
              <a:t> района.</a:t>
            </a:r>
          </a:p>
        </p:txBody>
      </p:sp>
    </p:spTree>
    <p:extLst>
      <p:ext uri="{BB962C8B-B14F-4D97-AF65-F5344CB8AC3E}">
        <p14:creationId xmlns:p14="http://schemas.microsoft.com/office/powerpoint/2010/main" val="194487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
            </a:r>
            <a:br>
              <a:rPr lang="ru-RU" b="1" dirty="0" smtClean="0"/>
            </a:br>
            <a:r>
              <a:rPr lang="ru-RU" b="1" dirty="0" smtClean="0"/>
              <a:t>Священник </a:t>
            </a:r>
            <a:r>
              <a:rPr lang="ru-RU" b="1" dirty="0"/>
              <a:t>Дмитрий Александрович Богоявленский</a:t>
            </a:r>
            <a:br>
              <a:rPr lang="ru-RU" b="1" dirty="0"/>
            </a:br>
            <a:endParaRPr lang="ru-RU" dirty="0"/>
          </a:p>
        </p:txBody>
      </p:sp>
      <p:sp>
        <p:nvSpPr>
          <p:cNvPr id="3" name="Объект 2"/>
          <p:cNvSpPr>
            <a:spLocks noGrp="1"/>
          </p:cNvSpPr>
          <p:nvPr>
            <p:ph idx="1"/>
          </p:nvPr>
        </p:nvSpPr>
        <p:spPr/>
        <p:txBody>
          <a:bodyPr>
            <a:normAutofit fontScale="85000" lnSpcReduction="10000"/>
          </a:bodyPr>
          <a:lstStyle/>
          <a:p>
            <a:pPr marL="0" indent="0" algn="just" fontAlgn="base">
              <a:buNone/>
            </a:pPr>
            <a:r>
              <a:rPr lang="ru-RU" dirty="0"/>
              <a:t>Родился 01.06.1887 г.  в семье священника в с. Ершово </a:t>
            </a:r>
            <a:r>
              <a:rPr lang="ru-RU" dirty="0" err="1"/>
              <a:t>Мяксинского</a:t>
            </a:r>
            <a:r>
              <a:rPr lang="ru-RU" dirty="0"/>
              <a:t> района Вологодской </a:t>
            </a:r>
            <a:r>
              <a:rPr lang="ru-RU" dirty="0" smtClean="0"/>
              <a:t>области. Закончил</a:t>
            </a:r>
            <a:r>
              <a:rPr lang="ru-RU" dirty="0"/>
              <a:t>  Кирилловское  духовное </a:t>
            </a:r>
            <a:r>
              <a:rPr lang="ru-RU" dirty="0" smtClean="0"/>
              <a:t>училище</a:t>
            </a:r>
            <a:r>
              <a:rPr lang="ru-RU" b="1" dirty="0" smtClean="0"/>
              <a:t>.</a:t>
            </a:r>
            <a:r>
              <a:rPr lang="ru-RU" dirty="0" smtClean="0"/>
              <a:t> Служил </a:t>
            </a:r>
            <a:r>
              <a:rPr lang="ru-RU" dirty="0"/>
              <a:t>священником в </a:t>
            </a:r>
            <a:r>
              <a:rPr lang="ru-RU" dirty="0" err="1"/>
              <a:t>с.Носовское</a:t>
            </a:r>
            <a:r>
              <a:rPr lang="ru-RU" dirty="0"/>
              <a:t> Череповецкого района Вологодской области до 21.09.1937 </a:t>
            </a:r>
            <a:r>
              <a:rPr lang="ru-RU" dirty="0" smtClean="0"/>
              <a:t>г. В </a:t>
            </a:r>
            <a:r>
              <a:rPr lang="ru-RU" dirty="0"/>
              <a:t>1924 году  лишен избирательных </a:t>
            </a:r>
            <a:r>
              <a:rPr lang="ru-RU" dirty="0" smtClean="0"/>
              <a:t>прав. В </a:t>
            </a:r>
            <a:r>
              <a:rPr lang="ru-RU" dirty="0"/>
              <a:t>1928 г. </a:t>
            </a:r>
            <a:r>
              <a:rPr lang="ru-RU" dirty="0" smtClean="0"/>
              <a:t>арестован. Повторно </a:t>
            </a:r>
            <a:r>
              <a:rPr lang="ru-RU" dirty="0"/>
              <a:t>арестован  21.09.1937 года в </a:t>
            </a:r>
            <a:r>
              <a:rPr lang="ru-RU" dirty="0" err="1"/>
              <a:t>с.Носовское</a:t>
            </a:r>
            <a:r>
              <a:rPr lang="ru-RU" dirty="0"/>
              <a:t> Череповецкого </a:t>
            </a:r>
            <a:r>
              <a:rPr lang="ru-RU" dirty="0" smtClean="0"/>
              <a:t>района. С </a:t>
            </a:r>
            <a:r>
              <a:rPr lang="ru-RU" dirty="0"/>
              <a:t>21.09.1937 г. весь период следствия содержался в Череповецкой </a:t>
            </a:r>
            <a:r>
              <a:rPr lang="ru-RU" dirty="0" smtClean="0"/>
              <a:t>тюрьме. 10.11.1937 </a:t>
            </a:r>
            <a:r>
              <a:rPr lang="ru-RU" dirty="0"/>
              <a:t>г. осужден тройкой при УНКВД СССР по Вологодской области. Предъявлено обвинение: «руководитель контрреволюционной церковно-кулацкой повстанческой группировки в </a:t>
            </a:r>
            <a:r>
              <a:rPr lang="ru-RU" dirty="0" err="1"/>
              <a:t>с.Носовское</a:t>
            </a:r>
            <a:r>
              <a:rPr lang="ru-RU" dirty="0"/>
              <a:t>» </a:t>
            </a:r>
            <a:r>
              <a:rPr lang="ru-RU" dirty="0" smtClean="0"/>
              <a:t>. По </a:t>
            </a:r>
            <a:r>
              <a:rPr lang="ru-RU" dirty="0"/>
              <a:t>статьям 58–10, 58–11 УК РСФСР  приговорен к высшей мере наказания — расстрелу.</a:t>
            </a:r>
            <a:br>
              <a:rPr lang="ru-RU" dirty="0"/>
            </a:br>
            <a:r>
              <a:rPr lang="ru-RU" i="1" dirty="0" smtClean="0"/>
              <a:t>Групповое</a:t>
            </a:r>
            <a:r>
              <a:rPr lang="ru-RU" i="1" dirty="0"/>
              <a:t> дело «Дело </a:t>
            </a:r>
            <a:r>
              <a:rPr lang="ru-RU" i="1" dirty="0" err="1"/>
              <a:t>свящ</a:t>
            </a:r>
            <a:r>
              <a:rPr lang="ru-RU" i="1" dirty="0"/>
              <a:t>. Василия Рябинина и др. Вологодская о., </a:t>
            </a:r>
            <a:r>
              <a:rPr lang="ru-RU" i="1" dirty="0" err="1"/>
              <a:t>г.Череповец</a:t>
            </a:r>
            <a:r>
              <a:rPr lang="ru-RU" i="1" dirty="0"/>
              <a:t>, 1937г.» </a:t>
            </a:r>
            <a:r>
              <a:rPr lang="ru-RU" dirty="0" smtClean="0"/>
              <a:t> Расстрелян </a:t>
            </a:r>
            <a:r>
              <a:rPr lang="ru-RU" dirty="0"/>
              <a:t>в 1937 </a:t>
            </a:r>
            <a:r>
              <a:rPr lang="ru-RU" dirty="0" smtClean="0"/>
              <a:t>году. Реабилитирован </a:t>
            </a:r>
            <a:r>
              <a:rPr lang="ru-RU" dirty="0"/>
              <a:t>04.02.1957 г. Президиумом  Вологодского облсуда по 1937 году </a:t>
            </a:r>
            <a:r>
              <a:rPr lang="ru-RU" dirty="0" smtClean="0"/>
              <a:t>репрессий. Документы</a:t>
            </a:r>
            <a:r>
              <a:rPr lang="ru-RU" dirty="0"/>
              <a:t>: дело П-11104.  Архив УФСБ по Вологодской области.</a:t>
            </a:r>
          </a:p>
          <a:p>
            <a:endParaRPr lang="ru-RU" dirty="0"/>
          </a:p>
        </p:txBody>
      </p:sp>
    </p:spTree>
    <p:extLst>
      <p:ext uri="{BB962C8B-B14F-4D97-AF65-F5344CB8AC3E}">
        <p14:creationId xmlns:p14="http://schemas.microsoft.com/office/powerpoint/2010/main" val="1158331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Священник Михаил Алексеевич Верещагин</a:t>
            </a:r>
            <a:br>
              <a:rPr lang="ru-RU" b="1" dirty="0"/>
            </a:br>
            <a:endParaRPr lang="ru-RU" dirty="0"/>
          </a:p>
        </p:txBody>
      </p:sp>
      <p:pic>
        <p:nvPicPr>
          <p:cNvPr id="1026" name="Picture 2" descr="http://belolikovi.narod.ru/vereschaginy_1/mih_a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9045" y="1064030"/>
            <a:ext cx="4381994" cy="579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68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Священник Михаил Алексеевич Верещагин</a:t>
            </a:r>
            <a:br>
              <a:rPr lang="ru-RU" b="1" dirty="0" smtClean="0"/>
            </a:br>
            <a:endParaRPr lang="ru-RU" dirty="0"/>
          </a:p>
        </p:txBody>
      </p:sp>
      <p:sp>
        <p:nvSpPr>
          <p:cNvPr id="3" name="Объект 2"/>
          <p:cNvSpPr>
            <a:spLocks noGrp="1"/>
          </p:cNvSpPr>
          <p:nvPr>
            <p:ph idx="1"/>
          </p:nvPr>
        </p:nvSpPr>
        <p:spPr>
          <a:xfrm>
            <a:off x="631767" y="1496291"/>
            <a:ext cx="10722033" cy="4680672"/>
          </a:xfrm>
        </p:spPr>
        <p:txBody>
          <a:bodyPr>
            <a:normAutofit fontScale="85000" lnSpcReduction="20000"/>
          </a:bodyPr>
          <a:lstStyle/>
          <a:p>
            <a:pPr marL="0" indent="0" algn="just" fontAlgn="base">
              <a:buNone/>
            </a:pPr>
            <a:r>
              <a:rPr lang="ru-RU" dirty="0"/>
              <a:t>Родился 3 июля 1889 года в </a:t>
            </a:r>
            <a:r>
              <a:rPr lang="ru-RU" dirty="0" err="1"/>
              <a:t>с.Николо</a:t>
            </a:r>
            <a:r>
              <a:rPr lang="ru-RU" dirty="0"/>
              <a:t>-Мошенское </a:t>
            </a:r>
            <a:r>
              <a:rPr lang="ru-RU" dirty="0" err="1"/>
              <a:t>Боровичского</a:t>
            </a:r>
            <a:r>
              <a:rPr lang="ru-RU" dirty="0"/>
              <a:t> уезда  Новгородской губернии в семье протоиерея Алексея Васильевича Верещагина (1849–1928гг.) и его жены Екатерины Андреевны (11.11.1862г.-1930гг.). В семье было семеро</a:t>
            </a:r>
            <a:br>
              <a:rPr lang="ru-RU" dirty="0"/>
            </a:br>
            <a:r>
              <a:rPr lang="ru-RU" dirty="0"/>
              <a:t>детей. Четверо сыновей стали священнослужителями и были репрессированы: братья — протодиакон Верещагин Николай Алексеевич, диакон Верещагин Алексей Алексеевич, протоиерей Верещагин Иван Алексеевич.</a:t>
            </a:r>
          </a:p>
          <a:p>
            <a:pPr marL="0" indent="0" algn="just" fontAlgn="base">
              <a:buNone/>
            </a:pPr>
            <a:r>
              <a:rPr lang="ru-RU" dirty="0"/>
              <a:t>В 1911 году окончил  Новгородскую Духовную Семинарию по 1 разряду со званием студента семинарии. Окончив курс семинарии, с 29 августа 1912 г. поступил надзирателем за воспитанниками </a:t>
            </a:r>
            <a:r>
              <a:rPr lang="ru-RU" dirty="0" smtClean="0"/>
              <a:t>семинарии. 01.10.1913 </a:t>
            </a:r>
            <a:r>
              <a:rPr lang="ru-RU" dirty="0"/>
              <a:t>года рукоположен  в сан </a:t>
            </a:r>
            <a:r>
              <a:rPr lang="ru-RU" dirty="0" smtClean="0"/>
              <a:t>священника. С </a:t>
            </a:r>
            <a:r>
              <a:rPr lang="ru-RU" dirty="0"/>
              <a:t>1 октября 1913 г. назначен настоятелем церкви в честь Сретения Господня </a:t>
            </a:r>
            <a:r>
              <a:rPr lang="ru-RU" dirty="0" smtClean="0"/>
              <a:t> Леушинского </a:t>
            </a:r>
            <a:r>
              <a:rPr lang="ru-RU" dirty="0"/>
              <a:t>подворья г. Череповца</a:t>
            </a:r>
            <a:r>
              <a:rPr lang="ru-RU" dirty="0" smtClean="0"/>
              <a:t>. </a:t>
            </a:r>
            <a:r>
              <a:rPr lang="ru-RU" dirty="0"/>
              <a:t>В  феврале 1918 г. был назначен настоятелем приходской церкви при Сергиевской школе </a:t>
            </a:r>
            <a:r>
              <a:rPr lang="ru-RU" dirty="0" err="1"/>
              <a:t>г.Боровичи</a:t>
            </a:r>
            <a:r>
              <a:rPr lang="ru-RU" dirty="0"/>
              <a:t> Новгородской губернии. С 6 ноября 1918 г. назначен настоятелем </a:t>
            </a:r>
            <a:r>
              <a:rPr lang="ru-RU" dirty="0" err="1"/>
              <a:t>Николо</a:t>
            </a:r>
            <a:r>
              <a:rPr lang="ru-RU" dirty="0"/>
              <a:t> – </a:t>
            </a:r>
            <a:r>
              <a:rPr lang="ru-RU" dirty="0" err="1"/>
              <a:t>Мошенской</a:t>
            </a:r>
            <a:r>
              <a:rPr lang="ru-RU" dirty="0"/>
              <a:t> церкви </a:t>
            </a:r>
            <a:r>
              <a:rPr lang="ru-RU" dirty="0" err="1"/>
              <a:t>Боровичского</a:t>
            </a:r>
            <a:r>
              <a:rPr lang="ru-RU" dirty="0"/>
              <a:t> уезда  </a:t>
            </a:r>
            <a:r>
              <a:rPr lang="ru-RU" dirty="0" smtClean="0"/>
              <a:t>Новгородской губернии.</a:t>
            </a:r>
          </a:p>
          <a:p>
            <a:pPr marL="0" indent="0" algn="just" fontAlgn="base">
              <a:buNone/>
            </a:pPr>
            <a:endParaRPr lang="ru-RU" dirty="0"/>
          </a:p>
        </p:txBody>
      </p:sp>
    </p:spTree>
    <p:extLst>
      <p:ext uri="{BB962C8B-B14F-4D97-AF65-F5344CB8AC3E}">
        <p14:creationId xmlns:p14="http://schemas.microsoft.com/office/powerpoint/2010/main" val="289639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Священник Михаил Алексеевич Верещагин</a:t>
            </a:r>
            <a:br>
              <a:rPr lang="ru-RU" b="1" dirty="0" smtClean="0"/>
            </a:br>
            <a:endParaRPr lang="ru-RU" dirty="0"/>
          </a:p>
        </p:txBody>
      </p:sp>
      <p:sp>
        <p:nvSpPr>
          <p:cNvPr id="3" name="Объект 2"/>
          <p:cNvSpPr>
            <a:spLocks noGrp="1"/>
          </p:cNvSpPr>
          <p:nvPr>
            <p:ph idx="1"/>
          </p:nvPr>
        </p:nvSpPr>
        <p:spPr>
          <a:xfrm>
            <a:off x="838200" y="1379913"/>
            <a:ext cx="10982497" cy="4904509"/>
          </a:xfrm>
        </p:spPr>
        <p:txBody>
          <a:bodyPr>
            <a:normAutofit/>
          </a:bodyPr>
          <a:lstStyle/>
          <a:p>
            <a:pPr marL="0" indent="0">
              <a:buNone/>
            </a:pPr>
            <a:r>
              <a:rPr lang="ru-RU" dirty="0"/>
              <a:t>Имел награды. В ведомости за 1919 г. приписано: « награжден </a:t>
            </a:r>
            <a:r>
              <a:rPr lang="ru-RU" dirty="0" err="1"/>
              <a:t>скуфьею</a:t>
            </a:r>
            <a:r>
              <a:rPr lang="ru-RU" dirty="0"/>
              <a:t> и правом ношения набедренника</a:t>
            </a:r>
            <a:r>
              <a:rPr lang="ru-RU" dirty="0" smtClean="0"/>
              <a:t>».</a:t>
            </a:r>
          </a:p>
          <a:p>
            <a:pPr marL="0" indent="0" algn="just">
              <a:buNone/>
            </a:pPr>
            <a:r>
              <a:rPr lang="ru-RU" dirty="0" smtClean="0"/>
              <a:t>Был </a:t>
            </a:r>
            <a:r>
              <a:rPr lang="ru-RU" dirty="0"/>
              <a:t>арестован в с. </a:t>
            </a:r>
            <a:r>
              <a:rPr lang="ru-RU" dirty="0" err="1"/>
              <a:t>Николо</a:t>
            </a:r>
            <a:r>
              <a:rPr lang="ru-RU" dirty="0"/>
              <a:t>-Мошенское Мошенского района  Новгородской области 12 января 1930 г. Предъявлено </a:t>
            </a:r>
            <a:r>
              <a:rPr lang="ru-RU" dirty="0" smtClean="0"/>
              <a:t>обвинение: «контрреволюционная </a:t>
            </a:r>
            <a:r>
              <a:rPr lang="ru-RU" dirty="0"/>
              <a:t>деятельность, организация сопротивления верующих мероприятиям </a:t>
            </a:r>
            <a:r>
              <a:rPr lang="ru-RU" dirty="0" err="1" smtClean="0"/>
              <a:t>Соввласти</a:t>
            </a:r>
            <a:r>
              <a:rPr lang="ru-RU" dirty="0" smtClean="0"/>
              <a:t> </a:t>
            </a:r>
            <a:r>
              <a:rPr lang="ru-RU" dirty="0"/>
              <a:t>по изъятию Богородицкой церкви и снятию колоколов</a:t>
            </a:r>
            <a:r>
              <a:rPr lang="ru-RU" dirty="0" smtClean="0"/>
              <a:t>».</a:t>
            </a:r>
          </a:p>
          <a:p>
            <a:pPr marL="0" indent="0" algn="just">
              <a:buNone/>
            </a:pPr>
            <a:r>
              <a:rPr lang="ru-RU" dirty="0" smtClean="0"/>
              <a:t>Приговорен 27.02.1930 г. судебной Тройкой при ПП ОГПУ СССР в Ленинградском военном округе  по ст.58–19 ч.2 УК РСФСР к 5-ти годам ИТЛ.  Умер в лагерном лазарете г. Котельнич (Кировская область) 27.05.1933 г.</a:t>
            </a:r>
          </a:p>
          <a:p>
            <a:pPr marL="0" indent="0">
              <a:buNone/>
            </a:pPr>
            <a:endParaRPr lang="ru-RU" dirty="0"/>
          </a:p>
        </p:txBody>
      </p:sp>
    </p:spTree>
    <p:extLst>
      <p:ext uri="{BB962C8B-B14F-4D97-AF65-F5344CB8AC3E}">
        <p14:creationId xmlns:p14="http://schemas.microsoft.com/office/powerpoint/2010/main" val="602112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Протоиерей Сергий Иванович Смирнов</a:t>
            </a:r>
            <a:endParaRPr lang="ru-RU" dirty="0"/>
          </a:p>
        </p:txBody>
      </p:sp>
      <p:sp>
        <p:nvSpPr>
          <p:cNvPr id="3" name="Объект 2"/>
          <p:cNvSpPr>
            <a:spLocks noGrp="1"/>
          </p:cNvSpPr>
          <p:nvPr>
            <p:ph idx="1"/>
          </p:nvPr>
        </p:nvSpPr>
        <p:spPr/>
        <p:txBody>
          <a:bodyPr/>
          <a:lstStyle/>
          <a:p>
            <a:pPr marL="0" indent="0" algn="just">
              <a:buNone/>
            </a:pPr>
            <a:r>
              <a:rPr lang="ru-RU" b="1" dirty="0"/>
              <a:t>Протоиерей Сергий Иванович Смирнов</a:t>
            </a:r>
            <a:r>
              <a:rPr lang="ru-RU" dirty="0"/>
              <a:t>, благочинный, заместитель председателя </a:t>
            </a:r>
            <a:r>
              <a:rPr lang="ru-RU" dirty="0" err="1"/>
              <a:t>викариатского</a:t>
            </a:r>
            <a:r>
              <a:rPr lang="ru-RU" dirty="0"/>
              <a:t> совета, настоятель Воскресенской церкви села </a:t>
            </a:r>
            <a:r>
              <a:rPr lang="ru-RU" dirty="0" err="1"/>
              <a:t>Носовского</a:t>
            </a:r>
            <a:r>
              <a:rPr lang="ru-RU" dirty="0"/>
              <a:t>. Расстрелян 17 сентября 1937 г. Похоронен в безвестной могиле в г. Калинине (ныне г. Тверь).</a:t>
            </a:r>
          </a:p>
          <a:p>
            <a:endParaRPr lang="ru-RU" dirty="0"/>
          </a:p>
        </p:txBody>
      </p:sp>
    </p:spTree>
    <p:extLst>
      <p:ext uri="{BB962C8B-B14F-4D97-AF65-F5344CB8AC3E}">
        <p14:creationId xmlns:p14="http://schemas.microsoft.com/office/powerpoint/2010/main" val="2276781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Протоиерей Андрей Артемович Артамонов</a:t>
            </a:r>
            <a:br>
              <a:rPr lang="ru-RU" b="1" dirty="0"/>
            </a:br>
            <a:endParaRPr lang="ru-RU" dirty="0"/>
          </a:p>
        </p:txBody>
      </p:sp>
      <p:pic>
        <p:nvPicPr>
          <p:cNvPr id="5122" name="Picture 2" descr="http://kanonizacia.cerkov.ru/files/2017/01/%D0%9F%D1%80%D0%BE%D1%82%D0%BE%D0%B8%D0%B5%D1%80%D0%B5%D0%B9-%D0%90%D0%BD%D0%B4%D1%80%D0%B5%D0%B9-%D0%90%D1%80%D1%82%D0%B0%D0%BC%D0%BE%D0%BD%D0%BE%D0%B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5263" y="1160508"/>
            <a:ext cx="8121474" cy="519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33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Протоиерей Андрей Артемович Артамонов</a:t>
            </a:r>
            <a:br>
              <a:rPr lang="ru-RU" b="1" dirty="0"/>
            </a:br>
            <a:endParaRPr lang="ru-RU" dirty="0"/>
          </a:p>
        </p:txBody>
      </p:sp>
      <p:sp>
        <p:nvSpPr>
          <p:cNvPr id="3" name="Объект 2"/>
          <p:cNvSpPr>
            <a:spLocks noGrp="1"/>
          </p:cNvSpPr>
          <p:nvPr>
            <p:ph idx="1"/>
          </p:nvPr>
        </p:nvSpPr>
        <p:spPr/>
        <p:txBody>
          <a:bodyPr/>
          <a:lstStyle/>
          <a:p>
            <a:pPr marL="0" indent="0" algn="just">
              <a:buNone/>
            </a:pPr>
            <a:r>
              <a:rPr lang="ru-RU" dirty="0" smtClean="0"/>
              <a:t>Родился </a:t>
            </a:r>
            <a:r>
              <a:rPr lang="ru-RU" dirty="0"/>
              <a:t>25 сентября 1888 года в деревне Верховье Тихвинского уезда в бедной крестьянской семье. Получил будущий священник только начальное образование (учился в </a:t>
            </a:r>
            <a:r>
              <a:rPr lang="ru-RU" dirty="0" err="1"/>
              <a:t>Соминской</a:t>
            </a:r>
            <a:r>
              <a:rPr lang="ru-RU" dirty="0"/>
              <a:t> второклассной учительской школе). После окончания школы (в 1906 г.) в течение 6 лет батрачил на местного помещика, после чего был назначен на должность псаломщика. Усердие и горячая вера молодого человека обратили на себя внимание епархиального начальства и спустя некоторое время он был рукоположен сначала во диакона (в 1920 г.), а затем в 1924 году и во священника </a:t>
            </a:r>
            <a:r>
              <a:rPr lang="ru-RU" dirty="0" err="1"/>
              <a:t>Носовской</a:t>
            </a:r>
            <a:r>
              <a:rPr lang="ru-RU" dirty="0"/>
              <a:t> церкви под Череповцом.</a:t>
            </a:r>
          </a:p>
        </p:txBody>
      </p:sp>
    </p:spTree>
    <p:extLst>
      <p:ext uri="{BB962C8B-B14F-4D97-AF65-F5344CB8AC3E}">
        <p14:creationId xmlns:p14="http://schemas.microsoft.com/office/powerpoint/2010/main" val="3039452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Протоиерей Андрей Артемович Артамонов</a:t>
            </a:r>
            <a:br>
              <a:rPr lang="ru-RU" b="1" dirty="0"/>
            </a:br>
            <a:endParaRPr lang="ru-RU" dirty="0"/>
          </a:p>
        </p:txBody>
      </p:sp>
      <p:sp>
        <p:nvSpPr>
          <p:cNvPr id="3" name="Объект 2"/>
          <p:cNvSpPr>
            <a:spLocks noGrp="1"/>
          </p:cNvSpPr>
          <p:nvPr>
            <p:ph idx="1"/>
          </p:nvPr>
        </p:nvSpPr>
        <p:spPr/>
        <p:txBody>
          <a:bodyPr>
            <a:normAutofit fontScale="92500" lnSpcReduction="20000"/>
          </a:bodyPr>
          <a:lstStyle/>
          <a:p>
            <a:pPr marL="0" indent="0" algn="just">
              <a:buNone/>
            </a:pPr>
            <a:r>
              <a:rPr lang="ru-RU" dirty="0"/>
              <a:t>В полной мере замечательные качества характера отца Андрея, такие как твердая вера, мужество, бескомпромиссная позиция в вопросах вероучения, проявились в сложное время становления и распространения обновленческого раскола. Священник стал активным борцом с обновленчеством. Причем его </a:t>
            </a:r>
            <a:r>
              <a:rPr lang="ru-RU" dirty="0" err="1"/>
              <a:t>антираскольническая</a:t>
            </a:r>
            <a:r>
              <a:rPr lang="ru-RU" dirty="0"/>
              <a:t> деятельность в Новгородском и Череповецком уездах была известна далеко за их пределами. По характеристике череповецкого обновленческого епископа Иоанна </a:t>
            </a:r>
            <a:r>
              <a:rPr lang="ru-RU" dirty="0" err="1"/>
              <a:t>Звездкина</a:t>
            </a:r>
            <a:r>
              <a:rPr lang="ru-RU" dirty="0"/>
              <a:t>,  о. Андрей был известен  «как идейный вдохновитель смут и как лицо, зарекомендовавшее себя перед ЧЕУ своею разрушительной деятельностью в церковной жизни». Такая уничижающая критика со стороны раскольников лучше всего свидетельствует о том, что проповедь о. Андрея была очень действенной и способствовала возвращению в лоно Православной Церкви многих и многих людей.</a:t>
            </a:r>
          </a:p>
        </p:txBody>
      </p:sp>
    </p:spTree>
    <p:extLst>
      <p:ext uri="{BB962C8B-B14F-4D97-AF65-F5344CB8AC3E}">
        <p14:creationId xmlns:p14="http://schemas.microsoft.com/office/powerpoint/2010/main" val="1698876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a:t>Протоиерей Дмитрий Константинович </a:t>
            </a:r>
            <a:r>
              <a:rPr lang="ru-RU" dirty="0" smtClean="0"/>
              <a:t>Белов</a:t>
            </a:r>
            <a:endParaRPr lang="ru-RU" dirty="0"/>
          </a:p>
        </p:txBody>
      </p:sp>
      <p:sp>
        <p:nvSpPr>
          <p:cNvPr id="3" name="Объект 2"/>
          <p:cNvSpPr>
            <a:spLocks noGrp="1"/>
          </p:cNvSpPr>
          <p:nvPr>
            <p:ph idx="1"/>
          </p:nvPr>
        </p:nvSpPr>
        <p:spPr/>
        <p:txBody>
          <a:bodyPr/>
          <a:lstStyle/>
          <a:p>
            <a:pPr marL="0" indent="0" algn="just">
              <a:buNone/>
            </a:pPr>
            <a:r>
              <a:rPr lang="ru-RU" dirty="0"/>
              <a:t>Протоиерей Дмитрий Константинович Белов. </a:t>
            </a:r>
            <a:endParaRPr lang="ru-RU" dirty="0" smtClean="0"/>
          </a:p>
          <a:p>
            <a:pPr marL="0" indent="0" algn="just">
              <a:buNone/>
            </a:pPr>
            <a:r>
              <a:rPr lang="ru-RU" dirty="0" smtClean="0"/>
              <a:t>Настоятель </a:t>
            </a:r>
            <a:r>
              <a:rPr lang="ru-RU" dirty="0"/>
              <a:t>Воскресенского собора</a:t>
            </a:r>
            <a:r>
              <a:rPr lang="ru-RU" dirty="0" smtClean="0"/>
              <a:t>. Репрессирован. </a:t>
            </a:r>
            <a:endParaRPr lang="ru-RU" dirty="0" smtClean="0"/>
          </a:p>
          <a:p>
            <a:pPr marL="0" indent="0" algn="just">
              <a:buNone/>
            </a:pPr>
            <a:r>
              <a:rPr lang="ru-RU" dirty="0" smtClean="0"/>
              <a:t>Скончался </a:t>
            </a:r>
            <a:r>
              <a:rPr lang="ru-RU" dirty="0"/>
              <a:t>16 октября 1954 г. </a:t>
            </a:r>
            <a:endParaRPr lang="ru-RU" dirty="0" smtClean="0"/>
          </a:p>
          <a:p>
            <a:pPr marL="0" indent="0" algn="just">
              <a:buNone/>
            </a:pPr>
            <a:r>
              <a:rPr lang="ru-RU" dirty="0" smtClean="0"/>
              <a:t>Похоронен </a:t>
            </a:r>
            <a:r>
              <a:rPr lang="ru-RU" dirty="0"/>
              <a:t>на кладбище г. Череповца.</a:t>
            </a:r>
          </a:p>
        </p:txBody>
      </p:sp>
    </p:spTree>
    <p:extLst>
      <p:ext uri="{BB962C8B-B14F-4D97-AF65-F5344CB8AC3E}">
        <p14:creationId xmlns:p14="http://schemas.microsoft.com/office/powerpoint/2010/main" val="2436472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Протоиерей Андрей Артемович Артамонов</a:t>
            </a:r>
            <a:br>
              <a:rPr lang="ru-RU" b="1" dirty="0"/>
            </a:br>
            <a:endParaRPr lang="ru-RU" dirty="0"/>
          </a:p>
        </p:txBody>
      </p:sp>
      <p:sp>
        <p:nvSpPr>
          <p:cNvPr id="3" name="Объект 2"/>
          <p:cNvSpPr>
            <a:spLocks noGrp="1"/>
          </p:cNvSpPr>
          <p:nvPr>
            <p:ph idx="1"/>
          </p:nvPr>
        </p:nvSpPr>
        <p:spPr/>
        <p:txBody>
          <a:bodyPr>
            <a:normAutofit lnSpcReduction="10000"/>
          </a:bodyPr>
          <a:lstStyle/>
          <a:p>
            <a:pPr marL="0" indent="0" algn="just">
              <a:buNone/>
            </a:pPr>
            <a:r>
              <a:rPr lang="ru-RU" dirty="0"/>
              <a:t>После переезда в Череповец Андрей Артамонов становится правой рукой </a:t>
            </a:r>
            <a:r>
              <a:rPr lang="ru-RU" dirty="0" err="1"/>
              <a:t>тихоновского</a:t>
            </a:r>
            <a:r>
              <a:rPr lang="ru-RU" dirty="0"/>
              <a:t> епископа </a:t>
            </a:r>
            <a:r>
              <a:rPr lang="ru-RU" dirty="0" err="1"/>
              <a:t>Макария</a:t>
            </a:r>
            <a:r>
              <a:rPr lang="ru-RU" dirty="0"/>
              <a:t> (</a:t>
            </a:r>
            <a:r>
              <a:rPr lang="ru-RU" dirty="0" err="1"/>
              <a:t>Опоцкого</a:t>
            </a:r>
            <a:r>
              <a:rPr lang="ru-RU" dirty="0"/>
              <a:t>), который назначает священника своим личным секретарем. В этой должности о. Андрей состоял на протяжении 2 лет (1924-1926 годы) – самое тяжелое время противостояния  верующих Патриаршей церкви и обновленцев.</a:t>
            </a:r>
          </a:p>
          <a:p>
            <a:pPr marL="0" indent="0" algn="just">
              <a:buNone/>
            </a:pPr>
            <a:r>
              <a:rPr lang="ru-RU" dirty="0" smtClean="0"/>
              <a:t>В </a:t>
            </a:r>
            <a:r>
              <a:rPr lang="ru-RU" dirty="0"/>
              <a:t>ноябре 1924 года о. Андрея выбирают настоятелем Рождественской церкви г. Череповца. Прослужил он здесь недолго (чуть более трех лет), но сумел завоевать любовь и уважение прихожан, оставив о себе добрую и благодарную память. По воспоминаниям верующих, он был человеком жизнерадостным, обладал даром слова, запомнились его замечательные проповеди.</a:t>
            </a:r>
          </a:p>
        </p:txBody>
      </p:sp>
    </p:spTree>
    <p:extLst>
      <p:ext uri="{BB962C8B-B14F-4D97-AF65-F5344CB8AC3E}">
        <p14:creationId xmlns:p14="http://schemas.microsoft.com/office/powerpoint/2010/main" val="580886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Протоиерей Андрей Артемович Артамонов</a:t>
            </a:r>
            <a:br>
              <a:rPr lang="ru-RU" b="1" dirty="0"/>
            </a:br>
            <a:endParaRPr lang="ru-RU" dirty="0"/>
          </a:p>
        </p:txBody>
      </p:sp>
      <p:sp>
        <p:nvSpPr>
          <p:cNvPr id="3" name="Объект 2"/>
          <p:cNvSpPr>
            <a:spLocks noGrp="1"/>
          </p:cNvSpPr>
          <p:nvPr>
            <p:ph idx="1"/>
          </p:nvPr>
        </p:nvSpPr>
        <p:spPr/>
        <p:txBody>
          <a:bodyPr>
            <a:normAutofit fontScale="92500" lnSpcReduction="10000"/>
          </a:bodyPr>
          <a:lstStyle/>
          <a:p>
            <a:pPr marL="0" indent="0" algn="just">
              <a:buNone/>
            </a:pPr>
            <a:r>
              <a:rPr lang="ru-RU" dirty="0"/>
              <a:t>Яркая </a:t>
            </a:r>
            <a:r>
              <a:rPr lang="ru-RU" dirty="0" err="1"/>
              <a:t>антиобновленческая</a:t>
            </a:r>
            <a:r>
              <a:rPr lang="ru-RU" dirty="0"/>
              <a:t> позиция и большой авторитет священника среди верующих вызывали недовольство им среди лидеров обновленческого движения и череповецких чиновников, которые начинают кампанию по его дискредитации в глазах карательных органов. Кульминации эта кампания достигает в конце 1927 года, когда священника арестовывают и приговаривают к высылке за пределы Череповецкого округа. Одновременно принимается решение горсовета о закрытии Рождественского храма за нелояльное отношение к советской власти со стороны его причта.</a:t>
            </a:r>
          </a:p>
          <a:p>
            <a:pPr marL="0" indent="0" algn="just">
              <a:buNone/>
            </a:pPr>
            <a:r>
              <a:rPr lang="ru-RU" dirty="0" smtClean="0"/>
              <a:t>Если </a:t>
            </a:r>
            <a:r>
              <a:rPr lang="ru-RU" dirty="0"/>
              <a:t>храм верующим отстоять удалось, то с о. Андреем пришлось проститься навсегда. Несмотря на многочисленные ходатайства со стороны верующих вернуться в Череповец ему не разрешили.</a:t>
            </a:r>
          </a:p>
        </p:txBody>
      </p:sp>
    </p:spTree>
    <p:extLst>
      <p:ext uri="{BB962C8B-B14F-4D97-AF65-F5344CB8AC3E}">
        <p14:creationId xmlns:p14="http://schemas.microsoft.com/office/powerpoint/2010/main" val="1484269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Протоиерей Андрей Артемович Артамонов</a:t>
            </a:r>
            <a:br>
              <a:rPr lang="ru-RU" b="1" dirty="0"/>
            </a:br>
            <a:endParaRPr lang="ru-RU" dirty="0"/>
          </a:p>
        </p:txBody>
      </p:sp>
      <p:sp>
        <p:nvSpPr>
          <p:cNvPr id="3" name="Объект 2"/>
          <p:cNvSpPr>
            <a:spLocks noGrp="1"/>
          </p:cNvSpPr>
          <p:nvPr>
            <p:ph idx="1"/>
          </p:nvPr>
        </p:nvSpPr>
        <p:spPr/>
        <p:txBody>
          <a:bodyPr>
            <a:normAutofit fontScale="85000" lnSpcReduction="20000"/>
          </a:bodyPr>
          <a:lstStyle/>
          <a:p>
            <a:pPr marL="0" indent="0" algn="just">
              <a:buNone/>
            </a:pPr>
            <a:r>
              <a:rPr lang="ru-RU" dirty="0"/>
              <a:t>С 1928 года о. Андрей становится настоятелем  храма Покрова Богородицы в селе Покров-на-</a:t>
            </a:r>
            <a:r>
              <a:rPr lang="ru-RU" dirty="0" err="1"/>
              <a:t>Удгоде</a:t>
            </a:r>
            <a:r>
              <a:rPr lang="ru-RU" dirty="0"/>
              <a:t> Костромской епархии. С этим приходом у о. Андрея был связан самый значительный отрезок жизни. Во время службы в церкви Покрова он был возведен в сан протоирея, здесь он подвергся репрессиям.</a:t>
            </a:r>
          </a:p>
          <a:p>
            <a:pPr marL="0" indent="0" algn="just">
              <a:buNone/>
            </a:pPr>
            <a:r>
              <a:rPr lang="ru-RU" dirty="0" smtClean="0"/>
              <a:t>В </a:t>
            </a:r>
            <a:r>
              <a:rPr lang="ru-RU" dirty="0"/>
              <a:t>1937 отца Андрея арестовали и на десять лет выслали на каторгу в Сибирь. </a:t>
            </a:r>
            <a:endParaRPr lang="ru-RU" dirty="0" smtClean="0"/>
          </a:p>
          <a:p>
            <a:pPr marL="0" indent="0" fontAlgn="base">
              <a:buNone/>
            </a:pPr>
            <a:r>
              <a:rPr lang="ru-RU" dirty="0"/>
              <a:t>После освобождения он служил настоятелем ряда храмов Костромской епархии: в городе Буй, Нерехта, </a:t>
            </a:r>
            <a:r>
              <a:rPr lang="ru-RU" dirty="0" err="1"/>
              <a:t>Спасо-Запрудненской</a:t>
            </a:r>
            <a:r>
              <a:rPr lang="ru-RU" dirty="0"/>
              <a:t> церкви г. Костромы.</a:t>
            </a:r>
          </a:p>
          <a:p>
            <a:pPr marL="0" indent="0" algn="just" fontAlgn="base">
              <a:buNone/>
            </a:pPr>
            <a:r>
              <a:rPr lang="ru-RU" dirty="0"/>
              <a:t>В 1955 году (после прихода к власти Н.С. Хрущева, начавшего очередные гонения на Русскую Церковь) он вернулся в село Покров на </a:t>
            </a:r>
            <a:r>
              <a:rPr lang="ru-RU" dirty="0" err="1"/>
              <a:t>Удгоде</a:t>
            </a:r>
            <a:r>
              <a:rPr lang="ru-RU" dirty="0"/>
              <a:t>, где прослужил до самого своего выхода по состоянию здоровья за штат в 1971 году.</a:t>
            </a:r>
          </a:p>
          <a:p>
            <a:pPr marL="0" indent="0" algn="just" fontAlgn="base">
              <a:buNone/>
            </a:pPr>
            <a:r>
              <a:rPr lang="ru-RU" dirty="0"/>
              <a:t>Здесь отец Андрей и скончался 21 января 1976 года после тяжелой продолжительной болезни.</a:t>
            </a:r>
          </a:p>
          <a:p>
            <a:pPr marL="0" indent="0" algn="just">
              <a:buNone/>
            </a:pPr>
            <a:endParaRPr lang="ru-RU" dirty="0"/>
          </a:p>
        </p:txBody>
      </p:sp>
    </p:spTree>
    <p:extLst>
      <p:ext uri="{BB962C8B-B14F-4D97-AF65-F5344CB8AC3E}">
        <p14:creationId xmlns:p14="http://schemas.microsoft.com/office/powerpoint/2010/main" val="425002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Священник Михаил Андреевич </a:t>
            </a:r>
            <a:r>
              <a:rPr lang="ru-RU" b="1" dirty="0" err="1"/>
              <a:t>Мирославский</a:t>
            </a:r>
            <a:r>
              <a:rPr lang="ru-RU" b="1" dirty="0"/>
              <a:t/>
            </a:r>
            <a:br>
              <a:rPr lang="ru-RU" b="1" dirty="0"/>
            </a:br>
            <a:endParaRPr lang="ru-RU" dirty="0"/>
          </a:p>
        </p:txBody>
      </p:sp>
      <p:pic>
        <p:nvPicPr>
          <p:cNvPr id="1026" name="Picture 2" descr="http://kanonizacia.cerkov.ru/files/2017/01/%D0%9C.%D0%90.-%D0%9C%D0%98%D0%A0%D0%9E%D0%A1%D0%9B%D0%90%D0%92%D0%A1%D0%9A%D0%98%D0%9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0974" y="1114223"/>
            <a:ext cx="4140863" cy="574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942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a:t>Священник Михаил Андреевич </a:t>
            </a:r>
            <a:r>
              <a:rPr lang="ru-RU" b="1" dirty="0" err="1"/>
              <a:t>Мирославский</a:t>
            </a:r>
            <a:r>
              <a:rPr lang="ru-RU" b="1" dirty="0"/>
              <a:t/>
            </a:r>
            <a:br>
              <a:rPr lang="ru-RU" b="1" dirty="0"/>
            </a:br>
            <a:endParaRPr lang="ru-RU" dirty="0"/>
          </a:p>
        </p:txBody>
      </p:sp>
      <p:sp>
        <p:nvSpPr>
          <p:cNvPr id="3" name="Объект 2"/>
          <p:cNvSpPr>
            <a:spLocks noGrp="1"/>
          </p:cNvSpPr>
          <p:nvPr>
            <p:ph idx="1"/>
          </p:nvPr>
        </p:nvSpPr>
        <p:spPr/>
        <p:txBody>
          <a:bodyPr>
            <a:normAutofit fontScale="92500" lnSpcReduction="10000"/>
          </a:bodyPr>
          <a:lstStyle/>
          <a:p>
            <a:pPr marL="0" indent="0" algn="just">
              <a:buNone/>
            </a:pPr>
            <a:r>
              <a:rPr lang="ru-RU" dirty="0"/>
              <a:t>Михаил Андреевич </a:t>
            </a:r>
            <a:r>
              <a:rPr lang="ru-RU" dirty="0" err="1"/>
              <a:t>Мирославский</a:t>
            </a:r>
            <a:r>
              <a:rPr lang="ru-RU" dirty="0"/>
              <a:t> родился 19 июля 1879 года в селе Коленец Череповецкого уезда (Шекснинский район, </a:t>
            </a:r>
            <a:r>
              <a:rPr lang="ru-RU" dirty="0" err="1"/>
              <a:t>Ершовски</a:t>
            </a:r>
            <a:r>
              <a:rPr lang="ru-RU" dirty="0"/>
              <a:t> с/с, д. Горка) в семье священника. Окончил Белозерское  духовное училище в 1895 году и Новгородскую духовную семинария в 1901 году по второму разряду. Был учителем в школе Пустынской церкви Череповецкого уезда (1901 г.), в 1902 году перемещён в церковно-приходской Чудской школе. С 17 июня 1904 года по 1934 год – священник Чудской церкви Череповецкого уезда </a:t>
            </a:r>
            <a:r>
              <a:rPr lang="ru-RU" dirty="0" err="1"/>
              <a:t>Шухободской</a:t>
            </a:r>
            <a:r>
              <a:rPr lang="ru-RU" dirty="0"/>
              <a:t> волости (</a:t>
            </a:r>
            <a:r>
              <a:rPr lang="ru-RU" dirty="0" err="1"/>
              <a:t>современ</a:t>
            </a:r>
            <a:r>
              <a:rPr lang="ru-RU" dirty="0"/>
              <a:t>. Череповецкий район </a:t>
            </a:r>
            <a:r>
              <a:rPr lang="ru-RU" dirty="0" err="1"/>
              <a:t>Абакановский</a:t>
            </a:r>
            <a:r>
              <a:rPr lang="ru-RU" dirty="0"/>
              <a:t> с/с, на юго-запад от д. </a:t>
            </a:r>
            <a:r>
              <a:rPr lang="ru-RU" dirty="0" err="1"/>
              <a:t>Погорелка</a:t>
            </a:r>
            <a:r>
              <a:rPr lang="ru-RU" dirty="0"/>
              <a:t>), учитель в Чудской церковно-приходской и земской школах (1.09.1904 – 1918).</a:t>
            </a:r>
            <a:br>
              <a:rPr lang="ru-RU" dirty="0"/>
            </a:br>
            <a:r>
              <a:rPr lang="ru-RU" dirty="0"/>
              <a:t>1912 – 1914 – депутат по гражданским делам округа.</a:t>
            </a:r>
            <a:br>
              <a:rPr lang="ru-RU" dirty="0"/>
            </a:br>
            <a:r>
              <a:rPr lang="ru-RU" dirty="0"/>
              <a:t>1918 – член первого епархиального собрания.</a:t>
            </a:r>
          </a:p>
        </p:txBody>
      </p:sp>
    </p:spTree>
    <p:extLst>
      <p:ext uri="{BB962C8B-B14F-4D97-AF65-F5344CB8AC3E}">
        <p14:creationId xmlns:p14="http://schemas.microsoft.com/office/powerpoint/2010/main" val="3485635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1600" dirty="0"/>
              <a:t>Священнослужители Череповецкого уезда. 1907 г.  </a:t>
            </a:r>
            <a:r>
              <a:rPr lang="ru-RU" sz="1600" b="1" dirty="0"/>
              <a:t>4-й в первом ряду</a:t>
            </a:r>
            <a:r>
              <a:rPr lang="ru-RU" sz="1600" dirty="0"/>
              <a:t> – </a:t>
            </a:r>
            <a:r>
              <a:rPr lang="ru-RU" sz="1600" b="1" dirty="0" err="1"/>
              <a:t>Мирославский</a:t>
            </a:r>
            <a:r>
              <a:rPr lang="ru-RU" sz="1600" b="1" dirty="0"/>
              <a:t> Михаил Андреевич (священник Чудской церкви)</a:t>
            </a:r>
            <a:r>
              <a:rPr lang="ru-RU" sz="1600" dirty="0"/>
              <a:t>; 6-й в первом ряду – </a:t>
            </a:r>
            <a:r>
              <a:rPr lang="ru-RU" sz="1600" dirty="0" err="1"/>
              <a:t>Громцев</a:t>
            </a:r>
            <a:r>
              <a:rPr lang="ru-RU" sz="1600" dirty="0"/>
              <a:t> Виктор Матвеевич; 7-й в первом ряду – </a:t>
            </a:r>
            <a:r>
              <a:rPr lang="ru-RU" sz="1600" dirty="0" err="1"/>
              <a:t>Нелазский</a:t>
            </a:r>
            <a:r>
              <a:rPr lang="ru-RU" sz="1600" dirty="0"/>
              <a:t> Алексей Степанович (священник Ильинской </a:t>
            </a:r>
            <a:r>
              <a:rPr lang="ru-RU" sz="1600" dirty="0" err="1"/>
              <a:t>Шухтовской</a:t>
            </a:r>
            <a:r>
              <a:rPr lang="ru-RU" sz="1600" dirty="0"/>
              <a:t> церкви); 8-й в первом ряду — Сапожков Виктор Александрович (священник </a:t>
            </a:r>
            <a:r>
              <a:rPr lang="ru-RU" sz="1600" dirty="0" err="1"/>
              <a:t>Яргомжской</a:t>
            </a:r>
            <a:r>
              <a:rPr lang="ru-RU" sz="1600" dirty="0"/>
              <a:t> церкви); 10-й в первом ряду – Козин Пётр Фёдорович (священник </a:t>
            </a:r>
            <a:r>
              <a:rPr lang="ru-RU" sz="1600" dirty="0" err="1"/>
              <a:t>Староёрговской</a:t>
            </a:r>
            <a:r>
              <a:rPr lang="ru-RU" sz="1600" dirty="0"/>
              <a:t> церкви) 7-й во втором ряду – Иванов Вячеслав Павлович (псаломщик Чудской церкви), 8-й во втором ряду – </a:t>
            </a:r>
            <a:r>
              <a:rPr lang="ru-RU" sz="1600" dirty="0" err="1"/>
              <a:t>Белоликов</a:t>
            </a:r>
            <a:r>
              <a:rPr lang="ru-RU" sz="1600" dirty="0"/>
              <a:t> Алексей Захарович (священник Васильевской Романовской церкви)</a:t>
            </a:r>
          </a:p>
        </p:txBody>
      </p:sp>
      <p:pic>
        <p:nvPicPr>
          <p:cNvPr id="2050" name="Picture 2" descr="http://kanonizacia.cerkov.ru/files/2017/01/%D0%A1%D0%B2%D1%8F%D1%89%D0%B5%D0%BD%D0%BD%D0%BE%D1%81%D0%BB%D1%83%D0%B6%D0%B8%D1%82%D0%B5%D0%BB%D0%B8-%D0%A7%D0%B5%D1%80%D0%B5%D0%BF%D0%BE%D0%B2%D0%B5%D1%86%D0%BA%D0%BE%D0%B3%D0%BE-%D1%83%D0%B5%D0%B7%D0%B4%D0%B0-1907-%D0%B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5055" y="1791526"/>
            <a:ext cx="7944975" cy="506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608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Михаил Андреевич </a:t>
            </a:r>
            <a:r>
              <a:rPr lang="ru-RU" b="1" dirty="0" err="1"/>
              <a:t>Мирославский</a:t>
            </a:r>
            <a:endParaRPr lang="ru-RU" dirty="0"/>
          </a:p>
        </p:txBody>
      </p:sp>
      <p:sp>
        <p:nvSpPr>
          <p:cNvPr id="3" name="Объект 2"/>
          <p:cNvSpPr>
            <a:spLocks noGrp="1"/>
          </p:cNvSpPr>
          <p:nvPr>
            <p:ph idx="1"/>
          </p:nvPr>
        </p:nvSpPr>
        <p:spPr/>
        <p:txBody>
          <a:bodyPr>
            <a:normAutofit fontScale="85000" lnSpcReduction="10000"/>
          </a:bodyPr>
          <a:lstStyle/>
          <a:p>
            <a:pPr marL="0" indent="0">
              <a:buNone/>
            </a:pPr>
            <a:r>
              <a:rPr lang="ru-RU" dirty="0"/>
              <a:t>В 1910 году резолюцией Его Высокопреосвященства от 27 апреля №2805 за отличную и усердную службу  ко дню рождения Его Императорского Величества награжден набедренником.</a:t>
            </a:r>
            <a:br>
              <a:rPr lang="ru-RU" dirty="0"/>
            </a:br>
            <a:r>
              <a:rPr lang="ru-RU" dirty="0"/>
              <a:t>В 1914 году резолюцией Его Высокопреосвященства от 25 апреля №2530 награжден скуфьей.</a:t>
            </a:r>
            <a:br>
              <a:rPr lang="ru-RU" dirty="0"/>
            </a:br>
            <a:r>
              <a:rPr lang="ru-RU" dirty="0"/>
              <a:t>В 1918 году награжден камилавкой.</a:t>
            </a:r>
            <a:br>
              <a:rPr lang="ru-RU" dirty="0"/>
            </a:br>
            <a:r>
              <a:rPr lang="ru-RU" dirty="0"/>
              <a:t>Женат на </a:t>
            </a:r>
            <a:r>
              <a:rPr lang="ru-RU" b="1" i="1" dirty="0" err="1"/>
              <a:t>Громцевой</a:t>
            </a:r>
            <a:r>
              <a:rPr lang="ru-RU" b="1" i="1" dirty="0"/>
              <a:t> Марии Викторовне </a:t>
            </a:r>
            <a:r>
              <a:rPr lang="ru-RU" dirty="0"/>
              <a:t>(12.02.1884 г.р.), дочери священника Чудского прихода Череповецкого уезда Виктора Матвеевича </a:t>
            </a:r>
            <a:r>
              <a:rPr lang="ru-RU" dirty="0" err="1"/>
              <a:t>Громцева</a:t>
            </a:r>
            <a:r>
              <a:rPr lang="ru-RU" dirty="0"/>
              <a:t>. Имел сына  </a:t>
            </a:r>
            <a:r>
              <a:rPr lang="ru-RU" b="1" i="1" dirty="0"/>
              <a:t>Михаила</a:t>
            </a:r>
            <a:r>
              <a:rPr lang="ru-RU" dirty="0"/>
              <a:t> (родился 15 сентября 1905 года</a:t>
            </a:r>
            <a:r>
              <a:rPr lang="ru-RU" dirty="0" smtClean="0"/>
              <a:t>).</a:t>
            </a:r>
          </a:p>
          <a:p>
            <a:pPr marL="0" indent="0">
              <a:buNone/>
            </a:pPr>
            <a:r>
              <a:rPr lang="ru-RU" dirty="0"/>
              <a:t>3 марта 1934 года Михаил Андреевич был арестован. Решением тройки УНКВД по Ленинградской области за «агитацию против Советской власти»  осужден на 5 лет лагерей с конфискацией имущества. В 1939 году ему добавили еще 5 лет.</a:t>
            </a:r>
            <a:br>
              <a:rPr lang="ru-RU" dirty="0"/>
            </a:br>
            <a:r>
              <a:rPr lang="ru-RU" dirty="0"/>
              <a:t>Умер Михаил Андреевич в 1949 году. Где похоронен неизвестно.</a:t>
            </a:r>
          </a:p>
        </p:txBody>
      </p:sp>
    </p:spTree>
    <p:extLst>
      <p:ext uri="{BB962C8B-B14F-4D97-AF65-F5344CB8AC3E}">
        <p14:creationId xmlns:p14="http://schemas.microsoft.com/office/powerpoint/2010/main" val="2884065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1400" dirty="0"/>
              <a:t>Ново-Богородицкая </a:t>
            </a:r>
            <a:r>
              <a:rPr lang="ru-RU" sz="1400" dirty="0" err="1"/>
              <a:t>Парфёновская</a:t>
            </a:r>
            <a:r>
              <a:rPr lang="ru-RU" sz="1400" dirty="0"/>
              <a:t> женская община. Фотография сделана предположительно до 1907 года 1-й ряд (сидят): монахиня (с 1909 года-игуменья) </a:t>
            </a:r>
            <a:r>
              <a:rPr lang="ru-RU" sz="1400" dirty="0" err="1"/>
              <a:t>Руфина</a:t>
            </a:r>
            <a:r>
              <a:rPr lang="ru-RU" sz="1400" dirty="0"/>
              <a:t> – начальница общины, второй справа – Сапожков Виктор Александрович (священник </a:t>
            </a:r>
            <a:r>
              <a:rPr lang="ru-RU" sz="1400" dirty="0" err="1"/>
              <a:t>Яргомжской</a:t>
            </a:r>
            <a:r>
              <a:rPr lang="ru-RU" sz="1400" dirty="0"/>
              <a:t> церкви); 2-ой ряд: второй слева – </a:t>
            </a:r>
            <a:r>
              <a:rPr lang="ru-RU" sz="1400" dirty="0" err="1"/>
              <a:t>Белоликов</a:t>
            </a:r>
            <a:r>
              <a:rPr lang="ru-RU" sz="1400" dirty="0"/>
              <a:t> Алексей Захарович (священник Васильевской-Романовской церкви), </a:t>
            </a:r>
            <a:r>
              <a:rPr lang="ru-RU" sz="1400" b="1" dirty="0"/>
              <a:t>четвертый слева – </a:t>
            </a:r>
            <a:r>
              <a:rPr lang="ru-RU" sz="1400" b="1" dirty="0" err="1"/>
              <a:t>Мирославский</a:t>
            </a:r>
            <a:r>
              <a:rPr lang="ru-RU" sz="1400" b="1" dirty="0"/>
              <a:t> Михаил Андреевич (священник Чудской церкви)</a:t>
            </a:r>
            <a:r>
              <a:rPr lang="ru-RU" sz="1400" dirty="0"/>
              <a:t>; 3-й ряд: третий справа – </a:t>
            </a:r>
            <a:r>
              <a:rPr lang="ru-RU" sz="1400" dirty="0" err="1"/>
              <a:t>Громцев</a:t>
            </a:r>
            <a:r>
              <a:rPr lang="ru-RU" sz="1400" dirty="0"/>
              <a:t> Виктор Матвеевич (священник Чудской церкви)</a:t>
            </a:r>
          </a:p>
        </p:txBody>
      </p:sp>
      <p:pic>
        <p:nvPicPr>
          <p:cNvPr id="3074" name="Picture 2" descr="http://kanonizacia.cerkov.ru/files/2017/01/%D0%9E%D0%B1%D1%89%D0%B5%D0%B5-%D1%84%D0%BE%D1%82%D0%B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7193" y="1690688"/>
            <a:ext cx="7536666" cy="489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094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Протоиерей </a:t>
            </a:r>
            <a:r>
              <a:rPr lang="ru-RU" b="1" dirty="0" err="1"/>
              <a:t>Евлампий</a:t>
            </a:r>
            <a:r>
              <a:rPr lang="ru-RU" b="1" dirty="0"/>
              <a:t> Николаевич Приоров</a:t>
            </a:r>
            <a:br>
              <a:rPr lang="ru-RU" b="1" dirty="0"/>
            </a:br>
            <a:endParaRPr lang="ru-RU" dirty="0"/>
          </a:p>
        </p:txBody>
      </p:sp>
      <p:sp>
        <p:nvSpPr>
          <p:cNvPr id="3" name="Объект 2"/>
          <p:cNvSpPr>
            <a:spLocks noGrp="1"/>
          </p:cNvSpPr>
          <p:nvPr>
            <p:ph idx="1"/>
          </p:nvPr>
        </p:nvSpPr>
        <p:spPr/>
        <p:txBody>
          <a:bodyPr>
            <a:normAutofit fontScale="92500" lnSpcReduction="20000"/>
          </a:bodyPr>
          <a:lstStyle/>
          <a:p>
            <a:pPr marL="0" indent="0" algn="just">
              <a:buNone/>
            </a:pPr>
            <a:r>
              <a:rPr lang="ru-RU" dirty="0"/>
              <a:t>Родился в 1853 году в семье священника Ярос­лавской губернии. В 1876 г. закончил Ярославскую духовную семинарию по 1-му разряду. В 1876-1878 гг. — преподаватель русского языка в Рыбинском городском (затем уездном) при­ходском училище. В 1878-1882 гг. обучался в Московской духовной академии, по выпуску из которой получил звание кандидата богословия. В 1882-1883 гг. — преподаватель ла­тинского, затем греческого языка в Никольском духовном учи­лище Вологодской епархии. В январе 1883 г. избран членом училищного совета от учителей. С 1884 г. — помощник смотри­теля Никольского духовного училища. В том же году получил чин коллежского асессора. С 1886 г. — Председатель Попечи­тельского совета Никольской женской прогимназии. В 1887 г. присвоен чин надворного советника. 2 сентября 1888 г., по прошению митрополита Новгородско­го, Петербургского и Финляндского Исидора определен </a:t>
            </a:r>
            <a:r>
              <a:rPr lang="ru-RU" b="1" dirty="0"/>
              <a:t>насто­ятелем Череповецкого Воскресенского собора.</a:t>
            </a:r>
          </a:p>
        </p:txBody>
      </p:sp>
    </p:spTree>
    <p:extLst>
      <p:ext uri="{BB962C8B-B14F-4D97-AF65-F5344CB8AC3E}">
        <p14:creationId xmlns:p14="http://schemas.microsoft.com/office/powerpoint/2010/main" val="1045498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Воскресенский собор. г. Череповец.</a:t>
            </a:r>
            <a:endParaRPr lang="ru-RU" dirty="0"/>
          </a:p>
        </p:txBody>
      </p:sp>
      <p:pic>
        <p:nvPicPr>
          <p:cNvPr id="4" name="Объект 3"/>
          <p:cNvPicPr>
            <a:picLocks noGrp="1" noChangeAspect="1"/>
          </p:cNvPicPr>
          <p:nvPr>
            <p:ph idx="1"/>
          </p:nvPr>
        </p:nvPicPr>
        <p:blipFill>
          <a:blip r:embed="rId2"/>
          <a:stretch>
            <a:fillRect/>
          </a:stretch>
        </p:blipFill>
        <p:spPr>
          <a:xfrm>
            <a:off x="2086978" y="1825624"/>
            <a:ext cx="7691412" cy="4874433"/>
          </a:xfrm>
          <a:prstGeom prst="rect">
            <a:avLst/>
          </a:prstGeom>
        </p:spPr>
      </p:pic>
    </p:spTree>
    <p:extLst>
      <p:ext uri="{BB962C8B-B14F-4D97-AF65-F5344CB8AC3E}">
        <p14:creationId xmlns:p14="http://schemas.microsoft.com/office/powerpoint/2010/main" val="2535370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0530" y="365126"/>
            <a:ext cx="10223269" cy="948286"/>
          </a:xfrm>
        </p:spPr>
        <p:txBody>
          <a:bodyPr>
            <a:normAutofit/>
          </a:bodyPr>
          <a:lstStyle/>
          <a:p>
            <a:pPr algn="ctr"/>
            <a:r>
              <a:rPr lang="ru-RU" sz="2800" dirty="0" smtClean="0"/>
              <a:t>Собор Воскресения Христова. г. Череповец 1883 г.</a:t>
            </a:r>
            <a:endParaRPr lang="ru-RU" sz="2800" dirty="0"/>
          </a:p>
        </p:txBody>
      </p:sp>
      <p:pic>
        <p:nvPicPr>
          <p:cNvPr id="7170" name="Picture 2" descr="1883 Ð¡Ð¾Ð±Ð¾Ñ ÐÐ¾ÑÐºÑÐµÑÐµÐ½Ð¸Ñ Ð¥ÑÐ¸ÑÑÐ¾Ð²Ð° - Ð§ÐµÑÐµÐ¿Ð¾Ð²ÐµÑ.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3686" y="1047404"/>
            <a:ext cx="8184497" cy="581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00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Протоиерей </a:t>
            </a:r>
            <a:r>
              <a:rPr lang="ru-RU" b="1" dirty="0" err="1"/>
              <a:t>Евлампий</a:t>
            </a:r>
            <a:r>
              <a:rPr lang="ru-RU" b="1" dirty="0"/>
              <a:t> Николаевич Приоров</a:t>
            </a:r>
            <a:endParaRPr lang="ru-RU" dirty="0"/>
          </a:p>
        </p:txBody>
      </p:sp>
      <p:sp>
        <p:nvSpPr>
          <p:cNvPr id="3" name="Объект 2"/>
          <p:cNvSpPr>
            <a:spLocks noGrp="1"/>
          </p:cNvSpPr>
          <p:nvPr>
            <p:ph idx="1"/>
          </p:nvPr>
        </p:nvSpPr>
        <p:spPr/>
        <p:txBody>
          <a:bodyPr>
            <a:normAutofit fontScale="85000" lnSpcReduction="20000"/>
          </a:bodyPr>
          <a:lstStyle/>
          <a:p>
            <a:pPr marL="0" indent="0" algn="just" fontAlgn="base">
              <a:buNone/>
            </a:pPr>
            <a:r>
              <a:rPr lang="ru-RU" dirty="0" smtClean="0"/>
              <a:t>14 </a:t>
            </a:r>
            <a:r>
              <a:rPr lang="ru-RU" dirty="0"/>
              <a:t>сентября рукоположен в священники. Назначен наблюдателем за цер­ковно-приходскими школами Череповецкого благочиния.  В 1888 году награжден набедренником, а в 1890 г. — </a:t>
            </a:r>
            <a:r>
              <a:rPr lang="ru-RU" dirty="0" err="1"/>
              <a:t>скуфь­ею</a:t>
            </a:r>
            <a:r>
              <a:rPr lang="ru-RU" dirty="0"/>
              <a:t>. В 1893 году получил права благочинного. С 26 июня 1894 года — протоиерей. В 1896 г. награжден серебряной медалью «В память Александра III» на </a:t>
            </a:r>
            <a:r>
              <a:rPr lang="ru-RU" dirty="0" err="1"/>
              <a:t>александровской</a:t>
            </a:r>
            <a:r>
              <a:rPr lang="ru-RU" dirty="0"/>
              <a:t> ленте. 15 мая 1901 г. — наперстным крестом </a:t>
            </a:r>
            <a:r>
              <a:rPr lang="ru-RU" dirty="0" err="1"/>
              <a:t>св.Синода</a:t>
            </a:r>
            <a:r>
              <a:rPr lang="ru-RU" dirty="0"/>
              <a:t>. 15 мая 1905 г. награжден орденом св. Анны 3-й степени. Являлся членом православ­ного миссионерского общества. Председатель Череповецкого уездного отделения Епархиального училищного совета. В 1910 году награжден орденом св. Анны 2-й степени. 8 марта 1915 года по решению </a:t>
            </a:r>
            <a:r>
              <a:rPr lang="ru-RU" dirty="0" err="1"/>
              <a:t>Св.Синода</a:t>
            </a:r>
            <a:r>
              <a:rPr lang="ru-RU" dirty="0"/>
              <a:t> переведен на должность заведу­ющего Леушинской женской церковно-учительской школой. Упоминается в НЕВ за 1916-1917 гг. Судьба отца </a:t>
            </a:r>
            <a:r>
              <a:rPr lang="ru-RU" dirty="0" err="1"/>
              <a:t>Евлампия</a:t>
            </a:r>
            <a:r>
              <a:rPr lang="ru-RU" dirty="0"/>
              <a:t> после закрытия Леушинской школы неизвестна.</a:t>
            </a:r>
          </a:p>
          <a:p>
            <a:pPr marL="0" indent="0" algn="just" fontAlgn="base">
              <a:buNone/>
            </a:pPr>
            <a:r>
              <a:rPr lang="ru-RU" dirty="0"/>
              <a:t>О том, что отец </a:t>
            </a:r>
            <a:r>
              <a:rPr lang="ru-RU" dirty="0" err="1"/>
              <a:t>Евлампий</a:t>
            </a:r>
            <a:r>
              <a:rPr lang="ru-RU" dirty="0"/>
              <a:t> подвергался репрессиям, известно из воспоминаний старожилов, документальных подтверждений обнаружить не удалось. Скончался 17 мая 1933 года. Похоронен, предположительно, в </a:t>
            </a:r>
            <a:r>
              <a:rPr lang="ru-RU" dirty="0" err="1"/>
              <a:t>Леушине</a:t>
            </a:r>
            <a:r>
              <a:rPr lang="ru-RU" dirty="0"/>
              <a:t>.</a:t>
            </a:r>
          </a:p>
          <a:p>
            <a:endParaRPr lang="ru-RU" dirty="0"/>
          </a:p>
        </p:txBody>
      </p:sp>
    </p:spTree>
    <p:extLst>
      <p:ext uri="{BB962C8B-B14F-4D97-AF65-F5344CB8AC3E}">
        <p14:creationId xmlns:p14="http://schemas.microsoft.com/office/powerpoint/2010/main" val="45366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Павел Петрович </a:t>
            </a:r>
            <a:r>
              <a:rPr lang="ru-RU" b="1" dirty="0" err="1"/>
              <a:t>Орнатский</a:t>
            </a:r>
            <a:r>
              <a:rPr lang="ru-RU" b="1" dirty="0"/>
              <a:t/>
            </a:r>
            <a:br>
              <a:rPr lang="ru-RU" b="1" dirty="0"/>
            </a:br>
            <a:endParaRPr lang="ru-RU" dirty="0"/>
          </a:p>
        </p:txBody>
      </p:sp>
      <p:sp>
        <p:nvSpPr>
          <p:cNvPr id="3" name="Объект 2"/>
          <p:cNvSpPr>
            <a:spLocks noGrp="1"/>
          </p:cNvSpPr>
          <p:nvPr>
            <p:ph idx="1"/>
          </p:nvPr>
        </p:nvSpPr>
        <p:spPr/>
        <p:txBody>
          <a:bodyPr>
            <a:normAutofit fontScale="92500" lnSpcReduction="20000"/>
          </a:bodyPr>
          <a:lstStyle/>
          <a:p>
            <a:pPr marL="0" indent="0" algn="just">
              <a:buNone/>
            </a:pPr>
            <a:r>
              <a:rPr lang="ru-RU" dirty="0"/>
              <a:t>Отец Павел родился 25 октября 1885 года в семье священника </a:t>
            </a:r>
            <a:r>
              <a:rPr lang="ru-RU" dirty="0" err="1"/>
              <a:t>Падчеварской</a:t>
            </a:r>
            <a:r>
              <a:rPr lang="ru-RU" dirty="0"/>
              <a:t> церкви Кирилловского уезда. Окончил 4 класса Новгородской семинарии и 1 мая 1907 года был определен на праздное </a:t>
            </a:r>
            <a:r>
              <a:rPr lang="ru-RU" dirty="0" err="1"/>
              <a:t>псаломщическое</a:t>
            </a:r>
            <a:r>
              <a:rPr lang="ru-RU" dirty="0"/>
              <a:t> место к </a:t>
            </a:r>
            <a:r>
              <a:rPr lang="ru-RU" dirty="0" err="1"/>
              <a:t>Чуровской</a:t>
            </a:r>
            <a:r>
              <a:rPr lang="ru-RU" dirty="0"/>
              <a:t> Богородице-Рождественской церкви Череповецкого уезда. Крепкая вера и благоговейное служение молодого псаломщика не остались незамеченными и спустя непродолжительное время в январе 1911 года он был рукоположен сначала во диакона к Дмитриевской церкви Череповецкого уезда, а 7 октября 1912 года – во священника к Архангельской </a:t>
            </a:r>
            <a:r>
              <a:rPr lang="ru-RU" dirty="0" err="1"/>
              <a:t>Падчеварской</a:t>
            </a:r>
            <a:r>
              <a:rPr lang="ru-RU" dirty="0"/>
              <a:t> церкви Кирилловского уезда. На новом месте он проявил себя также с самой лучшей стороны, поэтому уже в 1916 году его назначили  помощником благочинного 5 округа Кирилловского уезда и 21 апреля 1917 года за ревностное служение наградили набедренником.</a:t>
            </a:r>
          </a:p>
        </p:txBody>
      </p:sp>
    </p:spTree>
    <p:extLst>
      <p:ext uri="{BB962C8B-B14F-4D97-AF65-F5344CB8AC3E}">
        <p14:creationId xmlns:p14="http://schemas.microsoft.com/office/powerpoint/2010/main" val="3096687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Павел Петрович </a:t>
            </a:r>
            <a:r>
              <a:rPr lang="ru-RU" b="1" dirty="0" err="1"/>
              <a:t>Орнатский</a:t>
            </a:r>
            <a:r>
              <a:rPr lang="ru-RU" b="1" dirty="0"/>
              <a:t/>
            </a:r>
            <a:br>
              <a:rPr lang="ru-RU" b="1" dirty="0"/>
            </a:br>
            <a:endParaRPr lang="ru-RU" dirty="0"/>
          </a:p>
        </p:txBody>
      </p:sp>
      <p:sp>
        <p:nvSpPr>
          <p:cNvPr id="3" name="Объект 2"/>
          <p:cNvSpPr>
            <a:spLocks noGrp="1"/>
          </p:cNvSpPr>
          <p:nvPr>
            <p:ph idx="1"/>
          </p:nvPr>
        </p:nvSpPr>
        <p:spPr/>
        <p:txBody>
          <a:bodyPr>
            <a:normAutofit fontScale="85000" lnSpcReduction="10000"/>
          </a:bodyPr>
          <a:lstStyle/>
          <a:p>
            <a:pPr marL="0" indent="0" algn="just">
              <a:buNone/>
            </a:pPr>
            <a:r>
              <a:rPr lang="ru-RU" dirty="0"/>
              <a:t>16 апреля 1920 года отец Павел был переведен к </a:t>
            </a:r>
            <a:r>
              <a:rPr lang="ru-RU" dirty="0" err="1"/>
              <a:t>Чуровской</a:t>
            </a:r>
            <a:r>
              <a:rPr lang="ru-RU" dirty="0"/>
              <a:t> церкви Череповецкого уезда, в которой начинал путь церковнослужителя. В 1921 году награжден скуфьей. В отличие от о. Иоанна Мальцева он быстро осознал ложь обновленчества и стал активным деятелем канонически законной Русской Православной Церкви Московского Патриархата. В частности, 20 августа 1928 года он, как представитель </a:t>
            </a:r>
            <a:r>
              <a:rPr lang="ru-RU" dirty="0" err="1"/>
              <a:t>Пришекснинского</a:t>
            </a:r>
            <a:r>
              <a:rPr lang="ru-RU" dirty="0"/>
              <a:t> района, к которому относился </a:t>
            </a:r>
            <a:r>
              <a:rPr lang="ru-RU" dirty="0" err="1"/>
              <a:t>Чуровский</a:t>
            </a:r>
            <a:r>
              <a:rPr lang="ru-RU" dirty="0"/>
              <a:t> приход, принял участие в историческом заседании по созданию Череповецкого </a:t>
            </a:r>
            <a:r>
              <a:rPr lang="ru-RU" dirty="0" err="1"/>
              <a:t>викариатского</a:t>
            </a:r>
            <a:r>
              <a:rPr lang="ru-RU" dirty="0"/>
              <a:t> совета, положившего начало существованию Череповецкой епархии юрисдикции Патриаршей Церкви.</a:t>
            </a:r>
          </a:p>
          <a:p>
            <a:pPr marL="0" indent="0" algn="just">
              <a:buNone/>
            </a:pPr>
            <a:r>
              <a:rPr lang="ru-RU" dirty="0" smtClean="0"/>
              <a:t>Деятельность </a:t>
            </a:r>
            <a:r>
              <a:rPr lang="ru-RU" dirty="0"/>
              <a:t>священника по укреплению православия на территории </a:t>
            </a:r>
            <a:r>
              <a:rPr lang="ru-RU" dirty="0" err="1"/>
              <a:t>Пришекснинского</a:t>
            </a:r>
            <a:r>
              <a:rPr lang="ru-RU" dirty="0"/>
              <a:t> района вызвала резкое противодействие со стороны светских властей. 16 января 1934 года о. Павел был арестован и 3 марта 1934 года осужден по 58 статье за так называемую «контрреволюционную пропаганду».</a:t>
            </a:r>
          </a:p>
        </p:txBody>
      </p:sp>
    </p:spTree>
    <p:extLst>
      <p:ext uri="{BB962C8B-B14F-4D97-AF65-F5344CB8AC3E}">
        <p14:creationId xmlns:p14="http://schemas.microsoft.com/office/powerpoint/2010/main" val="842071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Павел Петрович </a:t>
            </a:r>
            <a:r>
              <a:rPr lang="ru-RU" b="1" dirty="0" err="1"/>
              <a:t>Орнатский</a:t>
            </a:r>
            <a:endParaRPr lang="ru-RU" dirty="0"/>
          </a:p>
        </p:txBody>
      </p:sp>
      <p:sp>
        <p:nvSpPr>
          <p:cNvPr id="3" name="Объект 2"/>
          <p:cNvSpPr>
            <a:spLocks noGrp="1"/>
          </p:cNvSpPr>
          <p:nvPr>
            <p:ph idx="1"/>
          </p:nvPr>
        </p:nvSpPr>
        <p:spPr/>
        <p:txBody>
          <a:bodyPr>
            <a:normAutofit fontScale="85000" lnSpcReduction="20000"/>
          </a:bodyPr>
          <a:lstStyle/>
          <a:p>
            <a:pPr marL="0" indent="0" algn="just">
              <a:buNone/>
            </a:pPr>
            <a:r>
              <a:rPr lang="ru-RU" dirty="0"/>
              <a:t>После отбытия наказания в 1942 году батюшка вернулся в ставший родным Череповецкий край. К этому времени почти все храмы района были закрыты и переоборудованы под светские учреждения. Ближайшим к Череповцу храмом, который светские власти не успели «ликвидировать» оставалась церковь </a:t>
            </a:r>
            <a:r>
              <a:rPr lang="ru-RU" dirty="0" err="1"/>
              <a:t>Богоотец</a:t>
            </a:r>
            <a:r>
              <a:rPr lang="ru-RU" dirty="0"/>
              <a:t> </a:t>
            </a:r>
            <a:r>
              <a:rPr lang="ru-RU" dirty="0" err="1"/>
              <a:t>Иоакима</a:t>
            </a:r>
            <a:r>
              <a:rPr lang="ru-RU" dirty="0"/>
              <a:t> и Анны в селе </a:t>
            </a:r>
            <a:r>
              <a:rPr lang="ru-RU" dirty="0" err="1"/>
              <a:t>Носовском</a:t>
            </a:r>
            <a:r>
              <a:rPr lang="ru-RU" dirty="0"/>
              <a:t> (</a:t>
            </a:r>
            <a:r>
              <a:rPr lang="ru-RU" dirty="0" err="1"/>
              <a:t>Степановском</a:t>
            </a:r>
            <a:r>
              <a:rPr lang="ru-RU" dirty="0"/>
              <a:t>). В ней о. Павел и возобновил свое священническое служение, доказав не на словах, а на деле возможность возрождения закрытых православных приходов без санкции на это высших органов власти. Несомненно, такой поступок грозил священнику новым арестом, но он возложил все свое упование на Бога и не был посрамлен в своей вере. В 1943 году было подписано официальное постановление об открытии </a:t>
            </a:r>
            <a:r>
              <a:rPr lang="ru-RU" dirty="0" err="1"/>
              <a:t>Носовского</a:t>
            </a:r>
            <a:r>
              <a:rPr lang="ru-RU" dirty="0"/>
              <a:t> храма, а спустя еще некоторое время областные чиновники разрешили возобновить богослужение еще в двух храмах – в Устюжне и под Кирилловым. Немалую роль в принятии положительного решения в открытии последних храмов, сыграла успешная деятельность священника </a:t>
            </a:r>
            <a:r>
              <a:rPr lang="ru-RU" dirty="0" err="1"/>
              <a:t>Степановской</a:t>
            </a:r>
            <a:r>
              <a:rPr lang="ru-RU" dirty="0"/>
              <a:t> церкви.</a:t>
            </a:r>
          </a:p>
        </p:txBody>
      </p:sp>
    </p:spTree>
    <p:extLst>
      <p:ext uri="{BB962C8B-B14F-4D97-AF65-F5344CB8AC3E}">
        <p14:creationId xmlns:p14="http://schemas.microsoft.com/office/powerpoint/2010/main" val="3763061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Церковь святых праведных  </a:t>
            </a:r>
            <a:r>
              <a:rPr lang="ru-RU" dirty="0" err="1"/>
              <a:t>Б</a:t>
            </a:r>
            <a:r>
              <a:rPr lang="ru-RU" dirty="0" err="1" smtClean="0"/>
              <a:t>огоотцов</a:t>
            </a:r>
            <a:r>
              <a:rPr lang="ru-RU" dirty="0" smtClean="0"/>
              <a:t> </a:t>
            </a:r>
            <a:r>
              <a:rPr lang="ru-RU" dirty="0" err="1" smtClean="0"/>
              <a:t>Иоакима</a:t>
            </a:r>
            <a:r>
              <a:rPr lang="ru-RU" dirty="0" smtClean="0"/>
              <a:t> и Анны в с. </a:t>
            </a:r>
            <a:r>
              <a:rPr lang="ru-RU" dirty="0" err="1" smtClean="0"/>
              <a:t>Носовском</a:t>
            </a:r>
            <a:r>
              <a:rPr lang="ru-RU" dirty="0" smtClean="0"/>
              <a:t>.</a:t>
            </a:r>
            <a:endParaRPr lang="ru-RU" dirty="0"/>
          </a:p>
        </p:txBody>
      </p:sp>
      <p:pic>
        <p:nvPicPr>
          <p:cNvPr id="6146" name="Picture 2" descr="http://sobory.ru/pic/03050/03079_20160527_18234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4327" y="1690688"/>
            <a:ext cx="8063345" cy="500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792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Павел Петрович </a:t>
            </a:r>
            <a:r>
              <a:rPr lang="ru-RU" b="1" dirty="0" err="1"/>
              <a:t>Орнатский</a:t>
            </a:r>
            <a:endParaRPr lang="ru-RU" dirty="0"/>
          </a:p>
        </p:txBody>
      </p:sp>
      <p:sp>
        <p:nvSpPr>
          <p:cNvPr id="3" name="Объект 2"/>
          <p:cNvSpPr>
            <a:spLocks noGrp="1"/>
          </p:cNvSpPr>
          <p:nvPr>
            <p:ph idx="1"/>
          </p:nvPr>
        </p:nvSpPr>
        <p:spPr/>
        <p:txBody>
          <a:bodyPr>
            <a:normAutofit fontScale="77500" lnSpcReduction="20000"/>
          </a:bodyPr>
          <a:lstStyle/>
          <a:p>
            <a:pPr marL="0" indent="0" algn="just" fontAlgn="base">
              <a:buNone/>
            </a:pPr>
            <a:r>
              <a:rPr lang="ru-RU" dirty="0"/>
              <a:t>Отец Павел, являвшийся горячим патриотом своей Родины, сумел вдохновить прихожан на  помощь фронту. Согласно отчету уполномоченного по делам религий за 1944 год, после яркой зажигательной проповеди священника, и сами верующие стали выступать «с призывом ничего не жалеть в помощь Красной Армии, с такой доблестью громящей ненавистного врага». В результате </a:t>
            </a:r>
            <a:r>
              <a:rPr lang="ru-RU" dirty="0" err="1"/>
              <a:t>Носовский</a:t>
            </a:r>
            <a:r>
              <a:rPr lang="ru-RU" dirty="0"/>
              <a:t> храм за 1,5 года собрал в фонд обороны огромную сумму: 1 миллион 803 тысячи рублей (около 70% всех пожертвований верующих Вологодской области). Этот подвиг священника не остался незамеченным, и батюшка вместе со старостой </a:t>
            </a:r>
            <a:r>
              <a:rPr lang="ru-RU" dirty="0" err="1"/>
              <a:t>Носовского</a:t>
            </a:r>
            <a:r>
              <a:rPr lang="ru-RU" dirty="0"/>
              <a:t> прихода удостоились благодарственной телеграммы товарища И.В. Сталина.</a:t>
            </a:r>
          </a:p>
          <a:p>
            <a:pPr marL="0" indent="0" algn="just" fontAlgn="base">
              <a:buNone/>
            </a:pPr>
            <a:r>
              <a:rPr lang="ru-RU" dirty="0"/>
              <a:t>Отец Павел вместе со своими прихожанами много трудились для облегчения участи раненных и эвакуированных, во множестве привозимых в Череповец. Известно, например, что одна из прихожанок </a:t>
            </a:r>
            <a:r>
              <a:rPr lang="ru-RU" dirty="0" err="1"/>
              <a:t>Носовской</a:t>
            </a:r>
            <a:r>
              <a:rPr lang="ru-RU" dirty="0"/>
              <a:t> церкви, вынянчила юного Иосифа Бродского, прибывшего с родителями из блокадного Ленинграда и в тайне от родителей окрестила будущего знаменитого поэта в </a:t>
            </a:r>
            <a:r>
              <a:rPr lang="ru-RU" dirty="0" err="1"/>
              <a:t>Носовской</a:t>
            </a:r>
            <a:r>
              <a:rPr lang="ru-RU" dirty="0"/>
              <a:t> церкви. Таинство крещения совершил о. Павел </a:t>
            </a:r>
            <a:r>
              <a:rPr lang="ru-RU" dirty="0" err="1"/>
              <a:t>Орнатский</a:t>
            </a:r>
            <a:r>
              <a:rPr lang="ru-RU" dirty="0"/>
              <a:t>, возможно, и не подозревая, что окунает в купель будущую знаменитость.</a:t>
            </a:r>
          </a:p>
          <a:p>
            <a:endParaRPr lang="ru-RU" dirty="0"/>
          </a:p>
        </p:txBody>
      </p:sp>
    </p:spTree>
    <p:extLst>
      <p:ext uri="{BB962C8B-B14F-4D97-AF65-F5344CB8AC3E}">
        <p14:creationId xmlns:p14="http://schemas.microsoft.com/office/powerpoint/2010/main" val="1516322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Протоиерей Федор Иванович Смирнов</a:t>
            </a:r>
          </a:p>
        </p:txBody>
      </p:sp>
      <p:sp>
        <p:nvSpPr>
          <p:cNvPr id="3" name="Объект 2"/>
          <p:cNvSpPr>
            <a:spLocks noGrp="1"/>
          </p:cNvSpPr>
          <p:nvPr>
            <p:ph idx="1"/>
          </p:nvPr>
        </p:nvSpPr>
        <p:spPr/>
        <p:txBody>
          <a:bodyPr/>
          <a:lstStyle/>
          <a:p>
            <a:pPr marL="0" indent="0" algn="just">
              <a:buNone/>
            </a:pPr>
            <a:r>
              <a:rPr lang="ru-RU" dirty="0"/>
              <a:t>Протоиерей Федор Иванович Смирнов, настоятель Воскресенской церкви в селе </a:t>
            </a:r>
            <a:r>
              <a:rPr lang="ru-RU" dirty="0" err="1"/>
              <a:t>Носовское</a:t>
            </a:r>
            <a:r>
              <a:rPr lang="ru-RU" dirty="0"/>
              <a:t>. </a:t>
            </a:r>
            <a:r>
              <a:rPr lang="ru-RU" dirty="0" smtClean="0"/>
              <a:t>Репрессирован. Скончался </a:t>
            </a:r>
            <a:r>
              <a:rPr lang="ru-RU" dirty="0"/>
              <a:t>после войны. Похоронен, предположительно, в Белозерске.</a:t>
            </a:r>
          </a:p>
        </p:txBody>
      </p:sp>
    </p:spTree>
    <p:extLst>
      <p:ext uri="{BB962C8B-B14F-4D97-AF65-F5344CB8AC3E}">
        <p14:creationId xmlns:p14="http://schemas.microsoft.com/office/powerpoint/2010/main" val="100866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Священник </a:t>
            </a:r>
            <a:r>
              <a:rPr lang="ru-RU" b="1" dirty="0"/>
              <a:t>Капитон Владимирович </a:t>
            </a:r>
            <a:r>
              <a:rPr lang="ru-RU" b="1" dirty="0" err="1"/>
              <a:t>Смарагдин</a:t>
            </a:r>
            <a:r>
              <a:rPr lang="ru-RU" b="1" dirty="0"/>
              <a:t/>
            </a:r>
            <a:br>
              <a:rPr lang="ru-RU" b="1" dirty="0"/>
            </a:br>
            <a:endParaRPr lang="ru-RU" dirty="0"/>
          </a:p>
        </p:txBody>
      </p:sp>
      <p:sp>
        <p:nvSpPr>
          <p:cNvPr id="3" name="Объект 2"/>
          <p:cNvSpPr>
            <a:spLocks noGrp="1"/>
          </p:cNvSpPr>
          <p:nvPr>
            <p:ph idx="1"/>
          </p:nvPr>
        </p:nvSpPr>
        <p:spPr>
          <a:xfrm>
            <a:off x="581890" y="1363288"/>
            <a:ext cx="10989426" cy="5203768"/>
          </a:xfrm>
        </p:spPr>
        <p:txBody>
          <a:bodyPr>
            <a:normAutofit fontScale="77500" lnSpcReduction="20000"/>
          </a:bodyPr>
          <a:lstStyle/>
          <a:p>
            <a:pPr marL="0" indent="0" fontAlgn="base">
              <a:buNone/>
            </a:pPr>
            <a:r>
              <a:rPr lang="ru-RU" b="1" dirty="0"/>
              <a:t>Священник Капитон Владимирович </a:t>
            </a:r>
            <a:r>
              <a:rPr lang="ru-RU" b="1" dirty="0" err="1"/>
              <a:t>Смарагдин</a:t>
            </a:r>
            <a:r>
              <a:rPr lang="ru-RU" dirty="0"/>
              <a:t>  родился 6 января 1891 года в семье диакона в с. </a:t>
            </a:r>
            <a:r>
              <a:rPr lang="ru-RU" dirty="0" err="1"/>
              <a:t>Поливичье</a:t>
            </a:r>
            <a:r>
              <a:rPr lang="ru-RU" dirty="0"/>
              <a:t> Тихвинского района  Ленинградской области. 10 июня 1913 года закончил  Новгородскую духовную семинарию по 2-му разряду. Со 2 августа 1913 года по  1 января 1915 года был учителем </a:t>
            </a:r>
            <a:r>
              <a:rPr lang="ru-RU" dirty="0" err="1"/>
              <a:t>Шиженской</a:t>
            </a:r>
            <a:r>
              <a:rPr lang="ru-RU" dirty="0"/>
              <a:t> двуклассной школы Тихвинского уезда.</a:t>
            </a:r>
          </a:p>
          <a:p>
            <a:pPr marL="0" indent="0" fontAlgn="base">
              <a:buNone/>
            </a:pPr>
            <a:r>
              <a:rPr lang="ru-RU" dirty="0" smtClean="0"/>
              <a:t>2 июля 1915 года был определён священником к </a:t>
            </a:r>
            <a:r>
              <a:rPr lang="ru-RU" b="1" dirty="0" smtClean="0"/>
              <a:t>Успенской </a:t>
            </a:r>
            <a:r>
              <a:rPr lang="ru-RU" b="1" dirty="0" err="1" smtClean="0"/>
              <a:t>Воронинской</a:t>
            </a:r>
            <a:r>
              <a:rPr lang="ru-RU" b="1" dirty="0" smtClean="0"/>
              <a:t> церкви (</a:t>
            </a:r>
            <a:r>
              <a:rPr lang="ru-RU" dirty="0" smtClean="0"/>
              <a:t>Богоявленская </a:t>
            </a:r>
            <a:r>
              <a:rPr lang="ru-RU" dirty="0" err="1" smtClean="0"/>
              <a:t>Воронинская</a:t>
            </a:r>
            <a:r>
              <a:rPr lang="ru-RU" dirty="0"/>
              <a:t>) (</a:t>
            </a:r>
            <a:r>
              <a:rPr lang="ru-RU" dirty="0" err="1"/>
              <a:t>современ</a:t>
            </a:r>
            <a:r>
              <a:rPr lang="ru-RU" dirty="0"/>
              <a:t>. Череповецкий район, </a:t>
            </a:r>
            <a:r>
              <a:rPr lang="ru-RU" dirty="0" err="1"/>
              <a:t>Домозеровский</a:t>
            </a:r>
            <a:r>
              <a:rPr lang="ru-RU" dirty="0"/>
              <a:t> с/с, д. Воронино). В </a:t>
            </a:r>
            <a:r>
              <a:rPr lang="ru-RU" dirty="0" err="1"/>
              <a:t>Воронинской</a:t>
            </a:r>
            <a:r>
              <a:rPr lang="ru-RU" dirty="0"/>
              <a:t> церкви отец Капитон служил до 1921 года.</a:t>
            </a:r>
          </a:p>
          <a:p>
            <a:pPr marL="0" indent="0" fontAlgn="base">
              <a:buNone/>
            </a:pPr>
            <a:r>
              <a:rPr lang="ru-RU" dirty="0"/>
              <a:t>В 1917 году был избран депутатом на епархиальный съезд. В 1917-1919 годы нес послушание помощника благочинного.</a:t>
            </a:r>
            <a:br>
              <a:rPr lang="ru-RU" dirty="0"/>
            </a:br>
            <a:endParaRPr lang="ru-RU" dirty="0"/>
          </a:p>
          <a:p>
            <a:pPr marL="0" indent="0" fontAlgn="base">
              <a:buNone/>
            </a:pPr>
            <a:r>
              <a:rPr lang="ru-RU" dirty="0"/>
              <a:t>Отец Капитон был женат. Состав семьи: жена — Екатерина Яковлева (род. 15 ноября 1921 года), дочь Лидия (род. 14 марта 1920 года).</a:t>
            </a:r>
          </a:p>
          <a:p>
            <a:pPr marL="0" indent="0" fontAlgn="base">
              <a:buNone/>
            </a:pPr>
            <a:r>
              <a:rPr lang="ru-RU" dirty="0"/>
              <a:t>Проживал в с. Воронино Череповецкого района Ленинградской области. Был арестован 13.09.1937 г.</a:t>
            </a:r>
          </a:p>
          <a:p>
            <a:pPr marL="0" indent="0" fontAlgn="base">
              <a:buNone/>
            </a:pPr>
            <a:r>
              <a:rPr lang="ru-RU" dirty="0"/>
              <a:t>20 сентября 1937 г. был осужден Особой тройкой при УНКВД по Ленинградской области по</a:t>
            </a:r>
            <a:r>
              <a:rPr lang="ru-RU" i="1" dirty="0"/>
              <a:t> </a:t>
            </a:r>
            <a:r>
              <a:rPr lang="ru-RU" dirty="0"/>
              <a:t>статье 58–10 УК РСФСР, приговорен к высшей мере наказания — расстрелу. Расстрелян в г. Ленинград 04.10.1937 г.</a:t>
            </a:r>
          </a:p>
          <a:p>
            <a:endParaRPr lang="ru-RU" dirty="0"/>
          </a:p>
        </p:txBody>
      </p:sp>
    </p:spTree>
    <p:extLst>
      <p:ext uri="{BB962C8B-B14F-4D97-AF65-F5344CB8AC3E}">
        <p14:creationId xmlns:p14="http://schemas.microsoft.com/office/powerpoint/2010/main" val="795074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Николай Петрович Соловьев</a:t>
            </a:r>
            <a:br>
              <a:rPr lang="ru-RU" b="1" dirty="0"/>
            </a:br>
            <a:endParaRPr lang="ru-RU" dirty="0"/>
          </a:p>
        </p:txBody>
      </p:sp>
      <p:sp>
        <p:nvSpPr>
          <p:cNvPr id="3" name="Объект 2"/>
          <p:cNvSpPr>
            <a:spLocks noGrp="1"/>
          </p:cNvSpPr>
          <p:nvPr>
            <p:ph idx="1"/>
          </p:nvPr>
        </p:nvSpPr>
        <p:spPr/>
        <p:txBody>
          <a:bodyPr/>
          <a:lstStyle/>
          <a:p>
            <a:pPr marL="0" indent="0" algn="just">
              <a:buNone/>
            </a:pPr>
            <a:r>
              <a:rPr lang="ru-RU" dirty="0"/>
              <a:t>Соловьев Николай Петрович родился в 1872 г. в с. </a:t>
            </a:r>
            <a:r>
              <a:rPr lang="ru-RU" dirty="0" err="1"/>
              <a:t>Команево</a:t>
            </a:r>
            <a:r>
              <a:rPr lang="ru-RU" dirty="0"/>
              <a:t> Белозерского района Ленинградской области. Служил  священником в церкви в с. </a:t>
            </a:r>
            <a:r>
              <a:rPr lang="ru-RU" dirty="0" err="1"/>
              <a:t>Абаканово</a:t>
            </a:r>
            <a:r>
              <a:rPr lang="ru-RU" dirty="0"/>
              <a:t> Череповецкого района Ленинградской области.  Проживал там же. Арестован был 26 августа 1937 г. Особой тройкой УНКВД ЛО 17 сентября 1937 г. приговорен по ст. ст. 58-10-11 УК РСФСР к высшей мере наказания. Расстрелян в г. Ленинград, захоронен в </a:t>
            </a:r>
            <a:r>
              <a:rPr lang="ru-RU" dirty="0" err="1"/>
              <a:t>Левашовской</a:t>
            </a:r>
            <a:r>
              <a:rPr lang="ru-RU" dirty="0"/>
              <a:t> пустоши Ленинградской области 21 сентября 1937 г.</a:t>
            </a:r>
          </a:p>
        </p:txBody>
      </p:sp>
    </p:spTree>
    <p:extLst>
      <p:ext uri="{BB962C8B-B14F-4D97-AF65-F5344CB8AC3E}">
        <p14:creationId xmlns:p14="http://schemas.microsoft.com/office/powerpoint/2010/main" val="3806532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Протоиерей Александр Петрович Удалов</a:t>
            </a:r>
            <a:br>
              <a:rPr lang="ru-RU" b="1" dirty="0"/>
            </a:br>
            <a:endParaRPr lang="ru-RU" dirty="0"/>
          </a:p>
        </p:txBody>
      </p:sp>
      <p:sp>
        <p:nvSpPr>
          <p:cNvPr id="3" name="Объект 2"/>
          <p:cNvSpPr>
            <a:spLocks noGrp="1"/>
          </p:cNvSpPr>
          <p:nvPr>
            <p:ph idx="1"/>
          </p:nvPr>
        </p:nvSpPr>
        <p:spPr/>
        <p:txBody>
          <a:bodyPr/>
          <a:lstStyle/>
          <a:p>
            <a:pPr marL="0" indent="0" algn="just" fontAlgn="base">
              <a:buNone/>
            </a:pPr>
            <a:r>
              <a:rPr lang="ru-RU" dirty="0"/>
              <a:t>Удалов Александр Петрович (1887-1937), уроженец с. Боровичи, протоиерей, жил в Череповце. Был секретарем епископа Тихона (Рождественского), как и владыка был обвинен в контрреволюционной деятельности и участии в антисоветской организации церковников. Арестован 16 сентября 1937 г. осужден по ст. 58-10-11 УК РСФСР 4 октября 1937 г. По этому же делу, было расстреляно более 100 православных христиан.</a:t>
            </a:r>
          </a:p>
          <a:p>
            <a:pPr marL="0" indent="0" fontAlgn="base">
              <a:buNone/>
            </a:pPr>
            <a:r>
              <a:rPr lang="ru-RU" dirty="0"/>
              <a:t>Расстрелян 9  октября  1937 г.</a:t>
            </a:r>
          </a:p>
          <a:p>
            <a:endParaRPr lang="ru-RU" dirty="0"/>
          </a:p>
        </p:txBody>
      </p:sp>
    </p:spTree>
    <p:extLst>
      <p:ext uri="{BB962C8B-B14F-4D97-AF65-F5344CB8AC3E}">
        <p14:creationId xmlns:p14="http://schemas.microsoft.com/office/powerpoint/2010/main" val="220261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
            </a:r>
            <a:br>
              <a:rPr lang="ru-RU" b="1" dirty="0" smtClean="0"/>
            </a:br>
            <a:r>
              <a:rPr lang="ru-RU" b="1" dirty="0" smtClean="0"/>
              <a:t>Митрофорный </a:t>
            </a:r>
            <a:r>
              <a:rPr lang="ru-RU" b="1" dirty="0"/>
              <a:t>протоиерей </a:t>
            </a:r>
            <a:r>
              <a:rPr lang="ru-RU" b="1" dirty="0" err="1"/>
              <a:t>Елевферий</a:t>
            </a:r>
            <a:r>
              <a:rPr lang="ru-RU" b="1" dirty="0"/>
              <a:t> Васильевич Григорьев</a:t>
            </a:r>
            <a:br>
              <a:rPr lang="ru-RU" b="1" dirty="0"/>
            </a:br>
            <a:endParaRPr lang="ru-RU" dirty="0"/>
          </a:p>
        </p:txBody>
      </p:sp>
      <p:sp>
        <p:nvSpPr>
          <p:cNvPr id="3" name="Объект 2"/>
          <p:cNvSpPr>
            <a:spLocks noGrp="1"/>
          </p:cNvSpPr>
          <p:nvPr>
            <p:ph idx="1"/>
          </p:nvPr>
        </p:nvSpPr>
        <p:spPr/>
        <p:txBody>
          <a:bodyPr>
            <a:normAutofit/>
          </a:bodyPr>
          <a:lstStyle/>
          <a:p>
            <a:pPr marL="0" indent="0">
              <a:buNone/>
            </a:pPr>
            <a:r>
              <a:rPr lang="ru-RU" dirty="0"/>
              <a:t>Родился в с</a:t>
            </a:r>
            <a:r>
              <a:rPr lang="ru-RU" dirty="0" smtClean="0"/>
              <a:t>. </a:t>
            </a:r>
            <a:r>
              <a:rPr lang="ru-RU" dirty="0" err="1" smtClean="0"/>
              <a:t>Новоселовка</a:t>
            </a:r>
            <a:r>
              <a:rPr lang="ru-RU" dirty="0"/>
              <a:t>, ныне </a:t>
            </a:r>
            <a:r>
              <a:rPr lang="ru-RU" dirty="0" err="1"/>
              <a:t>Саратского</a:t>
            </a:r>
            <a:r>
              <a:rPr lang="ru-RU" dirty="0"/>
              <a:t> района Одесской области.</a:t>
            </a:r>
          </a:p>
          <a:p>
            <a:pPr marL="0" indent="0">
              <a:buNone/>
            </a:pPr>
            <a:r>
              <a:rPr lang="ru-RU" dirty="0" smtClean="0"/>
              <a:t>В </a:t>
            </a:r>
            <a:r>
              <a:rPr lang="ru-RU" dirty="0"/>
              <a:t>1950-е годы он служил в Ильинском храме города </a:t>
            </a:r>
            <a:r>
              <a:rPr lang="ru-RU" dirty="0" err="1"/>
              <a:t>Кадникова</a:t>
            </a:r>
            <a:r>
              <a:rPr lang="ru-RU" dirty="0"/>
              <a:t>.</a:t>
            </a:r>
          </a:p>
          <a:p>
            <a:pPr marL="0" indent="0">
              <a:buNone/>
            </a:pPr>
            <a:r>
              <a:rPr lang="ru-RU" dirty="0" smtClean="0"/>
              <a:t>Имел </a:t>
            </a:r>
            <a:r>
              <a:rPr lang="ru-RU" dirty="0"/>
              <a:t>опыт старого, еще дореволюционного служения.</a:t>
            </a:r>
          </a:p>
          <a:p>
            <a:pPr marL="0" indent="0">
              <a:buNone/>
            </a:pPr>
            <a:r>
              <a:rPr lang="ru-RU" dirty="0" smtClean="0"/>
              <a:t>С </a:t>
            </a:r>
            <a:r>
              <a:rPr lang="ru-RU" dirty="0"/>
              <a:t>1960 г. по 1967 г. — настоятель Воскресенского собора г</a:t>
            </a:r>
            <a:r>
              <a:rPr lang="ru-RU" dirty="0" smtClean="0"/>
              <a:t>. Череповца</a:t>
            </a:r>
            <a:r>
              <a:rPr lang="ru-RU" dirty="0"/>
              <a:t>.</a:t>
            </a:r>
          </a:p>
          <a:p>
            <a:pPr marL="0" indent="0">
              <a:buNone/>
            </a:pPr>
            <a:r>
              <a:rPr lang="ru-RU" dirty="0" smtClean="0"/>
              <a:t>Скончался </a:t>
            </a:r>
            <a:r>
              <a:rPr lang="ru-RU" dirty="0"/>
              <a:t>19 февраля 1971 г. на 78-м году.</a:t>
            </a:r>
          </a:p>
          <a:p>
            <a:pPr marL="0" indent="0">
              <a:buNone/>
            </a:pPr>
            <a:r>
              <a:rPr lang="ru-RU" dirty="0" smtClean="0"/>
              <a:t>Похоронен </a:t>
            </a:r>
            <a:r>
              <a:rPr lang="ru-RU" dirty="0"/>
              <a:t>на городском кладбище г. Череповца.</a:t>
            </a:r>
          </a:p>
        </p:txBody>
      </p:sp>
    </p:spTree>
    <p:extLst>
      <p:ext uri="{BB962C8B-B14F-4D97-AF65-F5344CB8AC3E}">
        <p14:creationId xmlns:p14="http://schemas.microsoft.com/office/powerpoint/2010/main" val="1977941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Священник Василий Алексеевич </a:t>
            </a:r>
            <a:r>
              <a:rPr lang="ru-RU" dirty="0" err="1"/>
              <a:t>Кухтин</a:t>
            </a:r>
            <a:endParaRPr lang="ru-RU" dirty="0"/>
          </a:p>
        </p:txBody>
      </p:sp>
      <p:sp>
        <p:nvSpPr>
          <p:cNvPr id="3" name="Объект 2"/>
          <p:cNvSpPr>
            <a:spLocks noGrp="1"/>
          </p:cNvSpPr>
          <p:nvPr>
            <p:ph idx="1"/>
          </p:nvPr>
        </p:nvSpPr>
        <p:spPr/>
        <p:txBody>
          <a:bodyPr/>
          <a:lstStyle/>
          <a:p>
            <a:pPr marL="0" indent="0" algn="just">
              <a:buNone/>
            </a:pPr>
            <a:r>
              <a:rPr lang="ru-RU" dirty="0"/>
              <a:t>Священник Василий Алексеевич </a:t>
            </a:r>
            <a:r>
              <a:rPr lang="ru-RU" dirty="0" err="1"/>
              <a:t>Кухтин</a:t>
            </a:r>
            <a:r>
              <a:rPr lang="ru-RU" dirty="0"/>
              <a:t>, служил в Благовещенской церкви. В 1934 году по 58-й статье осужден к 3 годам ссылки условно.</a:t>
            </a:r>
          </a:p>
        </p:txBody>
      </p:sp>
    </p:spTree>
    <p:extLst>
      <p:ext uri="{BB962C8B-B14F-4D97-AF65-F5344CB8AC3E}">
        <p14:creationId xmlns:p14="http://schemas.microsoft.com/office/powerpoint/2010/main" val="2479779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04975" y="581025"/>
            <a:ext cx="8782050" cy="5695950"/>
          </a:xfrm>
          <a:prstGeom prst="rect">
            <a:avLst/>
          </a:prstGeom>
        </p:spPr>
      </p:pic>
    </p:spTree>
    <p:extLst>
      <p:ext uri="{BB962C8B-B14F-4D97-AF65-F5344CB8AC3E}">
        <p14:creationId xmlns:p14="http://schemas.microsoft.com/office/powerpoint/2010/main" val="1571526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Священник Дмитриев </a:t>
            </a:r>
            <a:r>
              <a:rPr lang="ru-RU" dirty="0"/>
              <a:t>Михаил Дмитриевич</a:t>
            </a:r>
            <a:br>
              <a:rPr lang="ru-RU" dirty="0"/>
            </a:br>
            <a:endParaRPr lang="ru-RU" dirty="0"/>
          </a:p>
        </p:txBody>
      </p:sp>
      <p:sp>
        <p:nvSpPr>
          <p:cNvPr id="3" name="Объект 2"/>
          <p:cNvSpPr>
            <a:spLocks noGrp="1"/>
          </p:cNvSpPr>
          <p:nvPr>
            <p:ph idx="1"/>
          </p:nvPr>
        </p:nvSpPr>
        <p:spPr/>
        <p:txBody>
          <a:bodyPr>
            <a:normAutofit fontScale="85000" lnSpcReduction="20000"/>
          </a:bodyPr>
          <a:lstStyle/>
          <a:p>
            <a:pPr marL="0" indent="0" algn="just">
              <a:buNone/>
            </a:pPr>
            <a:r>
              <a:rPr lang="ru-RU" dirty="0" smtClean="0"/>
              <a:t>Дмитриев </a:t>
            </a:r>
            <a:r>
              <a:rPr lang="ru-RU" dirty="0"/>
              <a:t>Михаил Дмитриевич родился в 1877 году в с. Троицкое </a:t>
            </a:r>
            <a:r>
              <a:rPr lang="ru-RU" dirty="0" err="1"/>
              <a:t>Петриневского</a:t>
            </a:r>
            <a:r>
              <a:rPr lang="ru-RU" dirty="0"/>
              <a:t> района Вологодской области. Окончил Кирилловское городское училище. Имеет звание народного учителя. Состоял учителем в Череповецком уезде с 1895 по 1899 годы. Был на педагогических курсах в г. Новгороде в 1898 и в 1899 годах. 12.06.1899 г. – определён псаломщиком к </a:t>
            </a:r>
            <a:r>
              <a:rPr lang="ru-RU" dirty="0" err="1"/>
              <a:t>Ужинской</a:t>
            </a:r>
            <a:r>
              <a:rPr lang="ru-RU" dirty="0"/>
              <a:t> церкви Валдайского уезда. 30.04.1900 г. – посвящён в стихарь. 30.04.1906 г. – определён диаконом к Великосельской церкви Череповецкого уезда. 20.06.1907 г. – по прошению перемещён к </a:t>
            </a:r>
            <a:r>
              <a:rPr lang="ru-RU" dirty="0" err="1"/>
              <a:t>Зайцевской</a:t>
            </a:r>
            <a:r>
              <a:rPr lang="ru-RU" dirty="0"/>
              <a:t> церкви </a:t>
            </a:r>
            <a:r>
              <a:rPr lang="ru-RU" dirty="0" err="1"/>
              <a:t>Крестецкого</a:t>
            </a:r>
            <a:r>
              <a:rPr lang="ru-RU" dirty="0"/>
              <a:t> уезда</a:t>
            </a:r>
            <a:r>
              <a:rPr lang="ru-RU" dirty="0" smtClean="0"/>
              <a:t>.</a:t>
            </a:r>
            <a:endParaRPr lang="ru-RU" dirty="0"/>
          </a:p>
          <a:p>
            <a:pPr marL="0" indent="0" algn="just">
              <a:buNone/>
            </a:pPr>
            <a:r>
              <a:rPr lang="ru-RU" dirty="0"/>
              <a:t>5.09.1908 г. – выдержал экзамен на должность священника по богословским предметам при духовной консистории. 27.08.1909 г. – определён священником к Покровской </a:t>
            </a:r>
            <a:r>
              <a:rPr lang="ru-RU" dirty="0" err="1"/>
              <a:t>Конечновской</a:t>
            </a:r>
            <a:r>
              <a:rPr lang="ru-RU" dirty="0"/>
              <a:t> церкви. 30.08.1909 г. – рукоположен.  Состоял законоучителем в двух земских школах: </a:t>
            </a:r>
            <a:r>
              <a:rPr lang="ru-RU" dirty="0" err="1"/>
              <a:t>Конечновской</a:t>
            </a:r>
            <a:r>
              <a:rPr lang="ru-RU" dirty="0"/>
              <a:t> и </a:t>
            </a:r>
            <a:r>
              <a:rPr lang="ru-RU" dirty="0" err="1"/>
              <a:t>Харинской</a:t>
            </a:r>
            <a:r>
              <a:rPr lang="ru-RU" dirty="0"/>
              <a:t>.</a:t>
            </a:r>
          </a:p>
          <a:p>
            <a:pPr marL="0" indent="0">
              <a:buNone/>
            </a:pPr>
            <a:r>
              <a:rPr lang="ru-RU" dirty="0" smtClean="0"/>
              <a:t>В </a:t>
            </a:r>
            <a:r>
              <a:rPr lang="ru-RU" dirty="0"/>
              <a:t>1912 г.  принял участие в московском </a:t>
            </a:r>
            <a:r>
              <a:rPr lang="ru-RU" dirty="0" err="1"/>
              <a:t>противоалкогольном</a:t>
            </a:r>
            <a:r>
              <a:rPr lang="ru-RU" dirty="0"/>
              <a:t> съезде.</a:t>
            </a:r>
          </a:p>
        </p:txBody>
      </p:sp>
    </p:spTree>
    <p:extLst>
      <p:ext uri="{BB962C8B-B14F-4D97-AF65-F5344CB8AC3E}">
        <p14:creationId xmlns:p14="http://schemas.microsoft.com/office/powerpoint/2010/main" val="378063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Священник Дмитриев </a:t>
            </a:r>
            <a:r>
              <a:rPr lang="ru-RU" dirty="0"/>
              <a:t>Михаил Дмитриевич</a:t>
            </a:r>
            <a:br>
              <a:rPr lang="ru-RU" dirty="0"/>
            </a:br>
            <a:endParaRPr lang="ru-RU" dirty="0"/>
          </a:p>
        </p:txBody>
      </p:sp>
      <p:sp>
        <p:nvSpPr>
          <p:cNvPr id="3" name="Объект 2"/>
          <p:cNvSpPr>
            <a:spLocks noGrp="1"/>
          </p:cNvSpPr>
          <p:nvPr>
            <p:ph idx="1"/>
          </p:nvPr>
        </p:nvSpPr>
        <p:spPr/>
        <p:txBody>
          <a:bodyPr>
            <a:normAutofit fontScale="92500" lnSpcReduction="10000"/>
          </a:bodyPr>
          <a:lstStyle/>
          <a:p>
            <a:pPr marL="0" indent="0">
              <a:buNone/>
            </a:pPr>
            <a:r>
              <a:rPr lang="ru-RU" dirty="0"/>
              <a:t>Был женат. Жена: Александра Алексеева (род 16.03.1878 г.).</a:t>
            </a:r>
          </a:p>
          <a:p>
            <a:pPr marL="0" indent="0" algn="just">
              <a:buNone/>
            </a:pPr>
            <a:r>
              <a:rPr lang="ru-RU" dirty="0"/>
              <a:t>Дети:  Леонид (род. 29.05.1903 г.),  Юлий (род. 14.12.1904 г.),  Августа (род. 10.08.1906 г.),   Борис  (род. 21.05.1908 г.),   Вениамин  (род. 20.12.1910 г.),    Екатерина  (род. 14.09.1912 г.), Олег (род.  3.06.1916г.),   </a:t>
            </a:r>
            <a:r>
              <a:rPr lang="ru-RU" dirty="0" err="1"/>
              <a:t>Мирония</a:t>
            </a:r>
            <a:r>
              <a:rPr lang="ru-RU" dirty="0"/>
              <a:t> (род. 13.02.1919 г.).</a:t>
            </a:r>
          </a:p>
          <a:p>
            <a:pPr marL="0" indent="0" algn="just">
              <a:buNone/>
            </a:pPr>
            <a:r>
              <a:rPr lang="ru-RU" dirty="0" smtClean="0"/>
              <a:t>С </a:t>
            </a:r>
            <a:r>
              <a:rPr lang="ru-RU" dirty="0"/>
              <a:t>1909 г. по 1921 г. — священник Покровской </a:t>
            </a:r>
            <a:r>
              <a:rPr lang="ru-RU" dirty="0" err="1"/>
              <a:t>Конечновской</a:t>
            </a:r>
            <a:r>
              <a:rPr lang="ru-RU" dirty="0"/>
              <a:t> церкви (Череповецкий уезд, </a:t>
            </a:r>
            <a:r>
              <a:rPr lang="ru-RU" dirty="0" err="1"/>
              <a:t>Воронинская</a:t>
            </a:r>
            <a:r>
              <a:rPr lang="ru-RU" dirty="0"/>
              <a:t> волость, с. Конечное  – совр. Череповецкий район, </a:t>
            </a:r>
            <a:r>
              <a:rPr lang="ru-RU" dirty="0" err="1"/>
              <a:t>Домозёровский</a:t>
            </a:r>
            <a:r>
              <a:rPr lang="ru-RU" dirty="0"/>
              <a:t> с/с, Конечное).</a:t>
            </a:r>
          </a:p>
          <a:p>
            <a:pPr marL="0" indent="0" algn="just">
              <a:buNone/>
            </a:pPr>
            <a:r>
              <a:rPr lang="ru-RU" dirty="0" smtClean="0"/>
              <a:t>Проживал</a:t>
            </a:r>
            <a:r>
              <a:rPr lang="ru-RU" dirty="0"/>
              <a:t>: Вологодская область, Череповецкий район, деревня Конечное. Арестован  2 октября 1937 г. Приговорен особой тройкой при УНКВД по Ленинградской области 31 октября 1937 года по ст. 58-10-11 УК РСФСР к расстрелу. Расстрелян в г. Ленинград  5 ноября 1937 г.</a:t>
            </a:r>
          </a:p>
        </p:txBody>
      </p:sp>
    </p:spTree>
    <p:extLst>
      <p:ext uri="{BB962C8B-B14F-4D97-AF65-F5344CB8AC3E}">
        <p14:creationId xmlns:p14="http://schemas.microsoft.com/office/powerpoint/2010/main" val="2128721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Священник Николай Васильевич </a:t>
            </a:r>
            <a:r>
              <a:rPr lang="ru-RU" dirty="0" err="1"/>
              <a:t>Красев</a:t>
            </a:r>
            <a:r>
              <a:rPr lang="ru-RU" dirty="0"/>
              <a:t/>
            </a:r>
            <a:br>
              <a:rPr lang="ru-RU" dirty="0"/>
            </a:br>
            <a:endParaRPr lang="ru-RU" dirty="0"/>
          </a:p>
        </p:txBody>
      </p:sp>
      <p:sp>
        <p:nvSpPr>
          <p:cNvPr id="3" name="Объект 2"/>
          <p:cNvSpPr>
            <a:spLocks noGrp="1"/>
          </p:cNvSpPr>
          <p:nvPr>
            <p:ph idx="1"/>
          </p:nvPr>
        </p:nvSpPr>
        <p:spPr/>
        <p:txBody>
          <a:bodyPr/>
          <a:lstStyle/>
          <a:p>
            <a:pPr marL="0" indent="0" algn="just">
              <a:buNone/>
            </a:pPr>
            <a:r>
              <a:rPr lang="ru-RU" dirty="0"/>
              <a:t>Родился в 1873 году  в </a:t>
            </a:r>
            <a:r>
              <a:rPr lang="ru-RU" dirty="0" err="1"/>
              <a:t>с.Красное</a:t>
            </a:r>
            <a:r>
              <a:rPr lang="ru-RU" dirty="0"/>
              <a:t> Вяземского района Смоленской области. До 1937 г. служил  священником в Дмитриевской церкви </a:t>
            </a:r>
            <a:r>
              <a:rPr lang="ru-RU" dirty="0" err="1"/>
              <a:t>с.Дмитриево</a:t>
            </a:r>
            <a:r>
              <a:rPr lang="ru-RU" dirty="0"/>
              <a:t> Череповецкого района Ленинградской области. В 1937 г. проживал в </a:t>
            </a:r>
            <a:r>
              <a:rPr lang="ru-RU" dirty="0" err="1"/>
              <a:t>с.Угрюмово</a:t>
            </a:r>
            <a:r>
              <a:rPr lang="ru-RU" dirty="0"/>
              <a:t> </a:t>
            </a:r>
            <a:r>
              <a:rPr lang="ru-RU" dirty="0" err="1"/>
              <a:t>Петриневского</a:t>
            </a:r>
            <a:r>
              <a:rPr lang="ru-RU" dirty="0"/>
              <a:t> района Ленинградской области. Арестован 03.10.1937 г. Осужден  31.10.1937 г.  особой тройкой при УНКВД СССР по Ленинградской области по статье 58–10 УК РСФСР и приговорен к высшей мере наказания — расстрелу. Расстрелян 5 ноября 1937 г. Место захоронения: </a:t>
            </a:r>
            <a:r>
              <a:rPr lang="ru-RU" dirty="0" err="1"/>
              <a:t>Левашовская</a:t>
            </a:r>
            <a:r>
              <a:rPr lang="ru-RU" dirty="0"/>
              <a:t> пустошь под Ленинградом.</a:t>
            </a:r>
          </a:p>
        </p:txBody>
      </p:sp>
    </p:spTree>
    <p:extLst>
      <p:ext uri="{BB962C8B-B14F-4D97-AF65-F5344CB8AC3E}">
        <p14:creationId xmlns:p14="http://schemas.microsoft.com/office/powerpoint/2010/main" val="3789906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Иоанн Александрович Савичев</a:t>
            </a:r>
            <a:br>
              <a:rPr lang="ru-RU" b="1" dirty="0"/>
            </a:br>
            <a:endParaRPr lang="ru-RU" dirty="0"/>
          </a:p>
        </p:txBody>
      </p:sp>
      <p:pic>
        <p:nvPicPr>
          <p:cNvPr id="1026" name="Picture 2" descr="http://kanonizacia.cerkov.ru/files/2017/01/%D0%A1%D0%B0%D0%B2%D0%B8%D1%87%D0%B5%D0%B2-%D0%98.%D0%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08218" y="1656741"/>
            <a:ext cx="5237017" cy="526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549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Иоанн Александрович Савичев</a:t>
            </a:r>
            <a:br>
              <a:rPr lang="ru-RU" b="1" dirty="0"/>
            </a:br>
            <a:endParaRPr lang="ru-RU" dirty="0"/>
          </a:p>
        </p:txBody>
      </p:sp>
      <p:sp>
        <p:nvSpPr>
          <p:cNvPr id="3" name="Объект 2"/>
          <p:cNvSpPr>
            <a:spLocks noGrp="1"/>
          </p:cNvSpPr>
          <p:nvPr>
            <p:ph idx="1"/>
          </p:nvPr>
        </p:nvSpPr>
        <p:spPr/>
        <p:txBody>
          <a:bodyPr>
            <a:normAutofit lnSpcReduction="10000"/>
          </a:bodyPr>
          <a:lstStyle/>
          <a:p>
            <a:pPr marL="0" indent="0" algn="just">
              <a:buNone/>
            </a:pPr>
            <a:r>
              <a:rPr lang="ru-RU" dirty="0"/>
              <a:t>Иоанн Александрович Савичев родился 21 сентября 1887 году в семье крестьянина  деревни </a:t>
            </a:r>
            <a:r>
              <a:rPr lang="ru-RU" dirty="0" err="1"/>
              <a:t>Панькино</a:t>
            </a:r>
            <a:r>
              <a:rPr lang="ru-RU" dirty="0"/>
              <a:t> Богородского с/с Череповецкого района Ленинградской области (ныне г. Череповец). Он окончил сельскую школу.</a:t>
            </a:r>
          </a:p>
          <a:p>
            <a:pPr marL="0" indent="0" algn="just">
              <a:buNone/>
            </a:pPr>
            <a:r>
              <a:rPr lang="ru-RU" dirty="0" smtClean="0"/>
              <a:t>С </a:t>
            </a:r>
            <a:r>
              <a:rPr lang="ru-RU" dirty="0"/>
              <a:t>1916 г. по 1917 г. служил ротным в 999-м пехотном полку м. </a:t>
            </a:r>
            <a:r>
              <a:rPr lang="ru-RU" dirty="0" err="1"/>
              <a:t>Печерово</a:t>
            </a:r>
            <a:r>
              <a:rPr lang="ru-RU" dirty="0"/>
              <a:t> Псковского района.</a:t>
            </a:r>
          </a:p>
          <a:p>
            <a:pPr marL="0" indent="0" algn="just">
              <a:buNone/>
            </a:pPr>
            <a:r>
              <a:rPr lang="ru-RU" dirty="0" smtClean="0"/>
              <a:t>До </a:t>
            </a:r>
            <a:r>
              <a:rPr lang="ru-RU" dirty="0"/>
              <a:t>1925 года занимался сельскохозяйственным трудом в родной деревне.</a:t>
            </a:r>
          </a:p>
          <a:p>
            <a:pPr marL="0" indent="0">
              <a:buNone/>
            </a:pPr>
            <a:r>
              <a:rPr lang="ru-RU" dirty="0"/>
              <a:t>В 1925 году он уже числится диаконом череповецкого храма</a:t>
            </a:r>
            <a:r>
              <a:rPr lang="ru-RU" dirty="0" smtClean="0"/>
              <a:t>.</a:t>
            </a:r>
            <a:r>
              <a:rPr lang="ru-RU" dirty="0"/>
              <a:t> </a:t>
            </a:r>
            <a:r>
              <a:rPr lang="ru-RU" smtClean="0"/>
              <a:t>Член </a:t>
            </a:r>
            <a:r>
              <a:rPr lang="ru-RU" dirty="0"/>
              <a:t>епархиального совета, служил в </a:t>
            </a:r>
            <a:r>
              <a:rPr lang="ru-RU" dirty="0" err="1"/>
              <a:t>Христорождественском</a:t>
            </a:r>
            <a:r>
              <a:rPr lang="ru-RU" dirty="0"/>
              <a:t> и Благовещенском храмах. </a:t>
            </a:r>
          </a:p>
        </p:txBody>
      </p:sp>
    </p:spTree>
    <p:extLst>
      <p:ext uri="{BB962C8B-B14F-4D97-AF65-F5344CB8AC3E}">
        <p14:creationId xmlns:p14="http://schemas.microsoft.com/office/powerpoint/2010/main" val="337017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Священник Иоанн Александрович Савичев</a:t>
            </a:r>
            <a:br>
              <a:rPr lang="ru-RU" b="1" dirty="0"/>
            </a:br>
            <a:endParaRPr lang="ru-RU" dirty="0"/>
          </a:p>
        </p:txBody>
      </p:sp>
      <p:sp>
        <p:nvSpPr>
          <p:cNvPr id="3" name="Объект 2"/>
          <p:cNvSpPr>
            <a:spLocks noGrp="1"/>
          </p:cNvSpPr>
          <p:nvPr>
            <p:ph idx="1"/>
          </p:nvPr>
        </p:nvSpPr>
        <p:spPr/>
        <p:txBody>
          <a:bodyPr>
            <a:normAutofit fontScale="85000" lnSpcReduction="20000"/>
          </a:bodyPr>
          <a:lstStyle/>
          <a:p>
            <a:pPr marL="0" indent="0" algn="just">
              <a:buNone/>
            </a:pPr>
            <a:r>
              <a:rPr lang="ru-RU" dirty="0"/>
              <a:t>10 ноября 1937 года за «контрреволюционную деятельность» приговорен тройкой УНКВД по Вологодской области к высшей мере наказания  — расстрелу. В выписке из протокола заседания тройки при управлении НКВД по Вологодской области №3 от 10 ноября 1937 г. значится: «СЛУШАЛИ: Дело №41-37 г. Череповецкого РО НКВД по </a:t>
            </a:r>
            <a:r>
              <a:rPr lang="ru-RU" dirty="0" err="1"/>
              <a:t>Вол.обл</a:t>
            </a:r>
            <a:r>
              <a:rPr lang="ru-RU" dirty="0"/>
              <a:t>. по </a:t>
            </a:r>
            <a:r>
              <a:rPr lang="ru-RU" dirty="0" err="1"/>
              <a:t>обв</a:t>
            </a:r>
            <a:r>
              <a:rPr lang="ru-RU" dirty="0"/>
              <a:t>. Савичева Ивана Александровича, 1887 г.р.  кулака-торговца, служителя религиозного культа — священника, судимого в том, что являлся активным участником к/р «братства-</a:t>
            </a:r>
            <a:r>
              <a:rPr lang="ru-RU" dirty="0" err="1"/>
              <a:t>макарьевцев</a:t>
            </a:r>
            <a:r>
              <a:rPr lang="ru-RU" dirty="0"/>
              <a:t>», </a:t>
            </a:r>
            <a:r>
              <a:rPr lang="ru-RU" dirty="0" err="1"/>
              <a:t>устраивао</a:t>
            </a:r>
            <a:r>
              <a:rPr lang="ru-RU" dirty="0"/>
              <a:t> сборища на квартирах и вел среди населения к/р агитацию. ПОСТАНОВИЛИ: Савичева Ивана Александровича — расстрелять. Дело сдать в архив».</a:t>
            </a:r>
          </a:p>
          <a:p>
            <a:pPr marL="0" indent="0">
              <a:buNone/>
            </a:pPr>
            <a:r>
              <a:rPr lang="ru-RU" dirty="0" smtClean="0"/>
              <a:t>Отец </a:t>
            </a:r>
            <a:r>
              <a:rPr lang="ru-RU" dirty="0"/>
              <a:t>Иоанн был расстрелян 27 ноября 1937 г. в г. Вологде.</a:t>
            </a:r>
          </a:p>
          <a:p>
            <a:pPr marL="0" indent="0" algn="just">
              <a:buNone/>
            </a:pPr>
            <a:r>
              <a:rPr lang="ru-RU" dirty="0"/>
              <a:t>21 января 1957 года о. Иоанн был реабилитирован Вологодским областным судом «за недоказанностью состава преступления» (Постановление Президиума Вологодского областного суда №44-ус-8-57 от 21  января 1957 года).</a:t>
            </a:r>
          </a:p>
        </p:txBody>
      </p:sp>
    </p:spTree>
    <p:extLst>
      <p:ext uri="{BB962C8B-B14F-4D97-AF65-F5344CB8AC3E}">
        <p14:creationId xmlns:p14="http://schemas.microsoft.com/office/powerpoint/2010/main" val="3627229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7404" y="365125"/>
            <a:ext cx="10306396" cy="782031"/>
          </a:xfrm>
        </p:spPr>
        <p:txBody>
          <a:bodyPr>
            <a:normAutofit fontScale="90000"/>
          </a:bodyPr>
          <a:lstStyle/>
          <a:p>
            <a:pPr algn="ctr"/>
            <a:r>
              <a:rPr lang="ru-RU" sz="2800" dirty="0" smtClean="0"/>
              <a:t>Священник </a:t>
            </a:r>
            <a:r>
              <a:rPr lang="ru-RU" sz="2800" dirty="0"/>
              <a:t>Владимир Дмитриевич Фарфоровский с женой и сыном.</a:t>
            </a:r>
          </a:p>
        </p:txBody>
      </p:sp>
      <p:pic>
        <p:nvPicPr>
          <p:cNvPr id="1026" name="Picture 2" descr="http://kanonizacia.cerkov.ru/files/2017/01/%D0%9F%D1%80%D0%BE%D1%82%D0%BE%D0%B8%D0%B5%D1%80%D0%B5%D0%B9-%D0%92%D0%BB%D0%B0%D0%B4%D0%B8%D0%BC%D0%B8%D1%80-%D0%94%D0%BC%D0%B8%D1%82%D1%80%D0%B8%D0%B5%D0%B2%D0%B8%D1%87-%D0%A4%D0%B0%D1%80%D0%B2%D0%BE%D1%80%D0%BE%D0%B2%D1%81%D0%BA%D0%B8%D0%B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03098" y="1147157"/>
            <a:ext cx="3711113" cy="574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74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
            </a:r>
            <a:br>
              <a:rPr lang="ru-RU" b="1" dirty="0" smtClean="0"/>
            </a:br>
            <a:r>
              <a:rPr lang="ru-RU" b="1" dirty="0" smtClean="0"/>
              <a:t>Протоиерей </a:t>
            </a:r>
            <a:r>
              <a:rPr lang="ru-RU" b="1" dirty="0"/>
              <a:t>Владимир Дмитриевич Фарфоровский</a:t>
            </a:r>
            <a:br>
              <a:rPr lang="ru-RU" b="1" dirty="0"/>
            </a:br>
            <a:endParaRPr lang="ru-RU" dirty="0"/>
          </a:p>
        </p:txBody>
      </p:sp>
      <p:sp>
        <p:nvSpPr>
          <p:cNvPr id="3" name="Объект 2"/>
          <p:cNvSpPr>
            <a:spLocks noGrp="1"/>
          </p:cNvSpPr>
          <p:nvPr>
            <p:ph idx="1"/>
          </p:nvPr>
        </p:nvSpPr>
        <p:spPr/>
        <p:txBody>
          <a:bodyPr>
            <a:normAutofit/>
          </a:bodyPr>
          <a:lstStyle/>
          <a:p>
            <a:pPr marL="0" indent="0">
              <a:buNone/>
            </a:pPr>
            <a:r>
              <a:rPr lang="ru-RU" dirty="0"/>
              <a:t>Родился  в  1888 году в  </a:t>
            </a:r>
            <a:r>
              <a:rPr lang="ru-RU" dirty="0" err="1"/>
              <a:t>с.Веретея</a:t>
            </a:r>
            <a:r>
              <a:rPr lang="ru-RU" dirty="0"/>
              <a:t> </a:t>
            </a:r>
            <a:r>
              <a:rPr lang="ru-RU" dirty="0" err="1"/>
              <a:t>Мологского</a:t>
            </a:r>
            <a:r>
              <a:rPr lang="ru-RU" dirty="0"/>
              <a:t> уезда Ярославской губернии.</a:t>
            </a:r>
          </a:p>
          <a:p>
            <a:pPr marL="0" indent="0">
              <a:buNone/>
            </a:pPr>
            <a:r>
              <a:rPr lang="ru-RU" dirty="0" smtClean="0"/>
              <a:t>Обучался </a:t>
            </a:r>
            <a:r>
              <a:rPr lang="ru-RU" dirty="0"/>
              <a:t>в Ярославской духовной семинарии.</a:t>
            </a:r>
          </a:p>
          <a:p>
            <a:pPr marL="0" indent="0" algn="just">
              <a:buNone/>
            </a:pPr>
            <a:r>
              <a:rPr lang="ru-RU" dirty="0" smtClean="0"/>
              <a:t>Выпускник </a:t>
            </a:r>
            <a:r>
              <a:rPr lang="ru-RU" dirty="0"/>
              <a:t>Санкт-</a:t>
            </a:r>
            <a:r>
              <a:rPr lang="ru-RU" dirty="0" err="1"/>
              <a:t>Петербурской</a:t>
            </a:r>
            <a:r>
              <a:rPr lang="ru-RU" dirty="0"/>
              <a:t> духовной академии  (1913 год). “Удостаиваются степени кандидата богословия с правом соискания степени магистра богословия без нового устного испытания:.. 14. Фарфоровский Владимир Дмитриевич (Ярославская)”. После окончания академии Владимир Фарфоровский назначается в Вильно преподавателем Литовской духовной семинарии. </a:t>
            </a:r>
          </a:p>
        </p:txBody>
      </p:sp>
    </p:spTree>
    <p:extLst>
      <p:ext uri="{BB962C8B-B14F-4D97-AF65-F5344CB8AC3E}">
        <p14:creationId xmlns:p14="http://schemas.microsoft.com/office/powerpoint/2010/main" val="77615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96043" y="543790"/>
            <a:ext cx="9213100" cy="5809672"/>
          </a:xfrm>
          <a:prstGeom prst="rect">
            <a:avLst/>
          </a:prstGeom>
        </p:spPr>
      </p:pic>
    </p:spTree>
    <p:extLst>
      <p:ext uri="{BB962C8B-B14F-4D97-AF65-F5344CB8AC3E}">
        <p14:creationId xmlns:p14="http://schemas.microsoft.com/office/powerpoint/2010/main" val="3309243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
            </a:r>
            <a:br>
              <a:rPr lang="ru-RU" b="1" dirty="0" smtClean="0"/>
            </a:br>
            <a:r>
              <a:rPr lang="ru-RU" sz="4000" b="1" dirty="0" smtClean="0"/>
              <a:t>Протоиерей </a:t>
            </a:r>
            <a:r>
              <a:rPr lang="ru-RU" sz="4000" b="1" dirty="0"/>
              <a:t>Владимир Дмитриевич Фарфоровский</a:t>
            </a:r>
            <a:br>
              <a:rPr lang="ru-RU" sz="4000" b="1" dirty="0"/>
            </a:br>
            <a:endParaRPr lang="ru-RU" sz="4000" dirty="0"/>
          </a:p>
        </p:txBody>
      </p:sp>
      <p:sp>
        <p:nvSpPr>
          <p:cNvPr id="3" name="Объект 2"/>
          <p:cNvSpPr>
            <a:spLocks noGrp="1"/>
          </p:cNvSpPr>
          <p:nvPr>
            <p:ph idx="1"/>
          </p:nvPr>
        </p:nvSpPr>
        <p:spPr/>
        <p:txBody>
          <a:bodyPr/>
          <a:lstStyle/>
          <a:p>
            <a:pPr marL="0" indent="0" algn="just">
              <a:buNone/>
            </a:pPr>
            <a:r>
              <a:rPr lang="ru-RU" dirty="0"/>
              <a:t>В 1915 году освободилось место настоятеля Череповецкого монастыря Воскресения Христова и </a:t>
            </a:r>
            <a:r>
              <a:rPr lang="ru-RU" dirty="0" err="1"/>
              <a:t>Живоначальной</a:t>
            </a:r>
            <a:r>
              <a:rPr lang="ru-RU" dirty="0"/>
              <a:t> Троицы и святых чудотворцев Сергия и Никона Радонежских. Новым настоятелем собора стал преподаватель Литовской духовной семинарии священник Владимир Фарфоровский. Вскоре отца Владимира возводят в сан протоиерея и избирают благочинным округа. И это в 28 лет. И вот здесь начинается его подвижничество – грядет революция.</a:t>
            </a:r>
          </a:p>
        </p:txBody>
      </p:sp>
    </p:spTree>
    <p:extLst>
      <p:ext uri="{BB962C8B-B14F-4D97-AF65-F5344CB8AC3E}">
        <p14:creationId xmlns:p14="http://schemas.microsoft.com/office/powerpoint/2010/main" val="529298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8269" y="365125"/>
            <a:ext cx="10655531" cy="1031412"/>
          </a:xfrm>
        </p:spPr>
        <p:txBody>
          <a:bodyPr>
            <a:normAutofit/>
          </a:bodyPr>
          <a:lstStyle/>
          <a:p>
            <a:pPr algn="ctr"/>
            <a:r>
              <a:rPr lang="ru-RU" sz="3200" b="1" dirty="0"/>
              <a:t>Протоиерей Владимир Дмитриевич Фарфоровский</a:t>
            </a:r>
            <a:br>
              <a:rPr lang="ru-RU" sz="3200" b="1" dirty="0"/>
            </a:br>
            <a:endParaRPr lang="ru-RU" sz="3200" dirty="0"/>
          </a:p>
        </p:txBody>
      </p:sp>
      <p:sp>
        <p:nvSpPr>
          <p:cNvPr id="3" name="Объект 2"/>
          <p:cNvSpPr>
            <a:spLocks noGrp="1"/>
          </p:cNvSpPr>
          <p:nvPr>
            <p:ph idx="1"/>
          </p:nvPr>
        </p:nvSpPr>
        <p:spPr>
          <a:xfrm>
            <a:off x="432262" y="1396537"/>
            <a:ext cx="10921538" cy="4780425"/>
          </a:xfrm>
        </p:spPr>
        <p:txBody>
          <a:bodyPr>
            <a:normAutofit fontScale="85000" lnSpcReduction="10000"/>
          </a:bodyPr>
          <a:lstStyle/>
          <a:p>
            <a:pPr marL="0" indent="0" algn="just">
              <a:buNone/>
            </a:pPr>
            <a:r>
              <a:rPr lang="ru-RU" dirty="0"/>
              <a:t>Прекрасно понимая, какие испытания уготованы церкви в “красное лихолетье”, священники призывают друг друга к стойкости и терпению. Митрополит Новгородский и Старорусский Арсений 18 декабря 1917 года пишет Фарфоровскому: “… дай Бог нам, священнослужителям и мирянам, украшаться и отличаться не титулами, а добродетелями”. “Злоключения духовенства Череповца после большевистского переворота начались уже с весны 1918 года, — констатирует историк церкви А. Галкин. — 15 марта был арестован настоятель Воскресенского собора. протоиерей Владимир Фарфоровский, но паства добилась  его освобождения на другой же день. На докладе об этом епископ Тихвинский Алексий (Симанский) написал: “Отец протоиерей Фарфоровский с истинно пастырскою ревностью несет свое трудное и ответственное служение. Молитвенно желаю ему не ослабевать в своей ревности, в уповании на помощь Христа-</a:t>
            </a:r>
            <a:r>
              <a:rPr lang="ru-RU" dirty="0" err="1"/>
              <a:t>Пастыреначальника</a:t>
            </a:r>
            <a:r>
              <a:rPr lang="ru-RU" dirty="0"/>
              <a:t>. Призываю Божие благословение и на прихожан собора, сумевших отстоять своего пастыря. В единении братской взаимной любви да увидят враги церкви ту силу, против которой бессильными окажутся все их ухищрения …”.</a:t>
            </a:r>
          </a:p>
        </p:txBody>
      </p:sp>
    </p:spTree>
    <p:extLst>
      <p:ext uri="{BB962C8B-B14F-4D97-AF65-F5344CB8AC3E}">
        <p14:creationId xmlns:p14="http://schemas.microsoft.com/office/powerpoint/2010/main" val="2575450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100" b="1" dirty="0"/>
              <a:t>Протоиерей Владимир Дмитриевич Фарфоровский</a:t>
            </a:r>
            <a:r>
              <a:rPr lang="ru-RU" b="1" dirty="0"/>
              <a:t/>
            </a:r>
            <a:br>
              <a:rPr lang="ru-RU" b="1" dirty="0"/>
            </a:br>
            <a:endParaRPr lang="ru-RU" dirty="0"/>
          </a:p>
        </p:txBody>
      </p:sp>
      <p:sp>
        <p:nvSpPr>
          <p:cNvPr id="3" name="Объект 2"/>
          <p:cNvSpPr>
            <a:spLocks noGrp="1"/>
          </p:cNvSpPr>
          <p:nvPr>
            <p:ph idx="1"/>
          </p:nvPr>
        </p:nvSpPr>
        <p:spPr/>
        <p:txBody>
          <a:bodyPr>
            <a:normAutofit/>
          </a:bodyPr>
          <a:lstStyle/>
          <a:p>
            <a:pPr marL="0" indent="0" algn="just">
              <a:buNone/>
            </a:pPr>
            <a:r>
              <a:rPr lang="ru-RU" dirty="0"/>
              <a:t>В Вологодской епархии к власти приходят обновленцы, отца Владимира в 1921 году заменяют на “красного попа” Иоанна Мальцева. О судьбе Фарфоровского в последующие 9 лет пока ничего не известно.</a:t>
            </a:r>
          </a:p>
          <a:p>
            <a:pPr marL="0" indent="0" algn="just">
              <a:buNone/>
            </a:pPr>
            <a:r>
              <a:rPr lang="ru-RU" dirty="0" smtClean="0"/>
              <a:t>Его </a:t>
            </a:r>
            <a:r>
              <a:rPr lang="ru-RU" dirty="0"/>
              <a:t>арестовывает НКВД  9 февраля 1930 года в родном селе и 23 марта приговаривают к 5 годам лагерей по  статье 58-10.</a:t>
            </a:r>
          </a:p>
          <a:p>
            <a:pPr marL="0" indent="0">
              <a:buNone/>
            </a:pPr>
            <a:r>
              <a:rPr lang="ru-RU" dirty="0" smtClean="0"/>
              <a:t>Умер </a:t>
            </a:r>
            <a:r>
              <a:rPr lang="ru-RU" dirty="0"/>
              <a:t>в заключении в конце 1930 года.</a:t>
            </a:r>
          </a:p>
          <a:p>
            <a:pPr marL="0" indent="0" algn="just">
              <a:buNone/>
            </a:pPr>
            <a:r>
              <a:rPr lang="ru-RU" dirty="0" smtClean="0"/>
              <a:t>Реабилитирован </a:t>
            </a:r>
            <a:r>
              <a:rPr lang="ru-RU" dirty="0"/>
              <a:t>14.08.1989 г.  на основании Указа от 16.01.1989 г. по 1930 году репрессий.</a:t>
            </a:r>
          </a:p>
        </p:txBody>
      </p:sp>
    </p:spTree>
    <p:extLst>
      <p:ext uri="{BB962C8B-B14F-4D97-AF65-F5344CB8AC3E}">
        <p14:creationId xmlns:p14="http://schemas.microsoft.com/office/powerpoint/2010/main" val="3790046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Священник </a:t>
            </a:r>
            <a:r>
              <a:rPr lang="ru-RU" b="1" dirty="0" err="1" smtClean="0"/>
              <a:t>Пазгалев</a:t>
            </a:r>
            <a:r>
              <a:rPr lang="ru-RU" b="1" dirty="0" smtClean="0"/>
              <a:t> </a:t>
            </a:r>
            <a:r>
              <a:rPr lang="ru-RU" b="1" dirty="0"/>
              <a:t>Павел Никитич</a:t>
            </a:r>
            <a:br>
              <a:rPr lang="ru-RU" b="1" dirty="0"/>
            </a:br>
            <a:endParaRPr lang="ru-RU" dirty="0"/>
          </a:p>
        </p:txBody>
      </p:sp>
      <p:sp>
        <p:nvSpPr>
          <p:cNvPr id="3" name="Объект 2"/>
          <p:cNvSpPr>
            <a:spLocks noGrp="1"/>
          </p:cNvSpPr>
          <p:nvPr>
            <p:ph idx="1"/>
          </p:nvPr>
        </p:nvSpPr>
        <p:spPr/>
        <p:txBody>
          <a:bodyPr/>
          <a:lstStyle/>
          <a:p>
            <a:pPr marL="0" indent="0" algn="just">
              <a:buNone/>
            </a:pPr>
            <a:r>
              <a:rPr lang="ru-RU" dirty="0" err="1"/>
              <a:t>Пазгалев</a:t>
            </a:r>
            <a:r>
              <a:rPr lang="ru-RU" dirty="0"/>
              <a:t> Павел Никитич родился в</a:t>
            </a:r>
            <a:r>
              <a:rPr lang="ru-RU" b="1" dirty="0"/>
              <a:t> </a:t>
            </a:r>
            <a:r>
              <a:rPr lang="ru-RU" dirty="0"/>
              <a:t>1875 году в д. </a:t>
            </a:r>
            <a:r>
              <a:rPr lang="ru-RU" dirty="0" err="1"/>
              <a:t>Фроловское</a:t>
            </a:r>
            <a:r>
              <a:rPr lang="ru-RU" dirty="0"/>
              <a:t> Череповецкого района Ленинградской области. Священник </a:t>
            </a:r>
            <a:r>
              <a:rPr lang="ru-RU" dirty="0" err="1"/>
              <a:t>Веретьевской</a:t>
            </a:r>
            <a:r>
              <a:rPr lang="ru-RU" dirty="0"/>
              <a:t> церкви. Проживал в д. </a:t>
            </a:r>
            <a:r>
              <a:rPr lang="ru-RU" dirty="0" err="1"/>
              <a:t>Фроловское</a:t>
            </a:r>
            <a:r>
              <a:rPr lang="ru-RU" dirty="0"/>
              <a:t> Череповецкого района. Был арестован 22 сентября 1937 г. Особой тройкой УНКВД ЛО 4 октября 1937 г. приговорен по ст. 58-10 УК РСФСР к высшей мере наказания. Расстрелян в г. Ленинград 9 октября 1937 г.</a:t>
            </a:r>
          </a:p>
        </p:txBody>
      </p:sp>
    </p:spTree>
    <p:extLst>
      <p:ext uri="{BB962C8B-B14F-4D97-AF65-F5344CB8AC3E}">
        <p14:creationId xmlns:p14="http://schemas.microsoft.com/office/powerpoint/2010/main" val="2338920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Священник Михаил </a:t>
            </a:r>
            <a:r>
              <a:rPr lang="ru-RU" dirty="0"/>
              <a:t>Николаевич </a:t>
            </a:r>
            <a:r>
              <a:rPr lang="ru-RU" dirty="0" err="1"/>
              <a:t>Нарский</a:t>
            </a:r>
            <a:r>
              <a:rPr lang="ru-RU" dirty="0"/>
              <a:t/>
            </a:r>
            <a:br>
              <a:rPr lang="ru-RU" dirty="0"/>
            </a:br>
            <a:endParaRPr lang="ru-RU" dirty="0"/>
          </a:p>
        </p:txBody>
      </p:sp>
      <p:sp>
        <p:nvSpPr>
          <p:cNvPr id="3" name="Объект 2"/>
          <p:cNvSpPr>
            <a:spLocks noGrp="1"/>
          </p:cNvSpPr>
          <p:nvPr>
            <p:ph idx="1"/>
          </p:nvPr>
        </p:nvSpPr>
        <p:spPr/>
        <p:txBody>
          <a:bodyPr>
            <a:normAutofit/>
          </a:bodyPr>
          <a:lstStyle/>
          <a:p>
            <a:pPr marL="0" indent="0" algn="just">
              <a:buNone/>
            </a:pPr>
            <a:r>
              <a:rPr lang="ru-RU" dirty="0" err="1" smtClean="0"/>
              <a:t>Нарский</a:t>
            </a:r>
            <a:r>
              <a:rPr lang="ru-RU" dirty="0" smtClean="0"/>
              <a:t> </a:t>
            </a:r>
            <a:r>
              <a:rPr lang="ru-RU" dirty="0"/>
              <a:t>Михаил Николаевич родился в 1872 г. в  с. </a:t>
            </a:r>
            <a:r>
              <a:rPr lang="ru-RU" dirty="0" err="1"/>
              <a:t>Ивахово</a:t>
            </a:r>
            <a:r>
              <a:rPr lang="ru-RU" dirty="0"/>
              <a:t> Романово-Борисоглебского уезда Ярославской губернии. Проживал с женой и двумя сыновьями в д. </a:t>
            </a:r>
            <a:r>
              <a:rPr lang="ru-RU" dirty="0" err="1"/>
              <a:t>Мушпал</a:t>
            </a:r>
            <a:r>
              <a:rPr lang="ru-RU" dirty="0"/>
              <a:t> </a:t>
            </a:r>
            <a:r>
              <a:rPr lang="ru-RU" dirty="0" err="1"/>
              <a:t>Мяксинского</a:t>
            </a:r>
            <a:r>
              <a:rPr lang="ru-RU" dirty="0"/>
              <a:t> района.</a:t>
            </a:r>
          </a:p>
          <a:p>
            <a:pPr marL="0" indent="0" algn="just">
              <a:buNone/>
            </a:pPr>
            <a:r>
              <a:rPr lang="ru-RU" dirty="0" smtClean="0"/>
              <a:t>Священник </a:t>
            </a:r>
            <a:r>
              <a:rPr lang="ru-RU" dirty="0"/>
              <a:t>Ильинской церкви – храма Ильи Пророка в селе </a:t>
            </a:r>
            <a:r>
              <a:rPr lang="ru-RU" dirty="0" err="1"/>
              <a:t>Ильинское</a:t>
            </a:r>
            <a:r>
              <a:rPr lang="ru-RU" dirty="0"/>
              <a:t> Череповецкого района. 6 августа 1937 года отец Михаил был арестован, а 17 сентября приговорен по ст. 58-10-11 УК РСФСР к высшей мере наказания- расстрелу. 21 сентября 1937 г. был расстрелян в г. Ленинград, захоронен в </a:t>
            </a:r>
            <a:r>
              <a:rPr lang="ru-RU" dirty="0" err="1"/>
              <a:t>Левашовской</a:t>
            </a:r>
            <a:r>
              <a:rPr lang="ru-RU" dirty="0"/>
              <a:t> пустоши Ленинградская области.</a:t>
            </a:r>
          </a:p>
        </p:txBody>
      </p:sp>
    </p:spTree>
    <p:extLst>
      <p:ext uri="{BB962C8B-B14F-4D97-AF65-F5344CB8AC3E}">
        <p14:creationId xmlns:p14="http://schemas.microsoft.com/office/powerpoint/2010/main" val="1179982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Священник </a:t>
            </a:r>
            <a:r>
              <a:rPr lang="ru-RU" dirty="0"/>
              <a:t>Николай Николаевич Орлов</a:t>
            </a:r>
          </a:p>
        </p:txBody>
      </p:sp>
      <p:sp>
        <p:nvSpPr>
          <p:cNvPr id="3" name="Объект 2"/>
          <p:cNvSpPr>
            <a:spLocks noGrp="1"/>
          </p:cNvSpPr>
          <p:nvPr>
            <p:ph idx="1"/>
          </p:nvPr>
        </p:nvSpPr>
        <p:spPr/>
        <p:txBody>
          <a:bodyPr>
            <a:normAutofit fontScale="92500" lnSpcReduction="10000"/>
          </a:bodyPr>
          <a:lstStyle/>
          <a:p>
            <a:pPr marL="0" indent="0" algn="just">
              <a:buNone/>
            </a:pPr>
            <a:r>
              <a:rPr lang="ru-RU" dirty="0"/>
              <a:t>Настоятель </a:t>
            </a:r>
            <a:r>
              <a:rPr lang="ru-RU" dirty="0" err="1"/>
              <a:t>Гришкинской</a:t>
            </a:r>
            <a:r>
              <a:rPr lang="ru-RU" dirty="0"/>
              <a:t> церкви (современный Череповецкий район) священник Николай Николаевич Орлов родился 24 ноября 1888 года в деревне Остров </a:t>
            </a:r>
            <a:r>
              <a:rPr lang="ru-RU" dirty="0" err="1"/>
              <a:t>Заболотского</a:t>
            </a:r>
            <a:r>
              <a:rPr lang="ru-RU" dirty="0"/>
              <a:t> прихода, Дмитриевской волости в семье священнослужителей в нескольких поколениях. «Из духовного звания, сын священника. По окончании Новгородской духовной семинарии был назначен учителем </a:t>
            </a:r>
            <a:r>
              <a:rPr lang="ru-RU" dirty="0" err="1"/>
              <a:t>Чуровской</a:t>
            </a:r>
            <a:r>
              <a:rPr lang="ru-RU" dirty="0"/>
              <a:t> церковно-приходской школы Череповецкого уезда. В том же году 10 октября состоял учителем в </a:t>
            </a:r>
            <a:r>
              <a:rPr lang="ru-RU" dirty="0" err="1"/>
              <a:t>Соковниковской</a:t>
            </a:r>
            <a:r>
              <a:rPr lang="ru-RU" dirty="0"/>
              <a:t> </a:t>
            </a:r>
            <a:r>
              <a:rPr lang="ru-RU" dirty="0" err="1"/>
              <a:t>земскойшколе</a:t>
            </a:r>
            <a:r>
              <a:rPr lang="ru-RU" dirty="0"/>
              <a:t>. Резолюцией Его Высокопреосвященства от 18 октября 1914 года определен псаломщиком к Череповецкому собору. 31 июля 1915 года определен к </a:t>
            </a:r>
            <a:r>
              <a:rPr lang="ru-RU" dirty="0" err="1"/>
              <a:t>Гришкинской</a:t>
            </a:r>
            <a:r>
              <a:rPr lang="ru-RU" dirty="0"/>
              <a:t> церкви священником и рукоположен в сан Преосвященным Епископом Кирилловским. С 19 августа1920 года состоит благочинным»</a:t>
            </a:r>
          </a:p>
        </p:txBody>
      </p:sp>
    </p:spTree>
    <p:extLst>
      <p:ext uri="{BB962C8B-B14F-4D97-AF65-F5344CB8AC3E}">
        <p14:creationId xmlns:p14="http://schemas.microsoft.com/office/powerpoint/2010/main" val="1807353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Священник </a:t>
            </a:r>
            <a:r>
              <a:rPr lang="ru-RU" dirty="0"/>
              <a:t>Николай Николаевич Орлов</a:t>
            </a:r>
          </a:p>
        </p:txBody>
      </p:sp>
      <p:sp>
        <p:nvSpPr>
          <p:cNvPr id="3" name="Объект 2"/>
          <p:cNvSpPr>
            <a:spLocks noGrp="1"/>
          </p:cNvSpPr>
          <p:nvPr>
            <p:ph idx="1"/>
          </p:nvPr>
        </p:nvSpPr>
        <p:spPr/>
        <p:txBody>
          <a:bodyPr>
            <a:normAutofit fontScale="85000" lnSpcReduction="20000"/>
          </a:bodyPr>
          <a:lstStyle/>
          <a:p>
            <a:pPr marL="0" indent="0" algn="just">
              <a:buNone/>
            </a:pPr>
            <a:r>
              <a:rPr lang="ru-RU" dirty="0"/>
              <a:t>10 сентября сего же 1915-го года </a:t>
            </a:r>
            <a:r>
              <a:rPr lang="ru-RU" dirty="0" smtClean="0"/>
              <a:t>Преосвященным </a:t>
            </a:r>
            <a:r>
              <a:rPr lang="ru-RU" dirty="0" err="1" smtClean="0"/>
              <a:t>Иоаникием</a:t>
            </a:r>
            <a:r>
              <a:rPr lang="ru-RU" dirty="0" smtClean="0"/>
              <a:t>, Архиепископом Кирилловским посвящен в сан диакона</a:t>
            </a:r>
            <a:r>
              <a:rPr lang="ru-RU" dirty="0"/>
              <a:t>, а </a:t>
            </a:r>
            <a:r>
              <a:rPr lang="ru-RU" dirty="0" smtClean="0"/>
              <a:t>11 числа </a:t>
            </a:r>
            <a:r>
              <a:rPr lang="ru-RU" dirty="0"/>
              <a:t>с/м </a:t>
            </a:r>
            <a:r>
              <a:rPr lang="ru-RU" dirty="0" smtClean="0"/>
              <a:t>рукоположен в сан </a:t>
            </a:r>
            <a:r>
              <a:rPr lang="ru-RU" dirty="0"/>
              <a:t>иерея </a:t>
            </a:r>
            <a:r>
              <a:rPr lang="ru-RU" dirty="0" smtClean="0"/>
              <a:t>к </a:t>
            </a:r>
            <a:r>
              <a:rPr lang="ru-RU" dirty="0"/>
              <a:t>сей церкви. </a:t>
            </a:r>
            <a:r>
              <a:rPr lang="ru-RU" dirty="0" smtClean="0"/>
              <a:t>С </a:t>
            </a:r>
            <a:r>
              <a:rPr lang="ru-RU" dirty="0"/>
              <a:t>22 </a:t>
            </a:r>
            <a:r>
              <a:rPr lang="ru-RU" dirty="0" smtClean="0"/>
              <a:t>сентября начал </a:t>
            </a:r>
            <a:r>
              <a:rPr lang="ru-RU" dirty="0"/>
              <a:t>служить </a:t>
            </a:r>
            <a:r>
              <a:rPr lang="ru-RU" dirty="0" smtClean="0"/>
              <a:t>в приходе.</a:t>
            </a:r>
          </a:p>
          <a:p>
            <a:pPr marL="0" indent="0" algn="just">
              <a:buNone/>
            </a:pPr>
            <a:r>
              <a:rPr lang="ru-RU" dirty="0"/>
              <a:t>Служил он в </a:t>
            </a:r>
            <a:r>
              <a:rPr lang="ru-RU" dirty="0" err="1"/>
              <a:t>Гришкинской</a:t>
            </a:r>
            <a:r>
              <a:rPr lang="ru-RU" dirty="0"/>
              <a:t> церкви почти 20 лет. Несмотря на репрессивную политику властей, </a:t>
            </a:r>
            <a:r>
              <a:rPr lang="ru-RU" dirty="0" err="1"/>
              <a:t>Гришкинская</a:t>
            </a:r>
            <a:r>
              <a:rPr lang="ru-RU" dirty="0"/>
              <a:t> церковь после неоднократных постановлений была закрыта самой последней в районе:15 апреля 1941 </a:t>
            </a:r>
            <a:r>
              <a:rPr lang="ru-RU" dirty="0" smtClean="0"/>
              <a:t>года. </a:t>
            </a:r>
            <a:r>
              <a:rPr lang="ru-RU" dirty="0"/>
              <a:t>17 января 1934 года в доме священника Николая Орлова устраивают обыск. </a:t>
            </a:r>
            <a:r>
              <a:rPr lang="ru-RU" dirty="0" smtClean="0"/>
              <a:t>О. Николая </a:t>
            </a:r>
            <a:r>
              <a:rPr lang="ru-RU" dirty="0"/>
              <a:t>арестовали и увезли в Череповец, где он находился до марта</a:t>
            </a:r>
            <a:r>
              <a:rPr lang="ru-RU" dirty="0" smtClean="0"/>
              <a:t>, потом </a:t>
            </a:r>
            <a:r>
              <a:rPr lang="ru-RU" dirty="0"/>
              <a:t>его увезли в Ленинград и приговорили к 5 годам выселки в </a:t>
            </a:r>
            <a:r>
              <a:rPr lang="ru-RU" dirty="0" smtClean="0"/>
              <a:t>Д15(18)К </a:t>
            </a:r>
            <a:r>
              <a:rPr lang="ru-RU" dirty="0"/>
              <a:t>на </a:t>
            </a:r>
            <a:r>
              <a:rPr lang="ru-RU" dirty="0" smtClean="0"/>
              <a:t>Владивосток.</a:t>
            </a:r>
            <a:r>
              <a:rPr lang="ru-RU" dirty="0"/>
              <a:t>  </a:t>
            </a:r>
            <a:r>
              <a:rPr lang="ru-RU" dirty="0" smtClean="0"/>
              <a:t>Известно </a:t>
            </a:r>
            <a:r>
              <a:rPr lang="ru-RU" dirty="0"/>
              <a:t>от его родных и местных жителей, что его освободили и убили сразу же при выходе из колонии.</a:t>
            </a:r>
            <a:endParaRPr lang="ru-RU" dirty="0" smtClean="0"/>
          </a:p>
          <a:p>
            <a:pPr marL="0" indent="0" algn="just">
              <a:buNone/>
            </a:pPr>
            <a:r>
              <a:rPr lang="ru-RU" dirty="0"/>
              <a:t> 21 августа 1937 года </a:t>
            </a:r>
            <a:r>
              <a:rPr lang="ru-RU" dirty="0" smtClean="0"/>
              <a:t>жену о. Николая - Анну </a:t>
            </a:r>
            <a:r>
              <a:rPr lang="ru-RU" dirty="0" err="1"/>
              <a:t>Авенировну</a:t>
            </a:r>
            <a:r>
              <a:rPr lang="ru-RU" dirty="0"/>
              <a:t> арестовали, 15 сентября того же года особая тройка при УНКВД по Ленинградской области </a:t>
            </a:r>
            <a:r>
              <a:rPr lang="ru-RU" dirty="0" smtClean="0"/>
              <a:t>вынесла обвинение </a:t>
            </a:r>
            <a:r>
              <a:rPr lang="ru-RU" dirty="0"/>
              <a:t>по ст. 58-10-11 УК РСФСР, и 17 сентября 1937 года ее </a:t>
            </a:r>
            <a:r>
              <a:rPr lang="ru-RU" dirty="0" smtClean="0"/>
              <a:t>расстреляли.</a:t>
            </a:r>
            <a:endParaRPr lang="ru-RU" dirty="0"/>
          </a:p>
        </p:txBody>
      </p:sp>
    </p:spTree>
    <p:extLst>
      <p:ext uri="{BB962C8B-B14F-4D97-AF65-F5344CB8AC3E}">
        <p14:creationId xmlns:p14="http://schemas.microsoft.com/office/powerpoint/2010/main" val="4078573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Диакон Феодор Никифорович </a:t>
            </a:r>
            <a:r>
              <a:rPr lang="ru-RU" b="1" dirty="0" err="1"/>
              <a:t>Костичев</a:t>
            </a:r>
            <a:r>
              <a:rPr lang="ru-RU" b="1" dirty="0"/>
              <a:t/>
            </a:r>
            <a:br>
              <a:rPr lang="ru-RU" b="1" dirty="0"/>
            </a:br>
            <a:endParaRPr lang="ru-RU" dirty="0"/>
          </a:p>
        </p:txBody>
      </p:sp>
      <p:sp>
        <p:nvSpPr>
          <p:cNvPr id="3" name="Объект 2"/>
          <p:cNvSpPr>
            <a:spLocks noGrp="1"/>
          </p:cNvSpPr>
          <p:nvPr>
            <p:ph idx="1"/>
          </p:nvPr>
        </p:nvSpPr>
        <p:spPr/>
        <p:txBody>
          <a:bodyPr/>
          <a:lstStyle/>
          <a:p>
            <a:pPr marL="0" indent="0" algn="just">
              <a:buNone/>
            </a:pPr>
            <a:r>
              <a:rPr lang="ru-RU" dirty="0" err="1"/>
              <a:t>Костичев</a:t>
            </a:r>
            <a:r>
              <a:rPr lang="ru-RU" dirty="0"/>
              <a:t> Феодор Никифорович родился в 1878 г. в д. </a:t>
            </a:r>
            <a:r>
              <a:rPr lang="ru-RU" dirty="0" err="1"/>
              <a:t>Маслово</a:t>
            </a:r>
            <a:r>
              <a:rPr lang="ru-RU" dirty="0"/>
              <a:t> Череповецкого района. Служил диаконом. Проживал в д. </a:t>
            </a:r>
            <a:r>
              <a:rPr lang="ru-RU" dirty="0" err="1"/>
              <a:t>Погорелка</a:t>
            </a:r>
            <a:r>
              <a:rPr lang="ru-RU" dirty="0"/>
              <a:t> Череповецкого района. Был арестован 2 сентября 1937 года. Обвинен по ст. 58, п. 10-11 УК РСФСР. Осужден 17 сентября 1937 г. особой тройкой при УНКВД по Ленинградской области. Приговорен к высшей мере наказания – расстрелу. Расстрелян 21 сентября 1937 г. Место смерти: г. Ленинград.</a:t>
            </a:r>
          </a:p>
        </p:txBody>
      </p:sp>
    </p:spTree>
    <p:extLst>
      <p:ext uri="{BB962C8B-B14F-4D97-AF65-F5344CB8AC3E}">
        <p14:creationId xmlns:p14="http://schemas.microsoft.com/office/powerpoint/2010/main" val="4259447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Протодиакон Григорий Дмитриевич Богданов</a:t>
            </a:r>
            <a:br>
              <a:rPr lang="ru-RU" dirty="0"/>
            </a:br>
            <a:endParaRPr lang="ru-RU" dirty="0"/>
          </a:p>
        </p:txBody>
      </p:sp>
      <p:sp>
        <p:nvSpPr>
          <p:cNvPr id="3" name="Объект 2"/>
          <p:cNvSpPr>
            <a:spLocks noGrp="1"/>
          </p:cNvSpPr>
          <p:nvPr>
            <p:ph idx="1"/>
          </p:nvPr>
        </p:nvSpPr>
        <p:spPr/>
        <p:txBody>
          <a:bodyPr/>
          <a:lstStyle/>
          <a:p>
            <a:pPr marL="0" indent="0">
              <a:buNone/>
            </a:pPr>
            <a:r>
              <a:rPr lang="ru-RU" dirty="0" smtClean="0"/>
              <a:t>Родился </a:t>
            </a:r>
            <a:r>
              <a:rPr lang="ru-RU" dirty="0"/>
              <a:t>13.11.1869, д. </a:t>
            </a:r>
            <a:r>
              <a:rPr lang="ru-RU" dirty="0" err="1"/>
              <a:t>Рвеницы</a:t>
            </a:r>
            <a:r>
              <a:rPr lang="ru-RU" dirty="0"/>
              <a:t> </a:t>
            </a:r>
            <a:r>
              <a:rPr lang="ru-RU" dirty="0" err="1"/>
              <a:t>Осташевского</a:t>
            </a:r>
            <a:r>
              <a:rPr lang="ru-RU" dirty="0"/>
              <a:t> уезда Тверской губ.; Благовещенский Собор Череповца- протодиакон. Проживал: г. Череповец, ул. Труда, 85-А.</a:t>
            </a:r>
          </a:p>
          <a:p>
            <a:pPr marL="0" indent="0">
              <a:buNone/>
            </a:pPr>
            <a:r>
              <a:rPr lang="ru-RU" dirty="0"/>
              <a:t>Арестован 1 декабря 1937 г.</a:t>
            </a:r>
          </a:p>
          <a:p>
            <a:pPr marL="0" indent="0">
              <a:buNone/>
            </a:pPr>
            <a:r>
              <a:rPr lang="ru-RU" dirty="0"/>
              <a:t>Приговорен: тройка при УНКВД ВО 8 декабря 1937 г., </a:t>
            </a:r>
            <a:r>
              <a:rPr lang="ru-RU" dirty="0" err="1"/>
              <a:t>обв</a:t>
            </a:r>
            <a:r>
              <a:rPr lang="ru-RU" dirty="0"/>
              <a:t>.: к.-р. агитация.</a:t>
            </a:r>
          </a:p>
          <a:p>
            <a:pPr marL="0" indent="0">
              <a:buNone/>
            </a:pPr>
            <a:r>
              <a:rPr lang="ru-RU" dirty="0"/>
              <a:t>Приговор: 10 лет ИТЛ. Реабилитирован 4 июля 1989 г. прокуратурой Вологодской области</a:t>
            </a:r>
          </a:p>
        </p:txBody>
      </p:sp>
    </p:spTree>
    <p:extLst>
      <p:ext uri="{BB962C8B-B14F-4D97-AF65-F5344CB8AC3E}">
        <p14:creationId xmlns:p14="http://schemas.microsoft.com/office/powerpoint/2010/main" val="3424830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Диакон Борис Григорьевич Тихомиров</a:t>
            </a:r>
            <a:br>
              <a:rPr lang="ru-RU" b="1" dirty="0"/>
            </a:br>
            <a:endParaRPr lang="ru-RU" dirty="0"/>
          </a:p>
        </p:txBody>
      </p:sp>
      <p:sp>
        <p:nvSpPr>
          <p:cNvPr id="3" name="Объект 2"/>
          <p:cNvSpPr>
            <a:spLocks noGrp="1"/>
          </p:cNvSpPr>
          <p:nvPr>
            <p:ph idx="1"/>
          </p:nvPr>
        </p:nvSpPr>
        <p:spPr/>
        <p:txBody>
          <a:bodyPr/>
          <a:lstStyle/>
          <a:p>
            <a:pPr marL="0" indent="0" fontAlgn="base">
              <a:buNone/>
            </a:pPr>
            <a:r>
              <a:rPr lang="ru-RU" dirty="0"/>
              <a:t>Тихомиров Борис Григорьевич  родился в 1872 г. в  д. Никольское Череповецкого района. Служил диаконом</a:t>
            </a:r>
          </a:p>
          <a:p>
            <a:pPr marL="0" indent="0" fontAlgn="base">
              <a:buNone/>
            </a:pPr>
            <a:r>
              <a:rPr lang="ru-RU" dirty="0"/>
              <a:t>В 1930 г. по обвинению  СНК и ЦИК ( постановление от 01.02.1930 г.) приговорен Череповецким РИК в 1931 г. к  выселению в Мурманскую область Кандалакшский район.</a:t>
            </a:r>
          </a:p>
          <a:p>
            <a:pPr marL="0" indent="0" fontAlgn="base">
              <a:buNone/>
            </a:pPr>
            <a:r>
              <a:rPr lang="ru-RU" dirty="0"/>
              <a:t>Был арестован 28 августа 1937 г. в д. Никольское Череповецкого района.  К моменту ареста в церкви уже не служил. Особой тройкой УНКВД ЛО 15 сентября 1937 г. приговорен по ст. 58-10 УК РСФСР к высшей мере наказания. Расстрелян 20 сентября 1937 г.  Место смерти: Ленинградская область, </a:t>
            </a:r>
            <a:r>
              <a:rPr lang="ru-RU" dirty="0" err="1"/>
              <a:t>Левашовская</a:t>
            </a:r>
            <a:r>
              <a:rPr lang="ru-RU" dirty="0"/>
              <a:t> пустошь.</a:t>
            </a:r>
          </a:p>
          <a:p>
            <a:endParaRPr lang="ru-RU" dirty="0"/>
          </a:p>
        </p:txBody>
      </p:sp>
    </p:spTree>
    <p:extLst>
      <p:ext uri="{BB962C8B-B14F-4D97-AF65-F5344CB8AC3E}">
        <p14:creationId xmlns:p14="http://schemas.microsoft.com/office/powerpoint/2010/main" val="3918802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Протоиерей Павел </a:t>
            </a:r>
            <a:r>
              <a:rPr lang="ru-RU" dirty="0" err="1"/>
              <a:t>Сосипатрович</a:t>
            </a:r>
            <a:r>
              <a:rPr lang="ru-RU" dirty="0"/>
              <a:t> </a:t>
            </a:r>
            <a:r>
              <a:rPr lang="ru-RU" dirty="0" err="1"/>
              <a:t>Велицкий</a:t>
            </a:r>
            <a:endParaRPr lang="ru-RU" dirty="0"/>
          </a:p>
        </p:txBody>
      </p:sp>
      <p:sp>
        <p:nvSpPr>
          <p:cNvPr id="3" name="Объект 2"/>
          <p:cNvSpPr>
            <a:spLocks noGrp="1"/>
          </p:cNvSpPr>
          <p:nvPr>
            <p:ph idx="1"/>
          </p:nvPr>
        </p:nvSpPr>
        <p:spPr/>
        <p:txBody>
          <a:bodyPr>
            <a:normAutofit fontScale="70000" lnSpcReduction="20000"/>
          </a:bodyPr>
          <a:lstStyle/>
          <a:p>
            <a:pPr marL="0" indent="0" algn="just">
              <a:buNone/>
            </a:pPr>
            <a:r>
              <a:rPr lang="ru-RU" dirty="0"/>
              <a:t>Протоиерей Павел </a:t>
            </a:r>
            <a:r>
              <a:rPr lang="ru-RU" dirty="0" err="1"/>
              <a:t>Сосипатрович</a:t>
            </a:r>
            <a:r>
              <a:rPr lang="ru-RU" dirty="0"/>
              <a:t> </a:t>
            </a:r>
            <a:r>
              <a:rPr lang="ru-RU" dirty="0" err="1"/>
              <a:t>Велицкий</a:t>
            </a:r>
            <a:r>
              <a:rPr lang="ru-RU" dirty="0"/>
              <a:t>, </a:t>
            </a:r>
            <a:r>
              <a:rPr lang="ru-RU" b="1" dirty="0"/>
              <a:t>настоятель Сретенской церкви, клирик Троицкого и Благовещенского храмов.</a:t>
            </a:r>
            <a:r>
              <a:rPr lang="ru-RU" dirty="0"/>
              <a:t> </a:t>
            </a:r>
            <a:r>
              <a:rPr lang="ru-RU" dirty="0" smtClean="0"/>
              <a:t>После </a:t>
            </a:r>
            <a:r>
              <a:rPr lang="ru-RU" dirty="0"/>
              <a:t>ареста служил в Пензенской епархии</a:t>
            </a:r>
            <a:r>
              <a:rPr lang="ru-RU" dirty="0" smtClean="0"/>
              <a:t>.</a:t>
            </a:r>
          </a:p>
          <a:p>
            <a:pPr marL="0" indent="0" algn="just">
              <a:buNone/>
            </a:pPr>
            <a:r>
              <a:rPr lang="ru-RU" dirty="0"/>
              <a:t>Павел </a:t>
            </a:r>
            <a:r>
              <a:rPr lang="ru-RU" dirty="0" err="1"/>
              <a:t>Сосипатрович</a:t>
            </a:r>
            <a:r>
              <a:rPr lang="ru-RU" dirty="0"/>
              <a:t> </a:t>
            </a:r>
            <a:r>
              <a:rPr lang="ru-RU" dirty="0" err="1"/>
              <a:t>Велицкий</a:t>
            </a:r>
            <a:r>
              <a:rPr lang="ru-RU" dirty="0"/>
              <a:t> родился около 1843 года, окончил Белозерское духовное училище в 1861 году и Новгородскую духовную семинарию в 1867 году во 2 разряде.</a:t>
            </a:r>
          </a:p>
          <a:p>
            <a:pPr marL="0" indent="0" algn="just">
              <a:buNone/>
            </a:pPr>
            <a:r>
              <a:rPr lang="ru-RU" dirty="0"/>
              <a:t>В 1867 году назначен учителем </a:t>
            </a:r>
            <a:r>
              <a:rPr lang="ru-RU" dirty="0" err="1"/>
              <a:t>Мотомского</a:t>
            </a:r>
            <a:r>
              <a:rPr lang="ru-RU" dirty="0"/>
              <a:t> училища. В 1870 году определен учителем и законоучителем школы Юрьева монастыря г. Новгорода. 17 апреля 1871 года рукоположен во священника к </a:t>
            </a:r>
            <a:r>
              <a:rPr lang="ru-RU" dirty="0" err="1"/>
              <a:t>Христорождественской</a:t>
            </a:r>
            <a:r>
              <a:rPr lang="ru-RU" dirty="0"/>
              <a:t> Шехонской церкви. В 1871 году определен законоучителем городского училища г. Череповца 13 мая 1876 года награжден набедренником. 15 апреля 1878 года награжден скуфьей. В апреле 1891 года награжден камилавкой. 22 декабря 1896 года утвержден в должности помощника благочинного. 9 апреля 1899 года за 25-летние труды по народному образованию награжден орденом св. Анны 3 степени.</a:t>
            </a:r>
          </a:p>
          <a:p>
            <a:pPr marL="0" indent="0" algn="just">
              <a:buNone/>
            </a:pPr>
            <a:r>
              <a:rPr lang="ru-RU" dirty="0"/>
              <a:t>В 1903 году получил Архипастырское благословение. 6 мая 1905 года награжден золотым наперсным крестом от </a:t>
            </a:r>
            <a:r>
              <a:rPr lang="ru-RU" dirty="0" err="1"/>
              <a:t>Св.Синода</a:t>
            </a:r>
            <a:r>
              <a:rPr lang="ru-RU" dirty="0"/>
              <a:t>.</a:t>
            </a:r>
          </a:p>
          <a:p>
            <a:pPr marL="0" indent="0">
              <a:buNone/>
            </a:pPr>
            <a:r>
              <a:rPr lang="ru-RU" dirty="0"/>
              <a:t>16 июля 1906 года скончался.</a:t>
            </a:r>
          </a:p>
          <a:p>
            <a:pPr marL="0" indent="0">
              <a:buNone/>
            </a:pPr>
            <a:r>
              <a:rPr lang="ru-RU" dirty="0"/>
              <a:t>Жена — Анна Петровна </a:t>
            </a:r>
            <a:r>
              <a:rPr lang="ru-RU" dirty="0" err="1"/>
              <a:t>Пушторская</a:t>
            </a:r>
            <a:r>
              <a:rPr lang="ru-RU" dirty="0"/>
              <a:t>, 54/1908, 56/1910</a:t>
            </a:r>
          </a:p>
        </p:txBody>
      </p:sp>
    </p:spTree>
    <p:extLst>
      <p:ext uri="{BB962C8B-B14F-4D97-AF65-F5344CB8AC3E}">
        <p14:creationId xmlns:p14="http://schemas.microsoft.com/office/powerpoint/2010/main" val="3154987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Монахини и послушницы, на момент ареста проживавшие в Череповце.</a:t>
            </a:r>
            <a:endParaRPr lang="ru-RU" dirty="0"/>
          </a:p>
        </p:txBody>
      </p:sp>
      <p:sp>
        <p:nvSpPr>
          <p:cNvPr id="3" name="Объект 2"/>
          <p:cNvSpPr>
            <a:spLocks noGrp="1"/>
          </p:cNvSpPr>
          <p:nvPr>
            <p:ph idx="1"/>
          </p:nvPr>
        </p:nvSpPr>
        <p:spPr/>
        <p:txBody>
          <a:bodyPr>
            <a:normAutofit fontScale="92500"/>
          </a:bodyPr>
          <a:lstStyle/>
          <a:p>
            <a:pPr marL="0" indent="0" algn="just">
              <a:buNone/>
            </a:pPr>
            <a:r>
              <a:rPr lang="ru-RU" dirty="0"/>
              <a:t>Приводятся имена монахинь преимущественно Леушинского монастыря, на момент ареста проживавших в границах современного города. Для удобства сведения о них сгруппированы по дате осуждений. Названия дел приводятся условные (по именам наиболее значимых церковных деятелей Череповецкого края).</a:t>
            </a:r>
          </a:p>
          <a:p>
            <a:pPr marL="0" indent="0">
              <a:buNone/>
            </a:pPr>
            <a:r>
              <a:rPr lang="ru-RU" dirty="0" smtClean="0"/>
              <a:t>Осуждены </a:t>
            </a:r>
            <a:r>
              <a:rPr lang="ru-RU" dirty="0"/>
              <a:t>по групповому делу епископа Череповецкого </a:t>
            </a:r>
            <a:r>
              <a:rPr lang="ru-RU" dirty="0" err="1"/>
              <a:t>Макария</a:t>
            </a:r>
            <a:r>
              <a:rPr lang="ru-RU" dirty="0"/>
              <a:t> (</a:t>
            </a:r>
            <a:r>
              <a:rPr lang="ru-RU" dirty="0" err="1"/>
              <a:t>Опоцкого</a:t>
            </a:r>
            <a:r>
              <a:rPr lang="ru-RU" dirty="0"/>
              <a:t>) (25.06.1926 г.).</a:t>
            </a:r>
          </a:p>
          <a:p>
            <a:pPr marL="0" indent="0" algn="just">
              <a:buNone/>
            </a:pPr>
            <a:r>
              <a:rPr lang="ru-RU" dirty="0" smtClean="0"/>
              <a:t>1.Монахиня Анна  </a:t>
            </a:r>
            <a:r>
              <a:rPr lang="ru-RU" dirty="0"/>
              <a:t>(</a:t>
            </a:r>
            <a:r>
              <a:rPr lang="ru-RU" dirty="0" err="1"/>
              <a:t>Кочегарова</a:t>
            </a:r>
            <a:r>
              <a:rPr lang="ru-RU" dirty="0"/>
              <a:t> </a:t>
            </a:r>
            <a:r>
              <a:rPr lang="ru-RU" dirty="0" err="1"/>
              <a:t>Агриппина</a:t>
            </a:r>
            <a:r>
              <a:rPr lang="ru-RU" dirty="0"/>
              <a:t> Яковлевна). Староста Сретенской церкви. Проживала по адресу: ул. Ленина, 70. Приговорена к 3 годам ссылки. На момент ареста числилась послушницей. Монашеское имя приводится на основании данных, исследователя Е. Стрельниковой</a:t>
            </a:r>
            <a:r>
              <a:rPr lang="ru-RU" dirty="0" smtClean="0"/>
              <a:t>.</a:t>
            </a:r>
            <a:endParaRPr lang="ru-RU" dirty="0"/>
          </a:p>
        </p:txBody>
      </p:sp>
    </p:spTree>
    <p:extLst>
      <p:ext uri="{BB962C8B-B14F-4D97-AF65-F5344CB8AC3E}">
        <p14:creationId xmlns:p14="http://schemas.microsoft.com/office/powerpoint/2010/main" val="1741320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Монахини и послушницы, на момент ареста проживавшие в Череповце.</a:t>
            </a:r>
            <a:endParaRPr lang="ru-RU" dirty="0"/>
          </a:p>
        </p:txBody>
      </p:sp>
      <p:sp>
        <p:nvSpPr>
          <p:cNvPr id="3" name="Объект 2"/>
          <p:cNvSpPr>
            <a:spLocks noGrp="1"/>
          </p:cNvSpPr>
          <p:nvPr>
            <p:ph idx="1"/>
          </p:nvPr>
        </p:nvSpPr>
        <p:spPr/>
        <p:txBody>
          <a:bodyPr>
            <a:normAutofit fontScale="70000" lnSpcReduction="20000"/>
          </a:bodyPr>
          <a:lstStyle/>
          <a:p>
            <a:pPr marL="0" indent="0">
              <a:buNone/>
            </a:pPr>
            <a:r>
              <a:rPr lang="ru-RU" dirty="0"/>
              <a:t>Осуждены по групповому делу епископа Череповецкого </a:t>
            </a:r>
            <a:r>
              <a:rPr lang="ru-RU" dirty="0" err="1"/>
              <a:t>Нифонта</a:t>
            </a:r>
            <a:r>
              <a:rPr lang="ru-RU" dirty="0"/>
              <a:t> (Фомина) (02.10.1931 г.).</a:t>
            </a:r>
          </a:p>
          <a:p>
            <a:pPr marL="0" indent="0">
              <a:buNone/>
            </a:pPr>
            <a:r>
              <a:rPr lang="ru-RU" dirty="0" smtClean="0"/>
              <a:t>Почти </a:t>
            </a:r>
            <a:r>
              <a:rPr lang="ru-RU" dirty="0"/>
              <a:t>все состояли </a:t>
            </a:r>
            <a:r>
              <a:rPr lang="ru-RU" b="1" dirty="0"/>
              <a:t>певчими Троицкого собора.</a:t>
            </a:r>
          </a:p>
          <a:p>
            <a:pPr marL="0" indent="0">
              <a:buNone/>
            </a:pPr>
            <a:r>
              <a:rPr lang="ru-RU" dirty="0" smtClean="0"/>
              <a:t>1</a:t>
            </a:r>
            <a:r>
              <a:rPr lang="ru-RU" dirty="0"/>
              <a:t>. Монахиня Агния (Николина </a:t>
            </a:r>
            <a:r>
              <a:rPr lang="ru-RU" dirty="0" err="1"/>
              <a:t>Параскева</a:t>
            </a:r>
            <a:r>
              <a:rPr lang="ru-RU" dirty="0"/>
              <a:t> Леонтьевна). Проживала по адресу: ул. Володарского, 106</a:t>
            </a:r>
          </a:p>
          <a:p>
            <a:pPr marL="0" indent="0">
              <a:buNone/>
            </a:pPr>
            <a:r>
              <a:rPr lang="ru-RU" dirty="0" smtClean="0"/>
              <a:t>2</a:t>
            </a:r>
            <a:r>
              <a:rPr lang="ru-RU" dirty="0"/>
              <a:t>. Монахиня </a:t>
            </a:r>
            <a:r>
              <a:rPr lang="ru-RU" dirty="0" err="1"/>
              <a:t>Мефодия</a:t>
            </a:r>
            <a:r>
              <a:rPr lang="ru-RU" dirty="0"/>
              <a:t> (Кузина Мария Ивановна). Проживала по адресу: ул. Труда, 74.</a:t>
            </a:r>
          </a:p>
          <a:p>
            <a:pPr marL="0" indent="0">
              <a:buNone/>
            </a:pPr>
            <a:r>
              <a:rPr lang="ru-RU" dirty="0" smtClean="0"/>
              <a:t>3</a:t>
            </a:r>
            <a:r>
              <a:rPr lang="ru-RU" dirty="0"/>
              <a:t>. Монахиня Рафаила (Булатова (Фролкина) Анна Константиновна). Проживала по адресу: ул. Володарского, 82.</a:t>
            </a:r>
          </a:p>
          <a:p>
            <a:pPr marL="0" indent="0">
              <a:buNone/>
            </a:pPr>
            <a:r>
              <a:rPr lang="ru-RU" dirty="0" smtClean="0"/>
              <a:t>4.Монахиня </a:t>
            </a:r>
            <a:r>
              <a:rPr lang="ru-RU" dirty="0"/>
              <a:t>Сусанна (Анисимова Любовь Арсеньевна). Проживала по адресу: ул. К. Маркса, 41.</a:t>
            </a:r>
          </a:p>
          <a:p>
            <a:pPr marL="0" indent="0">
              <a:buNone/>
            </a:pPr>
            <a:r>
              <a:rPr lang="ru-RU" dirty="0" smtClean="0"/>
              <a:t>5.Послушница </a:t>
            </a:r>
            <a:r>
              <a:rPr lang="ru-RU" dirty="0"/>
              <a:t>Евдокия Григорьевна </a:t>
            </a:r>
            <a:r>
              <a:rPr lang="ru-RU" dirty="0" err="1"/>
              <a:t>Копыльцова</a:t>
            </a:r>
            <a:r>
              <a:rPr lang="ru-RU" dirty="0"/>
              <a:t>. Проживала по адресу: ул. К. Маркса, 47.</a:t>
            </a:r>
          </a:p>
          <a:p>
            <a:pPr marL="0" indent="0">
              <a:buNone/>
            </a:pPr>
            <a:r>
              <a:rPr lang="ru-RU" dirty="0" smtClean="0"/>
              <a:t>6.Послушница </a:t>
            </a:r>
            <a:r>
              <a:rPr lang="ru-RU" dirty="0"/>
              <a:t>Ксения Михайловна Косарева. Проживала по адресу: ул. Володарского, 81.</a:t>
            </a:r>
          </a:p>
          <a:p>
            <a:pPr marL="0" indent="0">
              <a:buNone/>
            </a:pPr>
            <a:r>
              <a:rPr lang="ru-RU" dirty="0" smtClean="0"/>
              <a:t>7</a:t>
            </a:r>
            <a:r>
              <a:rPr lang="ru-RU" dirty="0"/>
              <a:t>. Послушница Фекла Алексеевна. Афанасьева. Проживала по адресу: ул. К. Маркса, 41.</a:t>
            </a:r>
          </a:p>
        </p:txBody>
      </p:sp>
    </p:spTree>
    <p:extLst>
      <p:ext uri="{BB962C8B-B14F-4D97-AF65-F5344CB8AC3E}">
        <p14:creationId xmlns:p14="http://schemas.microsoft.com/office/powerpoint/2010/main" val="224653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4028" y="365126"/>
            <a:ext cx="10289771" cy="565900"/>
          </a:xfrm>
        </p:spPr>
        <p:txBody>
          <a:bodyPr>
            <a:normAutofit fontScale="90000"/>
          </a:bodyPr>
          <a:lstStyle/>
          <a:p>
            <a:pPr algn="ctr"/>
            <a:r>
              <a:rPr lang="ru-RU" dirty="0" smtClean="0"/>
              <a:t>Троицкий собор. г. Череповец. 1928 г.</a:t>
            </a:r>
            <a:endParaRPr lang="ru-RU" dirty="0"/>
          </a:p>
        </p:txBody>
      </p:sp>
      <p:pic>
        <p:nvPicPr>
          <p:cNvPr id="4" name="Объект 3"/>
          <p:cNvPicPr>
            <a:picLocks noGrp="1" noChangeAspect="1"/>
          </p:cNvPicPr>
          <p:nvPr>
            <p:ph idx="1"/>
          </p:nvPr>
        </p:nvPicPr>
        <p:blipFill>
          <a:blip r:embed="rId2"/>
          <a:stretch>
            <a:fillRect/>
          </a:stretch>
        </p:blipFill>
        <p:spPr>
          <a:xfrm>
            <a:off x="4061407" y="931026"/>
            <a:ext cx="4295012" cy="5846207"/>
          </a:xfrm>
          <a:prstGeom prst="rect">
            <a:avLst/>
          </a:prstGeom>
        </p:spPr>
      </p:pic>
    </p:spTree>
    <p:extLst>
      <p:ext uri="{BB962C8B-B14F-4D97-AF65-F5344CB8AC3E}">
        <p14:creationId xmlns:p14="http://schemas.microsoft.com/office/powerpoint/2010/main" val="22920436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Монахини и послушницы, на момент ареста проживавшие в Череповце.</a:t>
            </a:r>
            <a:endParaRPr lang="ru-RU" dirty="0"/>
          </a:p>
        </p:txBody>
      </p:sp>
      <p:sp>
        <p:nvSpPr>
          <p:cNvPr id="3" name="Объект 2"/>
          <p:cNvSpPr>
            <a:spLocks noGrp="1"/>
          </p:cNvSpPr>
          <p:nvPr>
            <p:ph idx="1"/>
          </p:nvPr>
        </p:nvSpPr>
        <p:spPr/>
        <p:txBody>
          <a:bodyPr>
            <a:normAutofit fontScale="62500" lnSpcReduction="20000"/>
          </a:bodyPr>
          <a:lstStyle/>
          <a:p>
            <a:pPr marL="0" indent="0">
              <a:buNone/>
            </a:pPr>
            <a:r>
              <a:rPr lang="ru-RU" dirty="0"/>
              <a:t>Осуждены по групповому делу </a:t>
            </a:r>
            <a:r>
              <a:rPr lang="ru-RU" dirty="0" err="1"/>
              <a:t>игумении</a:t>
            </a:r>
            <a:r>
              <a:rPr lang="ru-RU" dirty="0"/>
              <a:t> Леушинского монастыря Агнии (Благовещенской) (08.12.1937 г</a:t>
            </a:r>
            <a:r>
              <a:rPr lang="ru-RU" dirty="0" smtClean="0"/>
              <a:t>.)</a:t>
            </a:r>
          </a:p>
          <a:p>
            <a:pPr marL="0" indent="0">
              <a:buNone/>
            </a:pPr>
            <a:r>
              <a:rPr lang="ru-RU" dirty="0" smtClean="0"/>
              <a:t>Проживали </a:t>
            </a:r>
            <a:r>
              <a:rPr lang="ru-RU" dirty="0"/>
              <a:t>вместе с </a:t>
            </a:r>
            <a:r>
              <a:rPr lang="ru-RU" dirty="0" err="1"/>
              <a:t>игуменией</a:t>
            </a:r>
            <a:r>
              <a:rPr lang="ru-RU" dirty="0"/>
              <a:t> Агнией по адресу: ул. Кирилловская, 34:</a:t>
            </a:r>
          </a:p>
          <a:p>
            <a:pPr marL="0" indent="0">
              <a:buNone/>
            </a:pPr>
            <a:r>
              <a:rPr lang="ru-RU" dirty="0" smtClean="0"/>
              <a:t>1.Монахиня </a:t>
            </a:r>
            <a:r>
              <a:rPr lang="ru-RU" dirty="0"/>
              <a:t>Никодима (Чернышева </a:t>
            </a:r>
            <a:r>
              <a:rPr lang="ru-RU" dirty="0" err="1"/>
              <a:t>Иулиания</a:t>
            </a:r>
            <a:r>
              <a:rPr lang="ru-RU" dirty="0"/>
              <a:t> Архиповна). Сестра архимандрита Иосифа (Чернышева).</a:t>
            </a:r>
          </a:p>
          <a:p>
            <a:pPr marL="0" indent="0">
              <a:buNone/>
            </a:pPr>
            <a:r>
              <a:rPr lang="ru-RU" dirty="0" smtClean="0"/>
              <a:t>2.Послушница </a:t>
            </a:r>
            <a:r>
              <a:rPr lang="ru-RU" dirty="0"/>
              <a:t>Зинаида Никитична Благовещенская. Сестра </a:t>
            </a:r>
            <a:r>
              <a:rPr lang="ru-RU" dirty="0" err="1"/>
              <a:t>игумении</a:t>
            </a:r>
            <a:r>
              <a:rPr lang="ru-RU" dirty="0"/>
              <a:t> Агнии. Приговорена к 10 годам лагерей.</a:t>
            </a:r>
          </a:p>
          <a:p>
            <a:pPr marL="0" indent="0">
              <a:buNone/>
            </a:pPr>
            <a:r>
              <a:rPr lang="ru-RU" dirty="0" smtClean="0"/>
              <a:t>Проживали </a:t>
            </a:r>
            <a:r>
              <a:rPr lang="ru-RU" dirty="0"/>
              <a:t>по другим адресам:</a:t>
            </a:r>
          </a:p>
          <a:p>
            <a:pPr marL="0" indent="0">
              <a:buNone/>
            </a:pPr>
            <a:r>
              <a:rPr lang="ru-RU" dirty="0" smtClean="0"/>
              <a:t>1.Монахиня </a:t>
            </a:r>
            <a:r>
              <a:rPr lang="ru-RU" dirty="0"/>
              <a:t>Капитолина (Богданова Домна Осиповна). Проживала по адресу: ул. Детская, 60-Б.</a:t>
            </a:r>
          </a:p>
          <a:p>
            <a:pPr marL="0" indent="0">
              <a:buNone/>
            </a:pPr>
            <a:r>
              <a:rPr lang="ru-RU" dirty="0" smtClean="0"/>
              <a:t>2.Монахиня </a:t>
            </a:r>
            <a:r>
              <a:rPr lang="ru-RU" dirty="0"/>
              <a:t>Херувима (Горская Лидия Карловна). Проживала по адресу: ул. Детская, 60-Б.</a:t>
            </a:r>
          </a:p>
          <a:p>
            <a:pPr marL="0" indent="0">
              <a:buNone/>
            </a:pPr>
            <a:r>
              <a:rPr lang="ru-RU" dirty="0" smtClean="0"/>
              <a:t>3.Монахиня </a:t>
            </a:r>
            <a:r>
              <a:rPr lang="ru-RU" dirty="0" err="1"/>
              <a:t>Фомаида</a:t>
            </a:r>
            <a:r>
              <a:rPr lang="ru-RU" dirty="0"/>
              <a:t> (Горячева Павла Терентьевна). Проживала в селе </a:t>
            </a:r>
            <a:r>
              <a:rPr lang="ru-RU" dirty="0" err="1"/>
              <a:t>Данское</a:t>
            </a:r>
            <a:r>
              <a:rPr lang="ru-RU" dirty="0"/>
              <a:t> (ныне г. Череповец).</a:t>
            </a:r>
          </a:p>
          <a:p>
            <a:pPr marL="0" indent="0">
              <a:buNone/>
            </a:pPr>
            <a:r>
              <a:rPr lang="ru-RU" dirty="0" smtClean="0"/>
              <a:t>4.Монахиня </a:t>
            </a:r>
            <a:r>
              <a:rPr lang="ru-RU" dirty="0"/>
              <a:t>Анна (Акиндинова Анастасия Ивановна), псаломщик Благовещенской церкви. Проживала по адресу: ул. Пролетарская, 121.</a:t>
            </a:r>
          </a:p>
          <a:p>
            <a:pPr marL="0" indent="0">
              <a:buNone/>
            </a:pPr>
            <a:r>
              <a:rPr lang="ru-RU" dirty="0" smtClean="0"/>
              <a:t>5.Послушница </a:t>
            </a:r>
            <a:r>
              <a:rPr lang="ru-RU" dirty="0"/>
              <a:t>Татьяна Алексеевна Васильева. Проживала по адресу: ул. Кирилловская, 30.</a:t>
            </a:r>
          </a:p>
          <a:p>
            <a:pPr marL="0" indent="0">
              <a:buNone/>
            </a:pPr>
            <a:r>
              <a:rPr lang="ru-RU" dirty="0" smtClean="0"/>
              <a:t>6.Монахиня </a:t>
            </a:r>
            <a:r>
              <a:rPr lang="ru-RU" dirty="0" err="1"/>
              <a:t>Севастиана</a:t>
            </a:r>
            <a:r>
              <a:rPr lang="ru-RU" dirty="0"/>
              <a:t> (Богданова Александра). Осуждена 8 декабря 1932 г. Проживала по адресу: ул. Труда, 96.</a:t>
            </a:r>
          </a:p>
        </p:txBody>
      </p:sp>
    </p:spTree>
    <p:extLst>
      <p:ext uri="{BB962C8B-B14F-4D97-AF65-F5344CB8AC3E}">
        <p14:creationId xmlns:p14="http://schemas.microsoft.com/office/powerpoint/2010/main" val="1524347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
            </a:r>
            <a:br>
              <a:rPr lang="ru-RU" b="1" dirty="0" smtClean="0"/>
            </a:br>
            <a:r>
              <a:rPr lang="ru-RU" b="1" dirty="0" smtClean="0"/>
              <a:t>Монахиня </a:t>
            </a:r>
            <a:r>
              <a:rPr lang="ru-RU" b="1" dirty="0"/>
              <a:t>Кирилла (Афоничева </a:t>
            </a:r>
            <a:r>
              <a:rPr lang="ru-RU" b="1" dirty="0" err="1"/>
              <a:t>Феоктиста</a:t>
            </a:r>
            <a:r>
              <a:rPr lang="ru-RU" b="1" dirty="0"/>
              <a:t> Никифоровна)</a:t>
            </a:r>
            <a:br>
              <a:rPr lang="ru-RU" b="1" dirty="0"/>
            </a:br>
            <a:endParaRPr lang="ru-RU" dirty="0"/>
          </a:p>
        </p:txBody>
      </p:sp>
      <p:sp>
        <p:nvSpPr>
          <p:cNvPr id="4" name="Объект 3"/>
          <p:cNvSpPr>
            <a:spLocks noGrp="1"/>
          </p:cNvSpPr>
          <p:nvPr>
            <p:ph sz="half" idx="2"/>
          </p:nvPr>
        </p:nvSpPr>
        <p:spPr>
          <a:xfrm>
            <a:off x="6172200" y="1825625"/>
            <a:ext cx="5181600" cy="4209415"/>
          </a:xfrm>
        </p:spPr>
        <p:txBody>
          <a:bodyPr/>
          <a:lstStyle/>
          <a:p>
            <a:pPr marL="0" indent="0" algn="just">
              <a:buNone/>
            </a:pPr>
            <a:r>
              <a:rPr lang="ru-RU" dirty="0"/>
              <a:t>Монахиня </a:t>
            </a:r>
            <a:r>
              <a:rPr lang="ru-RU" dirty="0" err="1"/>
              <a:t>Парфеновского</a:t>
            </a:r>
            <a:r>
              <a:rPr lang="ru-RU" dirty="0"/>
              <a:t> монастыря Кирилла (Афоничева </a:t>
            </a:r>
            <a:r>
              <a:rPr lang="ru-RU" dirty="0" err="1"/>
              <a:t>Феоктиста</a:t>
            </a:r>
            <a:r>
              <a:rPr lang="ru-RU" dirty="0"/>
              <a:t> Никифоровна). Осуждена 10 ноября 1937 г. по групповому делу епископа </a:t>
            </a:r>
            <a:r>
              <a:rPr lang="ru-RU" dirty="0" err="1"/>
              <a:t>Макария</a:t>
            </a:r>
            <a:r>
              <a:rPr lang="ru-RU" dirty="0"/>
              <a:t> (</a:t>
            </a:r>
            <a:r>
              <a:rPr lang="ru-RU" dirty="0" err="1"/>
              <a:t>Опоцкого</a:t>
            </a:r>
            <a:r>
              <a:rPr lang="ru-RU" dirty="0"/>
              <a:t>). Проживала в деревне </a:t>
            </a:r>
            <a:r>
              <a:rPr lang="ru-RU" dirty="0" err="1"/>
              <a:t>Фроловское</a:t>
            </a:r>
            <a:r>
              <a:rPr lang="ru-RU" dirty="0"/>
              <a:t> (ныне Череповец).</a:t>
            </a:r>
          </a:p>
        </p:txBody>
      </p:sp>
      <p:pic>
        <p:nvPicPr>
          <p:cNvPr id="4098" name="Picture 2" descr="http://kanonizacia.cerkov.ru/files/2018/10/%D0%91%D0%B5%D0%B7%D1%8B%D0%BC%D1%8F%D0%BD%D0%BD%D1%8B%D0%B9.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96043" y="1417209"/>
            <a:ext cx="2390169" cy="484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443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
            </a:r>
            <a:br>
              <a:rPr lang="ru-RU" b="1" dirty="0" smtClean="0"/>
            </a:br>
            <a:r>
              <a:rPr lang="ru-RU" b="1" dirty="0" smtClean="0"/>
              <a:t>Монахиня </a:t>
            </a:r>
            <a:r>
              <a:rPr lang="ru-RU" b="1" dirty="0"/>
              <a:t>Кирилла (Афоничева </a:t>
            </a:r>
            <a:r>
              <a:rPr lang="ru-RU" b="1" dirty="0" err="1"/>
              <a:t>Феоктиста</a:t>
            </a:r>
            <a:r>
              <a:rPr lang="ru-RU" b="1" dirty="0"/>
              <a:t> Никифоровна)</a:t>
            </a:r>
            <a:br>
              <a:rPr lang="ru-RU" b="1" dirty="0"/>
            </a:br>
            <a:endParaRPr lang="ru-RU" dirty="0"/>
          </a:p>
        </p:txBody>
      </p:sp>
      <p:sp>
        <p:nvSpPr>
          <p:cNvPr id="3" name="Объект 2"/>
          <p:cNvSpPr>
            <a:spLocks noGrp="1"/>
          </p:cNvSpPr>
          <p:nvPr>
            <p:ph idx="1"/>
          </p:nvPr>
        </p:nvSpPr>
        <p:spPr/>
        <p:txBody>
          <a:bodyPr>
            <a:normAutofit fontScale="62500" lnSpcReduction="20000"/>
          </a:bodyPr>
          <a:lstStyle/>
          <a:p>
            <a:pPr marL="0" indent="0" algn="just">
              <a:buNone/>
            </a:pPr>
            <a:r>
              <a:rPr lang="ru-RU" dirty="0"/>
              <a:t>Родилась 9 ноября 1887 года в семье крестьянина деревни </a:t>
            </a:r>
            <a:r>
              <a:rPr lang="ru-RU" dirty="0" err="1"/>
              <a:t>Карманицы</a:t>
            </a:r>
            <a:r>
              <a:rPr lang="ru-RU" dirty="0"/>
              <a:t> </a:t>
            </a:r>
            <a:r>
              <a:rPr lang="ru-RU" dirty="0" err="1"/>
              <a:t>Шухободской</a:t>
            </a:r>
            <a:r>
              <a:rPr lang="ru-RU" dirty="0"/>
              <a:t> волости Череповецкого уезда.  Родная сестра послушницы </a:t>
            </a:r>
            <a:r>
              <a:rPr lang="ru-RU" dirty="0" err="1"/>
              <a:t>Парфеновского</a:t>
            </a:r>
            <a:r>
              <a:rPr lang="ru-RU" dirty="0"/>
              <a:t> монастыря </a:t>
            </a:r>
            <a:r>
              <a:rPr lang="ru-RU" dirty="0" err="1"/>
              <a:t>Параскевы</a:t>
            </a:r>
            <a:r>
              <a:rPr lang="ru-RU" dirty="0"/>
              <a:t> Никифоровны Афоничевой. Окончила сельскую школу. 5 февраля 1905 года поступила в </a:t>
            </a:r>
            <a:r>
              <a:rPr lang="ru-RU" dirty="0" err="1"/>
              <a:t>Парфеновский</a:t>
            </a:r>
            <a:r>
              <a:rPr lang="ru-RU" dirty="0"/>
              <a:t> монастырь. 15 ноября 1905 года  была включена в число послушниц. 30 января (12 февраля) 1922 года епископом Кирилловским Тихоном (Тихомировым) пострижена в монашество с именем Кирилла. Послушания проходила по назначению. Являлась последовательницей епископа Череповецкого </a:t>
            </a:r>
            <a:r>
              <a:rPr lang="ru-RU" dirty="0" err="1"/>
              <a:t>Макария</a:t>
            </a:r>
            <a:r>
              <a:rPr lang="ru-RU" dirty="0"/>
              <a:t> (</a:t>
            </a:r>
            <a:r>
              <a:rPr lang="ru-RU" dirty="0" err="1"/>
              <a:t>Опоцкого</a:t>
            </a:r>
            <a:r>
              <a:rPr lang="ru-RU" dirty="0"/>
              <a:t>). В 1926г. вступила в «Религиозно-Трудовое братство», созданное ее духовным</a:t>
            </a:r>
            <a:br>
              <a:rPr lang="ru-RU" dirty="0"/>
            </a:br>
            <a:r>
              <a:rPr lang="ru-RU" dirty="0"/>
              <a:t>руководителем епископом </a:t>
            </a:r>
            <a:r>
              <a:rPr lang="ru-RU" dirty="0" err="1"/>
              <a:t>Макарием</a:t>
            </a:r>
            <a:r>
              <a:rPr lang="ru-RU" dirty="0"/>
              <a:t> (</a:t>
            </a:r>
            <a:r>
              <a:rPr lang="ru-RU" dirty="0" err="1"/>
              <a:t>Опоцким</a:t>
            </a:r>
            <a:r>
              <a:rPr lang="ru-RU" dirty="0"/>
              <a:t>) в Череповецком районе, и была членом братства до ареста епископа в 1927г. После закрытия </a:t>
            </a:r>
            <a:r>
              <a:rPr lang="ru-RU" dirty="0" err="1"/>
              <a:t>Парфеновского</a:t>
            </a:r>
            <a:r>
              <a:rPr lang="ru-RU" dirty="0"/>
              <a:t> монастыря переехала к владыке в Новгород. Отбыв ссылку, епископ </a:t>
            </a:r>
            <a:r>
              <a:rPr lang="ru-RU" dirty="0" err="1"/>
              <a:t>Макарий</a:t>
            </a:r>
            <a:r>
              <a:rPr lang="ru-RU" dirty="0"/>
              <a:t> переехал в Новгород. Туда же переехала в 1928 г. и </a:t>
            </a:r>
            <a:r>
              <a:rPr lang="ru-RU" dirty="0" err="1"/>
              <a:t>Феоктиста</a:t>
            </a:r>
            <a:r>
              <a:rPr lang="ru-RU" dirty="0"/>
              <a:t> Никифоровна, и </a:t>
            </a:r>
            <a:r>
              <a:rPr lang="ru-RU" dirty="0" err="1"/>
              <a:t>послелилась</a:t>
            </a:r>
            <a:r>
              <a:rPr lang="ru-RU" dirty="0"/>
              <a:t> по адресу: Новгород, ул.Советская,7. В 1933 году проживала в Новгороде, числилась портнихой</a:t>
            </a:r>
            <a:r>
              <a:rPr lang="ru-RU" dirty="0" smtClean="0"/>
              <a:t>.</a:t>
            </a:r>
          </a:p>
          <a:p>
            <a:pPr marL="0" indent="0" algn="just">
              <a:buNone/>
            </a:pPr>
            <a:r>
              <a:rPr lang="ru-RU" dirty="0" smtClean="0"/>
              <a:t>В </a:t>
            </a:r>
            <a:r>
              <a:rPr lang="ru-RU" dirty="0"/>
              <a:t>Новгороде она опять стала членом братства. Все члены его трудились, а заработки поступали в </a:t>
            </a:r>
            <a:r>
              <a:rPr lang="ru-RU" dirty="0" smtClean="0"/>
              <a:t>общую кассу</a:t>
            </a:r>
            <a:r>
              <a:rPr lang="ru-RU" dirty="0"/>
              <a:t>. Члены братства вели безбрачную жизнь. Они вместе молились. В доме на ул. Советской проживала одна из двух общин братства, там часто бывали священники: Борисовы — Михаил и Владимир, Дмитрий Поликарпов, Петр Беляев, </a:t>
            </a:r>
            <a:r>
              <a:rPr lang="ru-RU" dirty="0" err="1"/>
              <a:t>Твердынский</a:t>
            </a:r>
            <a:r>
              <a:rPr lang="ru-RU" dirty="0"/>
              <a:t> и др</a:t>
            </a:r>
            <a:r>
              <a:rPr lang="ru-RU" i="1" dirty="0"/>
              <a:t>. </a:t>
            </a:r>
            <a:r>
              <a:rPr lang="ru-RU" dirty="0"/>
              <a:t>20 апреля 1933 года арестована.  Обвинение: «состояла членом братства епископа </a:t>
            </a:r>
            <a:r>
              <a:rPr lang="ru-RU" dirty="0" err="1"/>
              <a:t>Макария</a:t>
            </a:r>
            <a:r>
              <a:rPr lang="ru-RU" dirty="0"/>
              <a:t> (</a:t>
            </a:r>
            <a:r>
              <a:rPr lang="ru-RU" dirty="0" err="1"/>
              <a:t>Опоцкого</a:t>
            </a:r>
            <a:r>
              <a:rPr lang="ru-RU" dirty="0"/>
              <a:t>), участвовала в молебствиях, где проводились беседы антисоветского характера».  19 мая 1933 г. осуждена тройкой при ПП ОГПУ по Ленинградскому военному округу  по статье: 58-10,58-11 УК РСФСР.</a:t>
            </a:r>
          </a:p>
        </p:txBody>
      </p:sp>
    </p:spTree>
    <p:extLst>
      <p:ext uri="{BB962C8B-B14F-4D97-AF65-F5344CB8AC3E}">
        <p14:creationId xmlns:p14="http://schemas.microsoft.com/office/powerpoint/2010/main" val="2840300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
            </a:r>
            <a:br>
              <a:rPr lang="ru-RU" b="1" dirty="0" smtClean="0"/>
            </a:br>
            <a:r>
              <a:rPr lang="ru-RU" b="1" dirty="0" smtClean="0"/>
              <a:t>Монахиня </a:t>
            </a:r>
            <a:r>
              <a:rPr lang="ru-RU" b="1" dirty="0"/>
              <a:t>Кирилла (Афоничева </a:t>
            </a:r>
            <a:r>
              <a:rPr lang="ru-RU" b="1" dirty="0" err="1"/>
              <a:t>Феоктиста</a:t>
            </a:r>
            <a:r>
              <a:rPr lang="ru-RU" b="1" dirty="0"/>
              <a:t> Никифоровна)</a:t>
            </a:r>
            <a:br>
              <a:rPr lang="ru-RU" b="1" dirty="0"/>
            </a:br>
            <a:endParaRPr lang="ru-RU" dirty="0"/>
          </a:p>
        </p:txBody>
      </p:sp>
      <p:sp>
        <p:nvSpPr>
          <p:cNvPr id="3" name="Объект 2"/>
          <p:cNvSpPr>
            <a:spLocks noGrp="1"/>
          </p:cNvSpPr>
          <p:nvPr>
            <p:ph idx="1"/>
          </p:nvPr>
        </p:nvSpPr>
        <p:spPr/>
        <p:txBody>
          <a:bodyPr/>
          <a:lstStyle/>
          <a:p>
            <a:pPr marL="0" indent="0" algn="just">
              <a:buNone/>
            </a:pPr>
            <a:r>
              <a:rPr lang="ru-RU" dirty="0"/>
              <a:t>19 мая 1933 года приговорена к 3 годам ссылки в Северный край. После отбывания наказания переехала на малую родину. В 1937 году проживала в деревне </a:t>
            </a:r>
            <a:r>
              <a:rPr lang="ru-RU" dirty="0" err="1"/>
              <a:t>Фроловская</a:t>
            </a:r>
            <a:r>
              <a:rPr lang="ru-RU" dirty="0"/>
              <a:t> Богородского сельсовета (ныне г. Череповец). 25 октября 1937 года вновь арестована Череповецким райотделом УНКВД по делу епископа </a:t>
            </a:r>
            <a:r>
              <a:rPr lang="ru-RU" dirty="0" err="1"/>
              <a:t>Макария</a:t>
            </a:r>
            <a:r>
              <a:rPr lang="ru-RU" dirty="0"/>
              <a:t> (</a:t>
            </a:r>
            <a:r>
              <a:rPr lang="ru-RU" dirty="0" err="1"/>
              <a:t>Опоцкого</a:t>
            </a:r>
            <a:r>
              <a:rPr lang="ru-RU" dirty="0"/>
              <a:t>). 10 ноября 1937 года тройкой УНКВД по Вологодской области  по обвинению в контрреволюционной деятельности приговорена к 10 годам исправительно-трудовых лагерей. 21 января 1957 года Вологодским областным судом реабилитирована за недоказанностью состава преступления.</a:t>
            </a:r>
          </a:p>
        </p:txBody>
      </p:sp>
    </p:spTree>
    <p:extLst>
      <p:ext uri="{BB962C8B-B14F-4D97-AF65-F5344CB8AC3E}">
        <p14:creationId xmlns:p14="http://schemas.microsoft.com/office/powerpoint/2010/main" val="2773665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Харюкова </a:t>
            </a:r>
            <a:r>
              <a:rPr lang="ru-RU" dirty="0" err="1"/>
              <a:t>Мариамна</a:t>
            </a:r>
            <a:r>
              <a:rPr lang="ru-RU" dirty="0"/>
              <a:t> Григорьевна </a:t>
            </a:r>
            <a:br>
              <a:rPr lang="ru-RU" dirty="0"/>
            </a:br>
            <a:endParaRPr lang="ru-RU" dirty="0"/>
          </a:p>
        </p:txBody>
      </p:sp>
      <p:sp>
        <p:nvSpPr>
          <p:cNvPr id="3" name="Объект 2"/>
          <p:cNvSpPr>
            <a:spLocks noGrp="1"/>
          </p:cNvSpPr>
          <p:nvPr>
            <p:ph idx="1"/>
          </p:nvPr>
        </p:nvSpPr>
        <p:spPr/>
        <p:txBody>
          <a:bodyPr>
            <a:normAutofit lnSpcReduction="10000"/>
          </a:bodyPr>
          <a:lstStyle/>
          <a:p>
            <a:pPr marL="0" indent="0">
              <a:buNone/>
            </a:pPr>
            <a:r>
              <a:rPr lang="ru-RU" dirty="0" smtClean="0"/>
              <a:t>Дата </a:t>
            </a:r>
            <a:r>
              <a:rPr lang="ru-RU" dirty="0"/>
              <a:t>рождения: 1873 г.</a:t>
            </a:r>
          </a:p>
          <a:p>
            <a:pPr marL="0" indent="0">
              <a:buNone/>
            </a:pPr>
            <a:r>
              <a:rPr lang="ru-RU" dirty="0"/>
              <a:t>Место рождения: Вологодская о., Череповецкий </a:t>
            </a:r>
            <a:r>
              <a:rPr lang="ru-RU" dirty="0" smtClean="0"/>
              <a:t>район, </a:t>
            </a:r>
            <a:r>
              <a:rPr lang="ru-RU" dirty="0"/>
              <a:t>д. Сокольники</a:t>
            </a:r>
          </a:p>
          <a:p>
            <a:pPr marL="0" indent="0">
              <a:buNone/>
            </a:pPr>
            <a:r>
              <a:rPr lang="ru-RU" dirty="0" smtClean="0"/>
              <a:t>Профессия </a:t>
            </a:r>
            <a:r>
              <a:rPr lang="ru-RU" dirty="0"/>
              <a:t>/ место работы: монахиня, председатель церковной </a:t>
            </a:r>
            <a:r>
              <a:rPr lang="ru-RU" dirty="0" smtClean="0"/>
              <a:t>двадцатки.</a:t>
            </a:r>
          </a:p>
          <a:p>
            <a:pPr marL="0" indent="0">
              <a:buNone/>
            </a:pPr>
            <a:r>
              <a:rPr lang="ru-RU" dirty="0"/>
              <a:t>Проживала: Вологодская обл., Череповецкий р-н, д. Сокольники. </a:t>
            </a:r>
            <a:r>
              <a:rPr lang="ru-RU" dirty="0" err="1"/>
              <a:t>Арестова</a:t>
            </a:r>
            <a:r>
              <a:rPr lang="ru-RU" dirty="0"/>
              <a:t>-на  3 октября 1937 г. Приговорена: особая тройка при УНКВД по Ленин-градской обл. 31 октября 1937 г., </a:t>
            </a:r>
            <a:r>
              <a:rPr lang="ru-RU" dirty="0" err="1"/>
              <a:t>обв</a:t>
            </a:r>
            <a:r>
              <a:rPr lang="ru-RU" dirty="0"/>
              <a:t>.: 58-10 УК РСФСР. Расстреляна 5 но-</a:t>
            </a:r>
            <a:r>
              <a:rPr lang="ru-RU" dirty="0" err="1"/>
              <a:t>ября</a:t>
            </a:r>
            <a:r>
              <a:rPr lang="ru-RU" dirty="0"/>
              <a:t> 1937 г</a:t>
            </a:r>
            <a:r>
              <a:rPr lang="ru-RU"/>
              <a:t>. </a:t>
            </a:r>
            <a:endParaRPr lang="ru-RU" smtClean="0"/>
          </a:p>
          <a:p>
            <a:pPr marL="0" indent="0">
              <a:buNone/>
            </a:pPr>
            <a:r>
              <a:rPr lang="ru-RU" smtClean="0"/>
              <a:t>Источник</a:t>
            </a:r>
            <a:r>
              <a:rPr lang="ru-RU"/>
              <a:t>: Ленинградский мартиролог: 1937-1938.</a:t>
            </a:r>
            <a:endParaRPr lang="ru-RU" dirty="0"/>
          </a:p>
        </p:txBody>
      </p:sp>
    </p:spTree>
    <p:extLst>
      <p:ext uri="{BB962C8B-B14F-4D97-AF65-F5344CB8AC3E}">
        <p14:creationId xmlns:p14="http://schemas.microsoft.com/office/powerpoint/2010/main" val="9934517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024" y="365125"/>
            <a:ext cx="10422775" cy="798657"/>
          </a:xfrm>
        </p:spPr>
        <p:txBody>
          <a:bodyPr/>
          <a:lstStyle/>
          <a:p>
            <a:pPr algn="ctr"/>
            <a:r>
              <a:rPr lang="ru-RU" dirty="0" smtClean="0"/>
              <a:t>Обновленцы. Расстреляны.</a:t>
            </a:r>
            <a:endParaRPr lang="ru-RU" dirty="0"/>
          </a:p>
        </p:txBody>
      </p:sp>
      <p:sp>
        <p:nvSpPr>
          <p:cNvPr id="3" name="Объект 2"/>
          <p:cNvSpPr>
            <a:spLocks noGrp="1"/>
          </p:cNvSpPr>
          <p:nvPr>
            <p:ph idx="1"/>
          </p:nvPr>
        </p:nvSpPr>
        <p:spPr>
          <a:xfrm>
            <a:off x="665019" y="1429790"/>
            <a:ext cx="10889672" cy="5153890"/>
          </a:xfrm>
        </p:spPr>
        <p:txBody>
          <a:bodyPr>
            <a:normAutofit fontScale="92500" lnSpcReduction="20000"/>
          </a:bodyPr>
          <a:lstStyle/>
          <a:p>
            <a:pPr marL="0" indent="0">
              <a:buNone/>
            </a:pPr>
            <a:r>
              <a:rPr lang="ru-RU" b="1" dirty="0" smtClean="0"/>
              <a:t>Архиепископ </a:t>
            </a:r>
            <a:r>
              <a:rPr lang="ru-RU" b="1" dirty="0"/>
              <a:t>Николай Сергеевич Елпидинский</a:t>
            </a:r>
            <a:r>
              <a:rPr lang="ru-RU" dirty="0"/>
              <a:t>, управляющий Череповецкой епархией (1936-1937 гг.). Расстрелян 14 декабря 1937 г. Место захоронения: </a:t>
            </a:r>
            <a:r>
              <a:rPr lang="ru-RU" dirty="0" err="1"/>
              <a:t>Левашовская</a:t>
            </a:r>
            <a:r>
              <a:rPr lang="ru-RU" dirty="0"/>
              <a:t> пустошь под Ленинградом.</a:t>
            </a:r>
          </a:p>
          <a:p>
            <a:pPr marL="0" indent="0">
              <a:buNone/>
            </a:pPr>
            <a:r>
              <a:rPr lang="ru-RU" b="1" dirty="0" smtClean="0"/>
              <a:t>Митрофорный </a:t>
            </a:r>
            <a:r>
              <a:rPr lang="ru-RU" b="1" dirty="0"/>
              <a:t>протоиерей Николай Александрович Белов</a:t>
            </a:r>
            <a:r>
              <a:rPr lang="ru-RU" dirty="0"/>
              <a:t>, настоятель Благовещенской церкви. Расстрелян 18 марта 1938 г. Место захоронения: </a:t>
            </a:r>
            <a:r>
              <a:rPr lang="ru-RU" dirty="0" err="1"/>
              <a:t>Левашовская</a:t>
            </a:r>
            <a:r>
              <a:rPr lang="ru-RU" dirty="0"/>
              <a:t> пустошь под Ленинградом.</a:t>
            </a:r>
          </a:p>
          <a:p>
            <a:pPr marL="0" indent="0">
              <a:buNone/>
            </a:pPr>
            <a:r>
              <a:rPr lang="ru-RU" b="1" dirty="0"/>
              <a:t>Священник Сергей Михайлович Николаев</a:t>
            </a:r>
            <a:r>
              <a:rPr lang="ru-RU" dirty="0"/>
              <a:t>, настоятель Успенской церкви в селе Богородском. 10 ноября 1937 г. приговорен к расстрелу. Похоронен в безвестной могиле г. Вологды.</a:t>
            </a:r>
          </a:p>
          <a:p>
            <a:pPr marL="0" indent="0">
              <a:buNone/>
            </a:pPr>
            <a:r>
              <a:rPr lang="ru-RU" b="1" dirty="0" smtClean="0"/>
              <a:t>Священник </a:t>
            </a:r>
            <a:r>
              <a:rPr lang="ru-RU" b="1" dirty="0"/>
              <a:t>Иосиф Григорьевич Троицкий</a:t>
            </a:r>
            <a:r>
              <a:rPr lang="ru-RU" dirty="0"/>
              <a:t>, служил в </a:t>
            </a:r>
            <a:r>
              <a:rPr lang="ru-RU" dirty="0" err="1"/>
              <a:t>Крестовоздвиженской</a:t>
            </a:r>
            <a:r>
              <a:rPr lang="ru-RU" dirty="0"/>
              <a:t> церкви села </a:t>
            </a:r>
            <a:r>
              <a:rPr lang="ru-RU" dirty="0" err="1"/>
              <a:t>Богослово</a:t>
            </a:r>
            <a:r>
              <a:rPr lang="ru-RU" dirty="0"/>
              <a:t>. Расстрелян 9 октября 1937 г. Место захоронения: </a:t>
            </a:r>
            <a:r>
              <a:rPr lang="ru-RU" dirty="0" err="1"/>
              <a:t>Левашовская</a:t>
            </a:r>
            <a:r>
              <a:rPr lang="ru-RU" dirty="0"/>
              <a:t> пустошь под Ленинградом.</a:t>
            </a:r>
          </a:p>
          <a:p>
            <a:pPr marL="0" indent="0">
              <a:buNone/>
            </a:pPr>
            <a:r>
              <a:rPr lang="ru-RU" b="1" dirty="0"/>
              <a:t>Священник Михаил Васильевич Никаноров</a:t>
            </a:r>
            <a:r>
              <a:rPr lang="ru-RU" dirty="0"/>
              <a:t>, служил в Воскресенской церкви села </a:t>
            </a:r>
            <a:r>
              <a:rPr lang="ru-RU" dirty="0" err="1"/>
              <a:t>Носовское</a:t>
            </a:r>
            <a:r>
              <a:rPr lang="ru-RU" dirty="0"/>
              <a:t>. Расстрелян 4 октября 1937 г. Место захоронения: </a:t>
            </a:r>
            <a:r>
              <a:rPr lang="ru-RU" dirty="0" err="1"/>
              <a:t>Левашовская</a:t>
            </a:r>
            <a:r>
              <a:rPr lang="ru-RU" dirty="0"/>
              <a:t> пустошь под Ленинградом</a:t>
            </a:r>
            <a:r>
              <a:rPr lang="ru-RU" dirty="0" smtClean="0"/>
              <a:t>.</a:t>
            </a:r>
            <a:endParaRPr lang="ru-RU" dirty="0"/>
          </a:p>
        </p:txBody>
      </p:sp>
    </p:spTree>
    <p:extLst>
      <p:ext uri="{BB962C8B-B14F-4D97-AF65-F5344CB8AC3E}">
        <p14:creationId xmlns:p14="http://schemas.microsoft.com/office/powerpoint/2010/main" val="24699686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4276" y="365126"/>
            <a:ext cx="10389524" cy="881784"/>
          </a:xfrm>
        </p:spPr>
        <p:txBody>
          <a:bodyPr/>
          <a:lstStyle/>
          <a:p>
            <a:pPr algn="ctr"/>
            <a:r>
              <a:rPr lang="ru-RU" dirty="0" smtClean="0"/>
              <a:t>Обновленцы. Расстреляны.</a:t>
            </a:r>
            <a:endParaRPr lang="ru-RU" dirty="0"/>
          </a:p>
        </p:txBody>
      </p:sp>
      <p:sp>
        <p:nvSpPr>
          <p:cNvPr id="3" name="Объект 2"/>
          <p:cNvSpPr>
            <a:spLocks noGrp="1"/>
          </p:cNvSpPr>
          <p:nvPr>
            <p:ph idx="1"/>
          </p:nvPr>
        </p:nvSpPr>
        <p:spPr>
          <a:xfrm>
            <a:off x="681643" y="1396538"/>
            <a:ext cx="10856421" cy="4780425"/>
          </a:xfrm>
        </p:spPr>
        <p:txBody>
          <a:bodyPr>
            <a:normAutofit fontScale="92500" lnSpcReduction="20000"/>
          </a:bodyPr>
          <a:lstStyle/>
          <a:p>
            <a:pPr marL="0" indent="0" fontAlgn="base">
              <a:buNone/>
            </a:pPr>
            <a:r>
              <a:rPr lang="ru-RU" b="1" dirty="0" smtClean="0"/>
              <a:t>Священник </a:t>
            </a:r>
            <a:r>
              <a:rPr lang="ru-RU" b="1" dirty="0"/>
              <a:t>Аркадий Дмитриевич </a:t>
            </a:r>
            <a:r>
              <a:rPr lang="ru-RU" b="1" dirty="0" err="1"/>
              <a:t>Орнатский</a:t>
            </a:r>
            <a:r>
              <a:rPr lang="ru-RU" b="1" dirty="0"/>
              <a:t> (племянник священномученика Философа </a:t>
            </a:r>
            <a:r>
              <a:rPr lang="ru-RU" b="1" dirty="0" err="1"/>
              <a:t>Орнатского</a:t>
            </a:r>
            <a:r>
              <a:rPr lang="ru-RU" b="1" dirty="0"/>
              <a:t>)</a:t>
            </a:r>
            <a:r>
              <a:rPr lang="ru-RU" dirty="0"/>
              <a:t>. Служил учителем церковно-приходской школы при Воскресенском соборе. Расстрелян 28 сентября 1937 г. Место захоронения: </a:t>
            </a:r>
            <a:r>
              <a:rPr lang="ru-RU" dirty="0" err="1"/>
              <a:t>Левашовская</a:t>
            </a:r>
            <a:r>
              <a:rPr lang="ru-RU" dirty="0"/>
              <a:t> пустошь под Ленинградом.</a:t>
            </a:r>
          </a:p>
          <a:p>
            <a:pPr marL="0" indent="0" fontAlgn="base">
              <a:buNone/>
            </a:pPr>
            <a:r>
              <a:rPr lang="ru-RU" b="1" dirty="0"/>
              <a:t>Протоирей Михаил Дмитриевич Дмитриев</a:t>
            </a:r>
            <a:r>
              <a:rPr lang="ru-RU" dirty="0"/>
              <a:t>. Служил в Покровской церкви в с. Конечное Череповецкого района с 27.08. 1909 по  1929 гг., 1936 — 1937 гг. Расстрелян 5 ноября 1937 г. в г. Ленинград.</a:t>
            </a:r>
          </a:p>
          <a:p>
            <a:pPr marL="0" indent="0" fontAlgn="base">
              <a:buNone/>
            </a:pPr>
            <a:r>
              <a:rPr lang="ru-RU" b="1" dirty="0" smtClean="0"/>
              <a:t>Священник </a:t>
            </a:r>
            <a:r>
              <a:rPr lang="ru-RU" b="1" dirty="0"/>
              <a:t>Георгий Николаевич Куликов.</a:t>
            </a:r>
            <a:r>
              <a:rPr lang="ru-RU" dirty="0"/>
              <a:t> Служил в Покровской церкви в с. Конечное Череповецкого района с 1934 г. по 18.10.1935 г. Расстрелян 5 ноября 1937 г. в г. Ленинграде.</a:t>
            </a:r>
          </a:p>
          <a:p>
            <a:pPr marL="0" indent="0" fontAlgn="base">
              <a:buNone/>
            </a:pPr>
            <a:r>
              <a:rPr lang="ru-RU" b="1" dirty="0" smtClean="0"/>
              <a:t>Протодиакон </a:t>
            </a:r>
            <a:r>
              <a:rPr lang="ru-RU" b="1" dirty="0"/>
              <a:t>Сергей Алексеевич Казанский</a:t>
            </a:r>
            <a:r>
              <a:rPr lang="ru-RU" dirty="0"/>
              <a:t>. Служил в Воскресенском соборе. Расстрелян 3 ноября 1937 г. Похоронен в г. Твери.</a:t>
            </a:r>
          </a:p>
          <a:p>
            <a:pPr marL="0" indent="0" fontAlgn="base">
              <a:buNone/>
            </a:pPr>
            <a:r>
              <a:rPr lang="ru-RU" b="1" dirty="0" smtClean="0"/>
              <a:t>Диакон </a:t>
            </a:r>
            <a:r>
              <a:rPr lang="ru-RU" b="1" dirty="0"/>
              <a:t>Георгий Никифорович Гуляев</a:t>
            </a:r>
            <a:r>
              <a:rPr lang="ru-RU" dirty="0"/>
              <a:t>. Служил в Воскресенском соборе. Расстрелян 31 августа 1937 г. Похоронен в г. Перми.</a:t>
            </a:r>
          </a:p>
          <a:p>
            <a:endParaRPr lang="ru-RU" dirty="0"/>
          </a:p>
        </p:txBody>
      </p:sp>
    </p:spTree>
    <p:extLst>
      <p:ext uri="{BB962C8B-B14F-4D97-AF65-F5344CB8AC3E}">
        <p14:creationId xmlns:p14="http://schemas.microsoft.com/office/powerpoint/2010/main" val="2922465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3782" y="365125"/>
            <a:ext cx="10190018" cy="915035"/>
          </a:xfrm>
        </p:spPr>
        <p:txBody>
          <a:bodyPr>
            <a:normAutofit fontScale="90000"/>
          </a:bodyPr>
          <a:lstStyle/>
          <a:p>
            <a:pPr algn="ctr"/>
            <a:r>
              <a:rPr lang="ru-RU" b="1" dirty="0"/>
              <a:t>Сретенская Леушинская </a:t>
            </a:r>
            <a:r>
              <a:rPr lang="ru-RU" b="1" dirty="0" err="1"/>
              <a:t>подворская</a:t>
            </a:r>
            <a:r>
              <a:rPr lang="ru-RU" b="1" dirty="0"/>
              <a:t> церковь (</a:t>
            </a:r>
            <a:r>
              <a:rPr lang="ru-RU" b="1" dirty="0" smtClean="0"/>
              <a:t>1894 г</a:t>
            </a:r>
            <a:r>
              <a:rPr lang="ru-RU" b="1" dirty="0"/>
              <a:t>.), разрушена в 60-х годах ХХ века</a:t>
            </a:r>
            <a:endParaRPr lang="ru-RU" dirty="0"/>
          </a:p>
        </p:txBody>
      </p:sp>
      <p:pic>
        <p:nvPicPr>
          <p:cNvPr id="4" name="Объект 3"/>
          <p:cNvPicPr>
            <a:picLocks noGrp="1" noChangeAspect="1"/>
          </p:cNvPicPr>
          <p:nvPr>
            <p:ph idx="1"/>
          </p:nvPr>
        </p:nvPicPr>
        <p:blipFill>
          <a:blip r:embed="rId2"/>
          <a:stretch>
            <a:fillRect/>
          </a:stretch>
        </p:blipFill>
        <p:spPr>
          <a:xfrm>
            <a:off x="3591098" y="1690688"/>
            <a:ext cx="4446789" cy="5143453"/>
          </a:xfrm>
          <a:prstGeom prst="rect">
            <a:avLst/>
          </a:prstGeom>
        </p:spPr>
      </p:pic>
    </p:spTree>
    <p:extLst>
      <p:ext uri="{BB962C8B-B14F-4D97-AF65-F5344CB8AC3E}">
        <p14:creationId xmlns:p14="http://schemas.microsoft.com/office/powerpoint/2010/main" val="12828924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Обновленцы. Осуждены.</a:t>
            </a:r>
            <a:endParaRPr lang="ru-RU" dirty="0"/>
          </a:p>
        </p:txBody>
      </p:sp>
      <p:sp>
        <p:nvSpPr>
          <p:cNvPr id="3" name="Объект 2"/>
          <p:cNvSpPr>
            <a:spLocks noGrp="1"/>
          </p:cNvSpPr>
          <p:nvPr>
            <p:ph idx="1"/>
          </p:nvPr>
        </p:nvSpPr>
        <p:spPr/>
        <p:txBody>
          <a:bodyPr>
            <a:normAutofit fontScale="92500" lnSpcReduction="10000"/>
          </a:bodyPr>
          <a:lstStyle/>
          <a:p>
            <a:pPr marL="0" indent="0" algn="just">
              <a:buNone/>
            </a:pPr>
            <a:r>
              <a:rPr lang="ru-RU" b="1" dirty="0" smtClean="0"/>
              <a:t>Протопресвитер </a:t>
            </a:r>
            <a:r>
              <a:rPr lang="ru-RU" b="1" dirty="0"/>
              <a:t>Василий Иванович Рябинин</a:t>
            </a:r>
            <a:r>
              <a:rPr lang="ru-RU" dirty="0"/>
              <a:t>, настоятель Благовещенской церкви, клирик Воскресенского собора, член епархиального совета, уполномоченный обновленческого Св. Синода. Осужден 10 ноября 1937 г. Одно из самых масштабных дел, по которому были репрессированы священнослужители Череповецкого края, называется «Дело священника Василия Рябинина и других».</a:t>
            </a:r>
          </a:p>
          <a:p>
            <a:pPr marL="0" indent="0" algn="just">
              <a:buNone/>
            </a:pPr>
            <a:r>
              <a:rPr lang="ru-RU" b="1" dirty="0" smtClean="0"/>
              <a:t>Митрофорный </a:t>
            </a:r>
            <a:r>
              <a:rPr lang="ru-RU" b="1" dirty="0"/>
              <a:t>протоиерей Николай Иванович Соколов</a:t>
            </a:r>
            <a:r>
              <a:rPr lang="ru-RU" dirty="0"/>
              <a:t>, настоятель Воскресенского собора, член епархиального совета. Осужден 10 ноября 1937 г.</a:t>
            </a:r>
          </a:p>
          <a:p>
            <a:pPr marL="0" indent="0" algn="just">
              <a:buNone/>
            </a:pPr>
            <a:r>
              <a:rPr lang="ru-RU" b="1" dirty="0"/>
              <a:t>Священник Разумов Федор Александрович</a:t>
            </a:r>
            <a:r>
              <a:rPr lang="ru-RU" dirty="0"/>
              <a:t>. Служил в Воскресенском соборе. В 1930 г. уволен за аморальное поведение. Осужден 29 октября 1938 г.</a:t>
            </a:r>
          </a:p>
        </p:txBody>
      </p:sp>
    </p:spTree>
    <p:extLst>
      <p:ext uri="{BB962C8B-B14F-4D97-AF65-F5344CB8AC3E}">
        <p14:creationId xmlns:p14="http://schemas.microsoft.com/office/powerpoint/2010/main" val="11141582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Ссылки на сайты</a:t>
            </a:r>
            <a:endParaRPr lang="ru-RU" dirty="0"/>
          </a:p>
        </p:txBody>
      </p:sp>
      <p:sp>
        <p:nvSpPr>
          <p:cNvPr id="3" name="Объект 2"/>
          <p:cNvSpPr>
            <a:spLocks noGrp="1"/>
          </p:cNvSpPr>
          <p:nvPr>
            <p:ph idx="1"/>
          </p:nvPr>
        </p:nvSpPr>
        <p:spPr/>
        <p:txBody>
          <a:bodyPr>
            <a:normAutofit fontScale="92500" lnSpcReduction="20000"/>
          </a:bodyPr>
          <a:lstStyle/>
          <a:p>
            <a:r>
              <a:rPr lang="en-US" dirty="0">
                <a:hlinkClick r:id="rId2"/>
              </a:rPr>
              <a:t>http://kanonizacia.cerkov.ru/svyashhennik-pavel-petrovich-ornatskij</a:t>
            </a:r>
            <a:r>
              <a:rPr lang="en-US" dirty="0" smtClean="0">
                <a:hlinkClick r:id="rId2"/>
              </a:rPr>
              <a:t>/</a:t>
            </a:r>
            <a:endParaRPr lang="ru-RU" dirty="0" smtClean="0"/>
          </a:p>
          <a:p>
            <a:r>
              <a:rPr lang="en-US" dirty="0">
                <a:hlinkClick r:id="rId3"/>
              </a:rPr>
              <a:t>http://kanonizacia.cerkov.ru/monaxinya-kirilla-afonicheva-feoktista-nikiforovna</a:t>
            </a:r>
            <a:r>
              <a:rPr lang="en-US" dirty="0" smtClean="0">
                <a:hlinkClick r:id="rId3"/>
              </a:rPr>
              <a:t>/</a:t>
            </a:r>
            <a:endParaRPr lang="ru-RU" dirty="0" smtClean="0"/>
          </a:p>
          <a:p>
            <a:r>
              <a:rPr lang="en-US" dirty="0">
                <a:hlinkClick r:id="rId4"/>
              </a:rPr>
              <a:t>http://kanonizacia.cerkov.ru/svyashhennik-nikolaj-vasilevich-krasev/</a:t>
            </a:r>
            <a:endParaRPr lang="ru-RU" dirty="0" smtClean="0"/>
          </a:p>
          <a:p>
            <a:r>
              <a:rPr lang="en-US" dirty="0">
                <a:hlinkClick r:id="rId5"/>
              </a:rPr>
              <a:t>http://kanonizacia.cerkov.ru/repressirovannye</a:t>
            </a:r>
            <a:r>
              <a:rPr lang="en-US" dirty="0" smtClean="0">
                <a:hlinkClick r:id="rId5"/>
              </a:rPr>
              <a:t>/</a:t>
            </a:r>
            <a:endParaRPr lang="ru-RU" dirty="0" smtClean="0"/>
          </a:p>
          <a:p>
            <a:r>
              <a:rPr lang="en-US" dirty="0">
                <a:hlinkClick r:id="rId6"/>
              </a:rPr>
              <a:t>https://</a:t>
            </a:r>
            <a:r>
              <a:rPr lang="en-US" dirty="0" smtClean="0">
                <a:hlinkClick r:id="rId6"/>
              </a:rPr>
              <a:t>sobory.ru/photo/283295</a:t>
            </a:r>
            <a:endParaRPr lang="ru-RU" dirty="0" smtClean="0"/>
          </a:p>
          <a:p>
            <a:r>
              <a:rPr lang="en-US" dirty="0">
                <a:hlinkClick r:id="rId7"/>
              </a:rPr>
              <a:t>https://</a:t>
            </a:r>
            <a:r>
              <a:rPr lang="en-US" dirty="0" smtClean="0">
                <a:hlinkClick r:id="rId7"/>
              </a:rPr>
              <a:t>sobory.ru/photo/283290</a:t>
            </a:r>
            <a:endParaRPr lang="ru-RU" dirty="0" smtClean="0"/>
          </a:p>
          <a:p>
            <a:r>
              <a:rPr lang="en-US" dirty="0">
                <a:hlinkClick r:id="rId8"/>
              </a:rPr>
              <a:t>http://kanonizacia.cerkov.ru/mitrofornyj-protoierej-elevferij-vasilevich-grigorev</a:t>
            </a:r>
            <a:r>
              <a:rPr lang="en-US" dirty="0" smtClean="0">
                <a:hlinkClick r:id="rId8"/>
              </a:rPr>
              <a:t>/</a:t>
            </a:r>
            <a:endParaRPr lang="ru-RU" dirty="0" smtClean="0"/>
          </a:p>
          <a:p>
            <a:r>
              <a:rPr lang="en-US" dirty="0">
                <a:hlinkClick r:id="rId9"/>
              </a:rPr>
              <a:t>http://kanonizacia.cerkov.ru/protoierej-vladimir-dmitrievich-farforovskij/</a:t>
            </a:r>
            <a:endParaRPr lang="ru-RU" dirty="0" smtClean="0"/>
          </a:p>
          <a:p>
            <a:r>
              <a:rPr lang="en-US" dirty="0">
                <a:hlinkClick r:id="rId10"/>
              </a:rPr>
              <a:t>http://kanonizacia.cerkov.ru/protoierej-pavel-sosipatrovich-velickij/</a:t>
            </a:r>
            <a:endParaRPr lang="ru-RU" dirty="0" smtClean="0"/>
          </a:p>
          <a:p>
            <a:endParaRPr lang="ru-RU" dirty="0"/>
          </a:p>
        </p:txBody>
      </p:sp>
    </p:spTree>
    <p:extLst>
      <p:ext uri="{BB962C8B-B14F-4D97-AF65-F5344CB8AC3E}">
        <p14:creationId xmlns:p14="http://schemas.microsoft.com/office/powerpoint/2010/main" val="35801919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Ссылки на источники</a:t>
            </a:r>
            <a:endParaRPr lang="ru-RU" dirty="0"/>
          </a:p>
        </p:txBody>
      </p:sp>
      <p:sp>
        <p:nvSpPr>
          <p:cNvPr id="3" name="Объект 2"/>
          <p:cNvSpPr>
            <a:spLocks noGrp="1"/>
          </p:cNvSpPr>
          <p:nvPr>
            <p:ph idx="1"/>
          </p:nvPr>
        </p:nvSpPr>
        <p:spPr/>
        <p:txBody>
          <a:bodyPr>
            <a:normAutofit fontScale="62500" lnSpcReduction="20000"/>
          </a:bodyPr>
          <a:lstStyle/>
          <a:p>
            <a:r>
              <a:rPr lang="en-US" dirty="0" smtClean="0">
                <a:hlinkClick r:id="rId2"/>
              </a:rPr>
              <a:t>http://kanonizacia.cerkov.ru/svyashhennik-dmitrij-aleksandrovich-bogoyavlenskij/</a:t>
            </a:r>
            <a:endParaRPr lang="ru-RU" dirty="0" smtClean="0"/>
          </a:p>
          <a:p>
            <a:r>
              <a:rPr lang="en-US" dirty="0">
                <a:hlinkClick r:id="rId3"/>
              </a:rPr>
              <a:t>http://kanonizacia.cerkov.ru/protoierej-fedor-feofanovich-malyshev/</a:t>
            </a:r>
            <a:endParaRPr lang="ru-RU" dirty="0" smtClean="0"/>
          </a:p>
          <a:p>
            <a:r>
              <a:rPr lang="en-US" dirty="0" smtClean="0">
                <a:hlinkClick r:id="rId4"/>
              </a:rPr>
              <a:t>http://www.pstbi.ccas.ru/bin/db.exe/no_dbpath/nopanel/ans/nm/?TYZCF2JMTdG6Xbu-feCivu8fdOrVeeWd66GgeC9Ue8YUU8iZei4UfOHUfe8ctk*</a:t>
            </a:r>
            <a:endParaRPr lang="ru-RU" dirty="0" smtClean="0"/>
          </a:p>
          <a:p>
            <a:r>
              <a:rPr lang="en-US" dirty="0" smtClean="0">
                <a:hlinkClick r:id="rId5"/>
              </a:rPr>
              <a:t>http://lists.memo.ru/index3.htm</a:t>
            </a:r>
            <a:endParaRPr lang="ru-RU" dirty="0" smtClean="0"/>
          </a:p>
          <a:p>
            <a:r>
              <a:rPr lang="en-US" dirty="0">
                <a:hlinkClick r:id="rId6"/>
              </a:rPr>
              <a:t>http://kanonizacia.cerkov.ru/ierej-pazgalev-pavel-nikitich/</a:t>
            </a:r>
            <a:endParaRPr lang="ru-RU" dirty="0" smtClean="0"/>
          </a:p>
          <a:p>
            <a:r>
              <a:rPr lang="en-US" dirty="0">
                <a:hlinkClick r:id="rId7"/>
              </a:rPr>
              <a:t>http://kanonizacia.cerkov.ru/ierej-mixail-nikolaevich-narskij/</a:t>
            </a:r>
            <a:endParaRPr lang="ru-RU" dirty="0" smtClean="0"/>
          </a:p>
          <a:p>
            <a:r>
              <a:rPr lang="en-US" dirty="0" smtClean="0">
                <a:hlinkClick r:id="rId8"/>
              </a:rPr>
              <a:t>https://bessmertnybarak.ru/books/person/1903/</a:t>
            </a:r>
            <a:endParaRPr lang="ru-RU" dirty="0" smtClean="0"/>
          </a:p>
          <a:p>
            <a:r>
              <a:rPr lang="en-US" dirty="0">
                <a:hlinkClick r:id="rId9"/>
              </a:rPr>
              <a:t>http://kanonizacia.cerkov.ru/svyashhennik-kirill-nikolaevich-golubev/</a:t>
            </a:r>
            <a:endParaRPr lang="ru-RU" dirty="0" smtClean="0"/>
          </a:p>
          <a:p>
            <a:r>
              <a:rPr lang="en-US" dirty="0" smtClean="0">
                <a:hlinkClick r:id="rId10"/>
              </a:rPr>
              <a:t>http://ortho-rus.tk/articles/beloe-duhovenstvo-3085.html</a:t>
            </a:r>
            <a:endParaRPr lang="ru-RU" dirty="0" smtClean="0"/>
          </a:p>
          <a:p>
            <a:r>
              <a:rPr lang="en-US" dirty="0">
                <a:hlinkClick r:id="rId11"/>
              </a:rPr>
              <a:t>http://kanonizacia.cerkov.ru/protoierej-evlampij-nikolaevich-priorov</a:t>
            </a:r>
            <a:r>
              <a:rPr lang="en-US" dirty="0" smtClean="0">
                <a:hlinkClick r:id="rId11"/>
              </a:rPr>
              <a:t>/</a:t>
            </a:r>
            <a:endParaRPr lang="ru-RU" dirty="0" smtClean="0"/>
          </a:p>
          <a:p>
            <a:r>
              <a:rPr lang="en-US" dirty="0">
                <a:hlinkClick r:id="rId12"/>
              </a:rPr>
              <a:t>http://kanonizacia.cerkov.ru/svyashhennik-aleksej-vasilevich-grigorev</a:t>
            </a:r>
            <a:r>
              <a:rPr lang="en-US" dirty="0" smtClean="0">
                <a:hlinkClick r:id="rId12"/>
              </a:rPr>
              <a:t>/</a:t>
            </a:r>
            <a:endParaRPr lang="ru-RU" dirty="0" smtClean="0"/>
          </a:p>
          <a:p>
            <a:r>
              <a:rPr lang="en-US" dirty="0">
                <a:hlinkClick r:id="rId13"/>
              </a:rPr>
              <a:t>http://kanonizacia.cerkov.ru/dmitriev-mixail-dmitrievich</a:t>
            </a:r>
            <a:r>
              <a:rPr lang="en-US" dirty="0" smtClean="0">
                <a:hlinkClick r:id="rId13"/>
              </a:rPr>
              <a:t>/</a:t>
            </a:r>
            <a:endParaRPr lang="ru-RU" dirty="0" smtClean="0"/>
          </a:p>
          <a:p>
            <a:r>
              <a:rPr lang="en-US" dirty="0">
                <a:hlinkClick r:id="rId14"/>
              </a:rPr>
              <a:t>http://kanonizacia.cerkov.ru/svyashhennik-nikolaj-nikolaevich-orlov/</a:t>
            </a:r>
            <a:endParaRPr lang="ru-RU" dirty="0" smtClean="0"/>
          </a:p>
          <a:p>
            <a:pPr marL="0" indent="0">
              <a:buNone/>
            </a:pPr>
            <a:endParaRPr lang="ru-RU" dirty="0" smtClean="0"/>
          </a:p>
          <a:p>
            <a:endParaRPr lang="ru-RU" dirty="0"/>
          </a:p>
        </p:txBody>
      </p:sp>
    </p:spTree>
    <p:extLst>
      <p:ext uri="{BB962C8B-B14F-4D97-AF65-F5344CB8AC3E}">
        <p14:creationId xmlns:p14="http://schemas.microsoft.com/office/powerpoint/2010/main" val="1442317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Архимандрит Иосиф (Чернышев Афанасий Архипович</a:t>
            </a:r>
            <a:r>
              <a:rPr lang="ru-RU" dirty="0" smtClean="0"/>
              <a:t>)</a:t>
            </a:r>
            <a:endParaRPr lang="ru-RU" dirty="0"/>
          </a:p>
        </p:txBody>
      </p:sp>
      <p:sp>
        <p:nvSpPr>
          <p:cNvPr id="3" name="Объект 2"/>
          <p:cNvSpPr>
            <a:spLocks noGrp="1"/>
          </p:cNvSpPr>
          <p:nvPr>
            <p:ph idx="1"/>
          </p:nvPr>
        </p:nvSpPr>
        <p:spPr/>
        <p:txBody>
          <a:bodyPr>
            <a:normAutofit/>
          </a:bodyPr>
          <a:lstStyle/>
          <a:p>
            <a:pPr marL="0" indent="0" algn="just">
              <a:buNone/>
            </a:pPr>
            <a:r>
              <a:rPr lang="ru-RU" dirty="0" smtClean="0"/>
              <a:t>Архимандрит Иосиф (Чернышев Афанасий Архипович), служил в Сретенском и Благовещенском храмах. В 1929–1931гг. — протодиакон собора г. Череповца. Служил при епископе Череповецком </a:t>
            </a:r>
            <a:r>
              <a:rPr lang="ru-RU" dirty="0" err="1" smtClean="0"/>
              <a:t>Нифонте</a:t>
            </a:r>
            <a:r>
              <a:rPr lang="ru-RU" dirty="0" smtClean="0"/>
              <a:t> (Фомине). Арестован в 1931 г. С 1931 – 1934 г. содержался в тюрьме. Осужден по ст.58–10 УК РСФСР, приговор -  10 лет ИТЛ. В 1934–1937гг. отбывал срок на Колыме, Магаданская о., Колымский ИТЛ. В 1943–1944г. работал в </a:t>
            </a:r>
            <a:r>
              <a:rPr lang="ru-RU" dirty="0" err="1" smtClean="0"/>
              <a:t>трудармии</a:t>
            </a:r>
            <a:r>
              <a:rPr lang="ru-RU" dirty="0" smtClean="0"/>
              <a:t> при леспромхозе </a:t>
            </a:r>
            <a:r>
              <a:rPr lang="ru-RU" dirty="0" err="1" smtClean="0"/>
              <a:t>г.Белорецка</a:t>
            </a:r>
            <a:r>
              <a:rPr lang="ru-RU" dirty="0" smtClean="0"/>
              <a:t> в Башкирии. </a:t>
            </a:r>
          </a:p>
          <a:p>
            <a:pPr marL="0" indent="0" algn="just">
              <a:buNone/>
            </a:pPr>
            <a:r>
              <a:rPr lang="ru-RU" dirty="0" smtClean="0"/>
              <a:t>С </a:t>
            </a:r>
            <a:r>
              <a:rPr lang="ru-RU" dirty="0"/>
              <a:t>апреля 1944г. временно исполнял обязанности псаломщика в </a:t>
            </a:r>
            <a:r>
              <a:rPr lang="ru-RU" dirty="0" smtClean="0"/>
              <a:t>Свято-Николаевском молитвенном </a:t>
            </a:r>
            <a:r>
              <a:rPr lang="ru-RU" dirty="0"/>
              <a:t>доме </a:t>
            </a:r>
            <a:r>
              <a:rPr lang="ru-RU" dirty="0" err="1" smtClean="0"/>
              <a:t>г.Белорецка</a:t>
            </a:r>
            <a:r>
              <a:rPr lang="ru-RU" dirty="0" smtClean="0"/>
              <a:t>.</a:t>
            </a:r>
          </a:p>
          <a:p>
            <a:pPr marL="0" indent="0" algn="just">
              <a:buNone/>
            </a:pPr>
            <a:endParaRPr lang="ru-RU" dirty="0"/>
          </a:p>
        </p:txBody>
      </p:sp>
    </p:spTree>
    <p:extLst>
      <p:ext uri="{BB962C8B-B14F-4D97-AF65-F5344CB8AC3E}">
        <p14:creationId xmlns:p14="http://schemas.microsoft.com/office/powerpoint/2010/main" val="946346708"/>
      </p:ext>
    </p:extLst>
  </p:cSld>
  <p:clrMapOvr>
    <a:masterClrMapping/>
  </p:clrMapOvr>
</p:sld>
</file>

<file path=ppt/theme/theme1.xml><?xml version="1.0" encoding="utf-8"?>
<a:theme xmlns:a="http://schemas.openxmlformats.org/drawingml/2006/main" name="Тема Office">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5506</Words>
  <Application>Microsoft Office PowerPoint</Application>
  <PresentationFormat>Широкоэкранный</PresentationFormat>
  <Paragraphs>271</Paragraphs>
  <Slides>82</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82</vt:i4>
      </vt:variant>
    </vt:vector>
  </HeadingPairs>
  <TitlesOfParts>
    <vt:vector size="86" baseType="lpstr">
      <vt:lpstr>Arial</vt:lpstr>
      <vt:lpstr>Calibri</vt:lpstr>
      <vt:lpstr>Calibri Light</vt:lpstr>
      <vt:lpstr>Тема Office</vt:lpstr>
      <vt:lpstr>Репрессированное духовенство</vt:lpstr>
      <vt:lpstr>Презентация PowerPoint</vt:lpstr>
      <vt:lpstr>Протоиерей Дмитрий Константинович Белов</vt:lpstr>
      <vt:lpstr>Собор Воскресения Христова. г. Череповец 1883 г.</vt:lpstr>
      <vt:lpstr> Митрофорный протоиерей Елевферий Васильевич Григорьев </vt:lpstr>
      <vt:lpstr>Презентация PowerPoint</vt:lpstr>
      <vt:lpstr>Протоиерей Павел Сосипатрович Велицкий</vt:lpstr>
      <vt:lpstr>Сретенская Леушинская подворская церковь (1894 г.), разрушена в 60-х годах ХХ века</vt:lpstr>
      <vt:lpstr>Архимандрит Иосиф (Чернышев Афанасий Архипович)</vt:lpstr>
      <vt:lpstr>Презентация PowerPoint</vt:lpstr>
      <vt:lpstr>Архимандрит Иосиф (Чернышев Афанасий Архипович)</vt:lpstr>
      <vt:lpstr>Священник Алексей Васильевич Григорьев </vt:lpstr>
      <vt:lpstr>Священник Алексей Васильевич Григорьев</vt:lpstr>
      <vt:lpstr>Церковь Благовещения Пресвятой Богородицы. г.Череповец.</vt:lpstr>
      <vt:lpstr>Священник Алексий Васильевич Беляев</vt:lpstr>
      <vt:lpstr>Храм Рождества Христова. г. Череповец</vt:lpstr>
      <vt:lpstr>Священник Кирилл Николаевич Голубев </vt:lpstr>
      <vt:lpstr>Священник Кирилл Николаевич Голубев </vt:lpstr>
      <vt:lpstr>Священник Кирилл Николаевич Голубев </vt:lpstr>
      <vt:lpstr>Протоиерей Федор Феофанович Малышев</vt:lpstr>
      <vt:lpstr>Протоиерей Федор Феофанович Малышев</vt:lpstr>
      <vt:lpstr> Священник Дмитрий Александрович Богоявленский </vt:lpstr>
      <vt:lpstr>Священник Михаил Алексеевич Верещагин </vt:lpstr>
      <vt:lpstr>Священник Михаил Алексеевич Верещагин </vt:lpstr>
      <vt:lpstr>Священник Михаил Алексеевич Верещагин </vt:lpstr>
      <vt:lpstr>Протоиерей Сергий Иванович Смирнов</vt:lpstr>
      <vt:lpstr>Протоиерей Андрей Артемович Артамонов </vt:lpstr>
      <vt:lpstr>Протоиерей Андрей Артемович Артамонов </vt:lpstr>
      <vt:lpstr>Протоиерей Андрей Артемович Артамонов </vt:lpstr>
      <vt:lpstr>Протоиерей Андрей Артемович Артамонов </vt:lpstr>
      <vt:lpstr>Протоиерей Андрей Артемович Артамонов </vt:lpstr>
      <vt:lpstr>Протоиерей Андрей Артемович Артамонов </vt:lpstr>
      <vt:lpstr>Священник Михаил Андреевич Мирославский </vt:lpstr>
      <vt:lpstr>Священник Михаил Андреевич Мирославский </vt:lpstr>
      <vt:lpstr>Священнослужители Череповецкого уезда. 1907 г.  4-й в первом ряду – Мирославский Михаил Андреевич (священник Чудской церкви); 6-й в первом ряду – Громцев Виктор Матвеевич; 7-й в первом ряду – Нелазский Алексей Степанович (священник Ильинской Шухтовской церкви); 8-й в первом ряду — Сапожков Виктор Александрович (священник Яргомжской церкви); 10-й в первом ряду – Козин Пётр Фёдорович (священник Староёрговской церкви) 7-й во втором ряду – Иванов Вячеслав Павлович (псаломщик Чудской церкви), 8-й во втором ряду – Белоликов Алексей Захарович (священник Васильевской Романовской церкви)</vt:lpstr>
      <vt:lpstr>Священник Михаил Андреевич Мирославский</vt:lpstr>
      <vt:lpstr>Ново-Богородицкая Парфёновская женская община. Фотография сделана предположительно до 1907 года 1-й ряд (сидят): монахиня (с 1909 года-игуменья) Руфина – начальница общины, второй справа – Сапожков Виктор Александрович (священник Яргомжской церкви); 2-ой ряд: второй слева – Белоликов Алексей Захарович (священник Васильевской-Романовской церкви), четвертый слева – Мирославский Михаил Андреевич (священник Чудской церкви); 3-й ряд: третий справа – Громцев Виктор Матвеевич (священник Чудской церкви)</vt:lpstr>
      <vt:lpstr>Протоиерей Евлампий Николаевич Приоров </vt:lpstr>
      <vt:lpstr>Воскресенский собор. г. Череповец.</vt:lpstr>
      <vt:lpstr>Протоиерей Евлампий Николаевич Приоров</vt:lpstr>
      <vt:lpstr>Священник Павел Петрович Орнатский </vt:lpstr>
      <vt:lpstr>Священник Павел Петрович Орнатский </vt:lpstr>
      <vt:lpstr>Священник Павел Петрович Орнатский</vt:lpstr>
      <vt:lpstr>Церковь святых праведных  Богоотцов Иоакима и Анны в с. Носовском.</vt:lpstr>
      <vt:lpstr>Священник Павел Петрович Орнатский</vt:lpstr>
      <vt:lpstr>Протоиерей Федор Иванович Смирнов</vt:lpstr>
      <vt:lpstr>Священник Капитон Владимирович Смарагдин </vt:lpstr>
      <vt:lpstr>Священник Николай Петрович Соловьев </vt:lpstr>
      <vt:lpstr>Протоиерей Александр Петрович Удалов </vt:lpstr>
      <vt:lpstr>Священник Василий Алексеевич Кухтин</vt:lpstr>
      <vt:lpstr>Презентация PowerPoint</vt:lpstr>
      <vt:lpstr>Священник Дмитриев Михаил Дмитриевич </vt:lpstr>
      <vt:lpstr>Священник Дмитриев Михаил Дмитриевич </vt:lpstr>
      <vt:lpstr>Священник Николай Васильевич Красев </vt:lpstr>
      <vt:lpstr>Священник Иоанн Александрович Савичев </vt:lpstr>
      <vt:lpstr>Священник Иоанн Александрович Савичев </vt:lpstr>
      <vt:lpstr>Священник Иоанн Александрович Савичев </vt:lpstr>
      <vt:lpstr>Священник Владимир Дмитриевич Фарфоровский с женой и сыном.</vt:lpstr>
      <vt:lpstr> Протоиерей Владимир Дмитриевич Фарфоровский </vt:lpstr>
      <vt:lpstr> Протоиерей Владимир Дмитриевич Фарфоровский </vt:lpstr>
      <vt:lpstr>Протоиерей Владимир Дмитриевич Фарфоровский </vt:lpstr>
      <vt:lpstr>Протоиерей Владимир Дмитриевич Фарфоровский </vt:lpstr>
      <vt:lpstr>Священник Пазгалев Павел Никитич </vt:lpstr>
      <vt:lpstr>Священник Михаил Николаевич Нарский </vt:lpstr>
      <vt:lpstr>Священник Николай Николаевич Орлов</vt:lpstr>
      <vt:lpstr>Священник Николай Николаевич Орлов</vt:lpstr>
      <vt:lpstr>Диакон Феодор Никифорович Костичев </vt:lpstr>
      <vt:lpstr>Протодиакон Григорий Дмитриевич Богданов </vt:lpstr>
      <vt:lpstr>Диакон Борис Григорьевич Тихомиров </vt:lpstr>
      <vt:lpstr>Монахини и послушницы, на момент ареста проживавшие в Череповце.</vt:lpstr>
      <vt:lpstr>Монахини и послушницы, на момент ареста проживавшие в Череповце.</vt:lpstr>
      <vt:lpstr>Троицкий собор. г. Череповец. 1928 г.</vt:lpstr>
      <vt:lpstr>Монахини и послушницы, на момент ареста проживавшие в Череповце.</vt:lpstr>
      <vt:lpstr> Монахиня Кирилла (Афоничева Феоктиста Никифоровна) </vt:lpstr>
      <vt:lpstr> Монахиня Кирилла (Афоничева Феоктиста Никифоровна) </vt:lpstr>
      <vt:lpstr> Монахиня Кирилла (Афоничева Феоктиста Никифоровна) </vt:lpstr>
      <vt:lpstr>Харюкова Мариамна Григорьевна  </vt:lpstr>
      <vt:lpstr>Обновленцы. Расстреляны.</vt:lpstr>
      <vt:lpstr>Обновленцы. Расстреляны.</vt:lpstr>
      <vt:lpstr>Обновленцы. Осуждены.</vt:lpstr>
      <vt:lpstr>Ссылки на сайты</vt:lpstr>
      <vt:lpstr>Ссылки на источники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Репрессированное духовенство города Череповец и Череповецкого района</dc:title>
  <dc:creator>Пользователь</dc:creator>
  <cp:lastModifiedBy>Пользователь</cp:lastModifiedBy>
  <cp:revision>82</cp:revision>
  <dcterms:created xsi:type="dcterms:W3CDTF">2019-08-07T13:53:03Z</dcterms:created>
  <dcterms:modified xsi:type="dcterms:W3CDTF">2022-09-18T12:30:48Z</dcterms:modified>
</cp:coreProperties>
</file>