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271" r:id="rId4"/>
    <p:sldId id="272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67" r:id="rId13"/>
    <p:sldId id="259" r:id="rId14"/>
    <p:sldId id="308" r:id="rId15"/>
    <p:sldId id="270" r:id="rId16"/>
    <p:sldId id="261" r:id="rId17"/>
    <p:sldId id="274" r:id="rId18"/>
    <p:sldId id="275" r:id="rId19"/>
    <p:sldId id="306" r:id="rId20"/>
    <p:sldId id="307" r:id="rId21"/>
    <p:sldId id="277" r:id="rId22"/>
    <p:sldId id="298" r:id="rId23"/>
    <p:sldId id="299" r:id="rId24"/>
    <p:sldId id="278" r:id="rId25"/>
    <p:sldId id="283" r:id="rId26"/>
    <p:sldId id="300" r:id="rId27"/>
    <p:sldId id="279" r:id="rId28"/>
    <p:sldId id="292" r:id="rId29"/>
    <p:sldId id="293" r:id="rId30"/>
    <p:sldId id="294" r:id="rId31"/>
    <p:sldId id="273" r:id="rId32"/>
    <p:sldId id="257" r:id="rId33"/>
    <p:sldId id="276" r:id="rId34"/>
    <p:sldId id="281" r:id="rId35"/>
    <p:sldId id="284" r:id="rId36"/>
    <p:sldId id="285" r:id="rId37"/>
    <p:sldId id="286" r:id="rId38"/>
    <p:sldId id="287" r:id="rId39"/>
    <p:sldId id="288" r:id="rId40"/>
    <p:sldId id="297" r:id="rId41"/>
    <p:sldId id="289" r:id="rId42"/>
    <p:sldId id="295" r:id="rId43"/>
    <p:sldId id="301" r:id="rId44"/>
    <p:sldId id="302" r:id="rId45"/>
    <p:sldId id="303" r:id="rId46"/>
    <p:sldId id="280" r:id="rId47"/>
    <p:sldId id="304" r:id="rId48"/>
    <p:sldId id="282" r:id="rId49"/>
    <p:sldId id="260" r:id="rId5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E3BB-D906-47A1-831A-F48F8DE19D48}" type="datetimeFigureOut">
              <a:rPr lang="ru-RU" smtClean="0"/>
              <a:t>пн 28.10.19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58ED-4387-4A63-927A-D642E3BE5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49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E3BB-D906-47A1-831A-F48F8DE19D48}" type="datetimeFigureOut">
              <a:rPr lang="ru-RU" smtClean="0"/>
              <a:t>пн 28.10.19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58ED-4387-4A63-927A-D642E3BE5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97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E3BB-D906-47A1-831A-F48F8DE19D48}" type="datetimeFigureOut">
              <a:rPr lang="ru-RU" smtClean="0"/>
              <a:t>пн 28.10.19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58ED-4387-4A63-927A-D642E3BE5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25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E3BB-D906-47A1-831A-F48F8DE19D48}" type="datetimeFigureOut">
              <a:rPr lang="ru-RU" smtClean="0"/>
              <a:t>пн 28.10.19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58ED-4387-4A63-927A-D642E3BE5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65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E3BB-D906-47A1-831A-F48F8DE19D48}" type="datetimeFigureOut">
              <a:rPr lang="ru-RU" smtClean="0"/>
              <a:t>пн 28.10.19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58ED-4387-4A63-927A-D642E3BE5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12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E3BB-D906-47A1-831A-F48F8DE19D48}" type="datetimeFigureOut">
              <a:rPr lang="ru-RU" smtClean="0"/>
              <a:t>пн 28.10.19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58ED-4387-4A63-927A-D642E3BE5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00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E3BB-D906-47A1-831A-F48F8DE19D48}" type="datetimeFigureOut">
              <a:rPr lang="ru-RU" smtClean="0"/>
              <a:t>пн 28.10.19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58ED-4387-4A63-927A-D642E3BE5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46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E3BB-D906-47A1-831A-F48F8DE19D48}" type="datetimeFigureOut">
              <a:rPr lang="ru-RU" smtClean="0"/>
              <a:t>пн 28.10.19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58ED-4387-4A63-927A-D642E3BE5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52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E3BB-D906-47A1-831A-F48F8DE19D48}" type="datetimeFigureOut">
              <a:rPr lang="ru-RU" smtClean="0"/>
              <a:t>пн 28.10.19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58ED-4387-4A63-927A-D642E3BE5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93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E3BB-D906-47A1-831A-F48F8DE19D48}" type="datetimeFigureOut">
              <a:rPr lang="ru-RU" smtClean="0"/>
              <a:t>пн 28.10.19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58ED-4387-4A63-927A-D642E3BE5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018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E3BB-D906-47A1-831A-F48F8DE19D48}" type="datetimeFigureOut">
              <a:rPr lang="ru-RU" smtClean="0"/>
              <a:t>пн 28.10.19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58ED-4387-4A63-927A-D642E3BE5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62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DE3BB-D906-47A1-831A-F48F8DE19D48}" type="datetimeFigureOut">
              <a:rPr lang="ru-RU" smtClean="0"/>
              <a:t>пн 28.10.19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258ED-4387-4A63-927A-D642E3BE5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29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bessmertnybarak.ru/books/person/158809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bessmertnybarak.ru/books/person/176697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bessmertnybarak.ru/books/person/15901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bessmertnybarak.ru/books/person/18004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bessmertnybarak.ru/books/person/182650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bessmertnybarak.ru/books/person/35722/" TargetMode="External"/><Relationship Id="rId3" Type="http://schemas.openxmlformats.org/officeDocument/2006/relationships/hyperlink" Target="https://www.booksite.ru/civk/7_st-272.html" TargetMode="External"/><Relationship Id="rId7" Type="http://schemas.openxmlformats.org/officeDocument/2006/relationships/hyperlink" Target="http://belolikovi.narod.ru/karatigini.htm" TargetMode="External"/><Relationship Id="rId2" Type="http://schemas.openxmlformats.org/officeDocument/2006/relationships/hyperlink" Target="https://www.booksite.ru/civk/7_st-27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evo-info.ru/articles/13676757.html" TargetMode="External"/><Relationship Id="rId5" Type="http://schemas.openxmlformats.org/officeDocument/2006/relationships/hyperlink" Target="https://drevo-info.ru/pictures/3336.html" TargetMode="External"/><Relationship Id="rId4" Type="http://schemas.openxmlformats.org/officeDocument/2006/relationships/hyperlink" Target="http://www.vladimirskysobor.ru/novosti?id=2251" TargetMode="External"/><Relationship Id="rId9" Type="http://schemas.openxmlformats.org/officeDocument/2006/relationships/hyperlink" Target="https://bessmertnybarak.ru/books/person/158809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Репрессированное духовенство </a:t>
            </a:r>
            <a:r>
              <a:rPr lang="ru-RU" dirty="0" err="1" smtClean="0"/>
              <a:t>Устюженского</a:t>
            </a:r>
            <a:r>
              <a:rPr lang="ru-RU" dirty="0" smtClean="0"/>
              <a:t> района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История. Документы. Фотографии.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821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Иосиф (Петровых), митрополит Ленинградский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633" y="1945178"/>
            <a:ext cx="11571316" cy="4638501"/>
          </a:xfrm>
        </p:spPr>
        <p:txBody>
          <a:bodyPr>
            <a:normAutofit fontScale="77500" lnSpcReduction="20000"/>
          </a:bodyPr>
          <a:lstStyle/>
          <a:p>
            <a:pPr marL="0" indent="0" algn="just" fontAlgn="base">
              <a:buNone/>
            </a:pPr>
            <a:r>
              <a:rPr lang="ru-RU" dirty="0"/>
              <a:t>7 июля 1919 года в Ростове был арестован за то что «</a:t>
            </a:r>
            <a:r>
              <a:rPr lang="ru-RU" i="1" dirty="0"/>
              <a:t>звоном с колокольни и крестным ходом сорвал в своей епархии кампанию по вскрытию мощей</a:t>
            </a:r>
            <a:r>
              <a:rPr lang="ru-RU" dirty="0"/>
              <a:t>.» Был переведен в Москву, во внутреннюю тюрьму ВЧК на Лубянке, и в августе того же года освобожден.</a:t>
            </a:r>
          </a:p>
          <a:p>
            <a:pPr marL="0" indent="0" algn="just" fontAlgn="base">
              <a:buNone/>
            </a:pPr>
            <a:r>
              <a:rPr lang="ru-RU" dirty="0"/>
              <a:t>22 января 1920 года возведен в достоинство архиепископа и назначен архиепископом Ростовским, викарием Ярославской епархии. 8 июля того же года был арестован за организацию крестного хода в знак протеста против вскрытия мощей Ростовских чудотворцев, приговорен к одному году заключения в концлагере условно. </a:t>
            </a:r>
            <a:endParaRPr lang="ru-RU" dirty="0" smtClean="0"/>
          </a:p>
          <a:p>
            <a:pPr marL="0" indent="0" algn="just" fontAlgn="base">
              <a:buNone/>
            </a:pPr>
            <a:r>
              <a:rPr lang="ru-RU" dirty="0" smtClean="0"/>
              <a:t>В </a:t>
            </a:r>
            <a:r>
              <a:rPr lang="ru-RU" dirty="0"/>
              <a:t>мае 1922 года был арестован за сопротивление изъятию церковных ценностей и был осужден Ярославским ревтрибуналом на 4 года лишения свободы, уже 5 </a:t>
            </a:r>
            <a:r>
              <a:rPr lang="ru-RU" dirty="0" err="1"/>
              <a:t>янврая</a:t>
            </a:r>
            <a:r>
              <a:rPr lang="ru-RU" dirty="0"/>
              <a:t> 1923 года досрочно отпущен по предписанию председателя ВЦИК М. И. Калинина. В том же году вступил во временное управление Ярославской епархией</a:t>
            </a:r>
            <a:r>
              <a:rPr lang="ru-RU" dirty="0" smtClean="0"/>
              <a:t>.</a:t>
            </a:r>
          </a:p>
          <a:p>
            <a:pPr marL="0" indent="0" algn="just" fontAlgn="base">
              <a:buNone/>
            </a:pPr>
            <a:r>
              <a:rPr lang="ru-RU" dirty="0"/>
              <a:t>26 августа 1926 года был назначен митрополитом Ленинградским и 11 сентября прибыл в Ленинград</a:t>
            </a:r>
            <a:r>
              <a:rPr lang="ru-RU" dirty="0" smtClean="0"/>
              <a:t>.</a:t>
            </a:r>
            <a:r>
              <a:rPr lang="ru-RU" dirty="0"/>
              <a:t>  13 сентября покинул Ленинград, а по приезде в Москву был вызван в ОГПУ и отправлен в обратно Ростов с запрещением выезда оттуда</a:t>
            </a:r>
            <a:r>
              <a:rPr lang="ru-RU" dirty="0" smtClean="0"/>
              <a:t>.</a:t>
            </a:r>
            <a:r>
              <a:rPr lang="ru-RU" dirty="0"/>
              <a:t> 28 декабря 1926 года был арестован и выслан в бывший </a:t>
            </a:r>
            <a:r>
              <a:rPr lang="ru-RU" dirty="0" err="1"/>
              <a:t>Моденский</a:t>
            </a:r>
            <a:r>
              <a:rPr lang="ru-RU" dirty="0"/>
              <a:t> Никольский монастырь без права выезда.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481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Иосиф (Петровых), митрополит </a:t>
            </a:r>
            <a:r>
              <a:rPr lang="ru-RU" b="1" dirty="0" smtClean="0"/>
              <a:t>Ленинградский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513" y="1690688"/>
            <a:ext cx="11371811" cy="4892991"/>
          </a:xfrm>
        </p:spPr>
        <p:txBody>
          <a:bodyPr>
            <a:normAutofit fontScale="77500" lnSpcReduction="20000"/>
          </a:bodyPr>
          <a:lstStyle/>
          <a:p>
            <a:pPr marL="0" indent="0" algn="just" fontAlgn="base">
              <a:buNone/>
            </a:pPr>
            <a:r>
              <a:rPr lang="ru-RU" dirty="0"/>
              <a:t>Лидер </a:t>
            </a:r>
            <a:r>
              <a:rPr lang="ru-RU" dirty="0" err="1"/>
              <a:t>Иосифлянского</a:t>
            </a:r>
            <a:r>
              <a:rPr lang="ru-RU" dirty="0"/>
              <a:t> движения. </a:t>
            </a:r>
            <a:r>
              <a:rPr lang="ru-RU" dirty="0" smtClean="0"/>
              <a:t>11 </a:t>
            </a:r>
            <a:r>
              <a:rPr lang="ru-RU" dirty="0"/>
              <a:t>(или 27) марта 1928 года, сессией Священного Синода было вынесено постановление о лишении митрополита Иосифа кафедры и запрещении его в </a:t>
            </a:r>
            <a:r>
              <a:rPr lang="ru-RU" dirty="0" err="1"/>
              <a:t>священнослужении</a:t>
            </a:r>
            <a:r>
              <a:rPr lang="ru-RU" dirty="0"/>
              <a:t>; он, как раньше его викарии, не подчинился этому постановлению.</a:t>
            </a:r>
          </a:p>
          <a:p>
            <a:pPr marL="0" indent="0" algn="just" fontAlgn="base">
              <a:buNone/>
            </a:pPr>
            <a:r>
              <a:rPr lang="ru-RU" dirty="0"/>
              <a:t>29 февраля 1928 года митрополит Иосиф был вновь арестован и вновь выслан в </a:t>
            </a:r>
            <a:r>
              <a:rPr lang="ru-RU" dirty="0" err="1"/>
              <a:t>Николо-Моденский</a:t>
            </a:r>
            <a:r>
              <a:rPr lang="ru-RU" dirty="0"/>
              <a:t> монастырь без права выезда. Тут он был арестован 9 апреля или 12 сентября 1930года по делу «Всесоюзного центра Истинного Православия». 3 сентября 1931 коллегия ОГПУ СССР приговорила его, как «руководителя церковно-административного центра всесоюзной к/р монархической организации ‘Истинно-Православная Церковь'» по статье 58-11 УК РСФСР к 5 годам концлагерей с заменой на 5 лет ссылки в Казахстан.</a:t>
            </a:r>
          </a:p>
          <a:p>
            <a:pPr marL="0" indent="0" algn="just" fontAlgn="base">
              <a:buNone/>
            </a:pPr>
            <a:r>
              <a:rPr lang="ru-RU" dirty="0"/>
              <a:t>В Казахстане он прожил до 9 апреля 1935 года в городе Джамбул, где работал бухгалтером на медном комбинате, тайно совершая Божественную литургию, а затем проживал в городе </a:t>
            </a:r>
            <a:r>
              <a:rPr lang="ru-RU" dirty="0" err="1"/>
              <a:t>Мирзоян</a:t>
            </a:r>
            <a:r>
              <a:rPr lang="ru-RU" dirty="0"/>
              <a:t> без права выезда. 24 июня или 23 сентября 1937 года последовал его арест и осуждение на расстрел за «контрреволюционная деятельность.»</a:t>
            </a:r>
          </a:p>
          <a:p>
            <a:pPr marL="0" indent="0" algn="just" fontAlgn="base">
              <a:buNone/>
            </a:pPr>
            <a:r>
              <a:rPr lang="ru-RU" dirty="0"/>
              <a:t>Расстрелян 20 ноября 1937 года в овраге Лисий Нос под </a:t>
            </a:r>
            <a:r>
              <a:rPr lang="ru-RU" dirty="0" smtClean="0"/>
              <a:t>Чимкентом. </a:t>
            </a:r>
            <a:r>
              <a:rPr lang="ru-RU" dirty="0"/>
              <a:t>Канонизирован РПЦЗ в 1981 г. Канонизирован РПЦЗ в 1981 г.  </a:t>
            </a:r>
          </a:p>
        </p:txBody>
      </p:sp>
    </p:spTree>
    <p:extLst>
      <p:ext uri="{BB962C8B-B14F-4D97-AF65-F5344CB8AC3E}">
        <p14:creationId xmlns:p14="http://schemas.microsoft.com/office/powerpoint/2010/main" val="1577772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Протоиерей Иоанн Адрианов с супругой. 1920-е гг.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4835" y="1570946"/>
            <a:ext cx="7562330" cy="508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09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Протоиерей Адрианов Иоанн </a:t>
            </a:r>
            <a:r>
              <a:rPr lang="ru-RU" dirty="0" err="1"/>
              <a:t>Дометиевич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ru-RU" dirty="0"/>
              <a:t>Адрианов Иоанн (Иван) </a:t>
            </a:r>
            <a:r>
              <a:rPr lang="ru-RU" dirty="0" err="1"/>
              <a:t>Дометиевич</a:t>
            </a:r>
            <a:r>
              <a:rPr lang="ru-RU" dirty="0"/>
              <a:t>, протоиерей собора Рождества Богородицы г. Устюжны.</a:t>
            </a:r>
          </a:p>
          <a:p>
            <a:pPr marL="0" indent="0" fontAlgn="base">
              <a:buNone/>
            </a:pPr>
            <a:r>
              <a:rPr lang="ru-RU" dirty="0"/>
              <a:t>Родился в 1863 году. С 1885 года состоял законоучителем в </a:t>
            </a:r>
            <a:r>
              <a:rPr lang="ru-RU" dirty="0" err="1"/>
              <a:t>Перской</a:t>
            </a:r>
            <a:r>
              <a:rPr lang="ru-RU" dirty="0"/>
              <a:t> школе. Закончил Новгородскую духовную семинарию. В 1917 году возведен в сан протоиерея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0" indent="0" fontAlgn="base">
              <a:buNone/>
            </a:pPr>
            <a:r>
              <a:rPr lang="ru-RU" dirty="0" smtClean="0"/>
              <a:t>В </a:t>
            </a:r>
            <a:r>
              <a:rPr lang="ru-RU" dirty="0"/>
              <a:t>1927 г., как служитель религиозного культа, протоиерей Иоанн Адрианов был лишен избирательных прав.</a:t>
            </a:r>
          </a:p>
          <a:p>
            <a:pPr marL="0" indent="0" fontAlgn="base">
              <a:buNone/>
            </a:pPr>
            <a:r>
              <a:rPr lang="ru-RU" dirty="0"/>
              <a:t>По приговору </a:t>
            </a:r>
            <a:r>
              <a:rPr lang="ru-RU" dirty="0" err="1"/>
              <a:t>Устюженского</a:t>
            </a:r>
            <a:r>
              <a:rPr lang="ru-RU" dirty="0"/>
              <a:t> суда за сокрытие в 1929 г. двух икон собора с целью сохранения их для верующих он был отправлен в ссылку на Соловецкие острова</a:t>
            </a:r>
            <a:r>
              <a:rPr lang="ru-RU" dirty="0" smtClean="0"/>
              <a:t>.</a:t>
            </a:r>
          </a:p>
          <a:p>
            <a:pPr marL="0" indent="0" fontAlgn="base">
              <a:buNone/>
            </a:pPr>
            <a:r>
              <a:rPr lang="ru-RU" dirty="0"/>
              <a:t>Умер отец Иоанн  08.01.1930 г. в г. Кемь по дороге в ссылку на Соловецкие острова в 1930 году.</a:t>
            </a:r>
          </a:p>
          <a:p>
            <a:pPr marL="0" indent="0" fontAlgn="base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906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Собор </a:t>
            </a:r>
            <a:r>
              <a:rPr lang="ru-RU" dirty="0"/>
              <a:t>Рождества Пресвятой </a:t>
            </a:r>
            <a:r>
              <a:rPr lang="ru-RU" dirty="0" smtClean="0"/>
              <a:t>Богородицы.</a:t>
            </a:r>
            <a:br>
              <a:rPr lang="ru-RU" dirty="0" smtClean="0"/>
            </a:br>
            <a:r>
              <a:rPr lang="ru-RU" dirty="0" smtClean="0"/>
              <a:t> г. Устюжна.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Собор Рождества Пресвятой Богородицы, Устюжн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03" y="1813748"/>
            <a:ext cx="7561709" cy="491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828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423" y="365125"/>
            <a:ext cx="9584376" cy="822407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Протоиерей Адрианов Иоанн </a:t>
            </a:r>
            <a:r>
              <a:rPr lang="ru-RU" dirty="0" err="1"/>
              <a:t>Дометиевич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2229" t="19642" r="30572" b="11812"/>
          <a:stretch/>
        </p:blipFill>
        <p:spPr bwMode="auto">
          <a:xfrm>
            <a:off x="3895107" y="1187532"/>
            <a:ext cx="3914283" cy="56348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4581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Священник Вениамин Николаевич Кириллов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395" y="1294411"/>
            <a:ext cx="10629405" cy="4227616"/>
          </a:xfrm>
        </p:spPr>
        <p:txBody>
          <a:bodyPr>
            <a:normAutofit fontScale="62500" lnSpcReduction="20000"/>
          </a:bodyPr>
          <a:lstStyle/>
          <a:p>
            <a:pPr marL="0" indent="0" fontAlgn="base">
              <a:buNone/>
            </a:pPr>
            <a:r>
              <a:rPr lang="ru-RU" dirty="0"/>
              <a:t>Родился в 1887 году в деревне </a:t>
            </a:r>
            <a:r>
              <a:rPr lang="ru-RU" dirty="0" err="1"/>
              <a:t>Перя</a:t>
            </a:r>
            <a:r>
              <a:rPr lang="ru-RU" dirty="0"/>
              <a:t> </a:t>
            </a:r>
            <a:r>
              <a:rPr lang="ru-RU" dirty="0" err="1"/>
              <a:t>Перского</a:t>
            </a:r>
            <a:r>
              <a:rPr lang="ru-RU" dirty="0"/>
              <a:t> с/с  </a:t>
            </a:r>
            <a:r>
              <a:rPr lang="ru-RU" dirty="0" err="1"/>
              <a:t>Устюженского</a:t>
            </a:r>
            <a:r>
              <a:rPr lang="ru-RU" dirty="0"/>
              <a:t> района  Ленинградской области.</a:t>
            </a:r>
          </a:p>
          <a:p>
            <a:pPr marL="0" indent="0" fontAlgn="base">
              <a:buNone/>
            </a:pPr>
            <a:r>
              <a:rPr lang="ru-RU" dirty="0"/>
              <a:t>Священник </a:t>
            </a:r>
            <a:r>
              <a:rPr lang="ru-RU" dirty="0" err="1"/>
              <a:t>Парковской</a:t>
            </a:r>
            <a:r>
              <a:rPr lang="ru-RU" dirty="0"/>
              <a:t> церкви.</a:t>
            </a:r>
          </a:p>
          <a:p>
            <a:pPr marL="0" indent="0" fontAlgn="base">
              <a:buNone/>
            </a:pPr>
            <a:r>
              <a:rPr lang="ru-RU" dirty="0"/>
              <a:t>Был женат, имел 3-х детей.</a:t>
            </a:r>
          </a:p>
          <a:p>
            <a:pPr marL="0" indent="0" fontAlgn="base">
              <a:buNone/>
            </a:pPr>
            <a:r>
              <a:rPr lang="ru-RU" dirty="0"/>
              <a:t>До ареста проживал в д. </a:t>
            </a:r>
            <a:r>
              <a:rPr lang="ru-RU" dirty="0" err="1"/>
              <a:t>Рожнево</a:t>
            </a:r>
            <a:r>
              <a:rPr lang="ru-RU" dirty="0"/>
              <a:t> </a:t>
            </a:r>
            <a:r>
              <a:rPr lang="ru-RU" dirty="0" err="1"/>
              <a:t>Устюженского</a:t>
            </a:r>
            <a:r>
              <a:rPr lang="ru-RU" dirty="0"/>
              <a:t> района.</a:t>
            </a:r>
          </a:p>
          <a:p>
            <a:pPr marL="0" indent="0" fontAlgn="base">
              <a:buNone/>
            </a:pPr>
            <a:r>
              <a:rPr lang="ru-RU" dirty="0"/>
              <a:t>В 1932 году по решению </a:t>
            </a:r>
            <a:r>
              <a:rPr lang="ru-RU" dirty="0" err="1"/>
              <a:t>Устюженского</a:t>
            </a:r>
            <a:r>
              <a:rPr lang="ru-RU" dirty="0"/>
              <a:t> РИК был признан социально опасным по классовому признаку (кулак, служитель религиозного культа), хозяйство раскулачено, имущество конфисковано. По данному факту реабилитирован 28 декабря 1994 года УВД Вологодской области.</a:t>
            </a:r>
          </a:p>
          <a:p>
            <a:pPr marL="0" indent="0" fontAlgn="base">
              <a:buNone/>
            </a:pPr>
            <a:r>
              <a:rPr lang="ru-RU" dirty="0"/>
              <a:t>Был арестован 31 августа 1937 года УНКВД ЛО,  содержался в </a:t>
            </a:r>
            <a:r>
              <a:rPr lang="ru-RU" dirty="0" err="1"/>
              <a:t>Устюженской</a:t>
            </a:r>
            <a:r>
              <a:rPr lang="ru-RU" dirty="0"/>
              <a:t> тюрьме. Обвинялся в  том, что «…систематически  проводил нелегальные сборища, на которых прорабатывал вопросы борьбы с </a:t>
            </a:r>
            <a:r>
              <a:rPr lang="ru-RU" dirty="0" err="1"/>
              <a:t>сов.властью</a:t>
            </a:r>
            <a:r>
              <a:rPr lang="ru-RU" dirty="0"/>
              <a:t>…дискредитировал </a:t>
            </a:r>
            <a:r>
              <a:rPr lang="ru-RU" dirty="0" err="1"/>
              <a:t>сов.правительство</a:t>
            </a:r>
            <a:r>
              <a:rPr lang="ru-RU" dirty="0"/>
              <a:t>, восхвалял врагов народа…» (статья УК РСФСР в архивных материалах не указана).</a:t>
            </a:r>
          </a:p>
          <a:p>
            <a:pPr marL="0" indent="0" fontAlgn="base">
              <a:buNone/>
            </a:pPr>
            <a:r>
              <a:rPr lang="ru-RU" dirty="0"/>
              <a:t>Постановлением Особой Тройки УНКВД ЛО от 22 октября 1937 г. осужден за контрреволюционную агитацию и по статье 58-10  Уголовного Кодекса РСФСР приговорен  к высшей мере наказания — расстрелу.</a:t>
            </a:r>
          </a:p>
          <a:p>
            <a:pPr marL="0" indent="0" fontAlgn="base">
              <a:buNone/>
            </a:pPr>
            <a:r>
              <a:rPr lang="ru-RU" dirty="0"/>
              <a:t>Расстрелян  30 октября 1937 г. в  г. Ленинграде. </a:t>
            </a:r>
            <a:endParaRPr lang="ru-RU" dirty="0" smtClean="0"/>
          </a:p>
          <a:p>
            <a:pPr marL="0" indent="0" fontAlgn="base">
              <a:buNone/>
            </a:pPr>
            <a:r>
              <a:rPr lang="ru-RU" dirty="0" smtClean="0"/>
              <a:t>Похоронен в </a:t>
            </a:r>
            <a:r>
              <a:rPr lang="ru-RU" dirty="0" err="1" smtClean="0"/>
              <a:t>Левашово</a:t>
            </a:r>
            <a:r>
              <a:rPr lang="ru-RU" dirty="0" smtClean="0"/>
              <a:t> </a:t>
            </a:r>
            <a:r>
              <a:rPr lang="ru-RU" dirty="0"/>
              <a:t>Выборгского района г. Ленинграда. </a:t>
            </a:r>
            <a:endParaRPr lang="ru-RU" dirty="0" smtClean="0"/>
          </a:p>
          <a:p>
            <a:pPr marL="0" indent="0" fontAlgn="base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508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Протоиерей </a:t>
            </a:r>
            <a:r>
              <a:rPr lang="ru-RU" dirty="0" smtClean="0"/>
              <a:t>Александр Михайлович </a:t>
            </a:r>
            <a:r>
              <a:rPr lang="ru-RU" dirty="0" err="1" smtClean="0"/>
              <a:t>Кушников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7622" y="1547472"/>
            <a:ext cx="3316154" cy="533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90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Протоиерей </a:t>
            </a:r>
            <a:r>
              <a:rPr lang="ru-RU" dirty="0"/>
              <a:t>Александр Михайлович </a:t>
            </a:r>
            <a:r>
              <a:rPr lang="ru-RU" dirty="0" err="1"/>
              <a:t>Кушников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Родился в 1851 году, сын </a:t>
            </a:r>
            <a:r>
              <a:rPr lang="ru-RU" dirty="0"/>
              <a:t>священника </a:t>
            </a:r>
            <a:r>
              <a:rPr lang="ru-RU" dirty="0" err="1"/>
              <a:t>Устюжинской</a:t>
            </a:r>
            <a:r>
              <a:rPr lang="ru-RU" dirty="0"/>
              <a:t> градской </a:t>
            </a:r>
            <a:r>
              <a:rPr lang="ru-RU" dirty="0" err="1"/>
              <a:t>Христорождественской</a:t>
            </a:r>
            <a:r>
              <a:rPr lang="ru-RU" dirty="0"/>
              <a:t> </a:t>
            </a:r>
            <a:r>
              <a:rPr lang="ru-RU" dirty="0" smtClean="0"/>
              <a:t>церкви. Александра </a:t>
            </a:r>
            <a:r>
              <a:rPr lang="ru-RU" dirty="0"/>
              <a:t>Михайловича </a:t>
            </a:r>
            <a:r>
              <a:rPr lang="ru-RU" dirty="0" err="1"/>
              <a:t>Кушникова</a:t>
            </a:r>
            <a:r>
              <a:rPr lang="ru-RU" dirty="0"/>
              <a:t> </a:t>
            </a:r>
            <a:r>
              <a:rPr lang="ru-RU" dirty="0" smtClean="0"/>
              <a:t>священник </a:t>
            </a:r>
            <a:r>
              <a:rPr lang="ru-RU" dirty="0"/>
              <a:t> </a:t>
            </a:r>
            <a:r>
              <a:rPr lang="ru-RU" dirty="0" err="1"/>
              <a:t>Спасо</a:t>
            </a:r>
            <a:r>
              <a:rPr lang="ru-RU" dirty="0"/>
              <a:t>-Преображенской </a:t>
            </a:r>
            <a:r>
              <a:rPr lang="ru-RU" dirty="0" err="1"/>
              <a:t>Моденской</a:t>
            </a:r>
            <a:r>
              <a:rPr lang="ru-RU" dirty="0"/>
              <a:t> церкви </a:t>
            </a:r>
            <a:r>
              <a:rPr lang="ru-RU" dirty="0" err="1"/>
              <a:t>Устюженского</a:t>
            </a:r>
            <a:r>
              <a:rPr lang="ru-RU" dirty="0"/>
              <a:t> уезда Новгородской губернии (ныне с. Модно </a:t>
            </a:r>
            <a:r>
              <a:rPr lang="ru-RU" dirty="0" err="1"/>
              <a:t>Устюженского</a:t>
            </a:r>
            <a:r>
              <a:rPr lang="ru-RU" dirty="0"/>
              <a:t> района Вологодской области</a:t>
            </a:r>
            <a:r>
              <a:rPr lang="ru-RU" dirty="0" smtClean="0"/>
              <a:t>). Супруга: Клавдия Стефановна, родилась в 1852 году.</a:t>
            </a:r>
          </a:p>
          <a:p>
            <a:pPr marL="0" indent="0" algn="just">
              <a:buNone/>
            </a:pPr>
            <a:r>
              <a:rPr lang="ru-RU" dirty="0"/>
              <a:t>Александр Михайлович </a:t>
            </a:r>
            <a:r>
              <a:rPr lang="ru-RU" dirty="0" err="1"/>
              <a:t>Кушников</a:t>
            </a:r>
            <a:r>
              <a:rPr lang="ru-RU" dirty="0"/>
              <a:t>, отличался крепкой верой и благочестием. За ревностное исполнение пастырских обязанностей он  был удостоен множества церковных наград, включая сан протоиерея и орден св. Анны 2-й </a:t>
            </a:r>
            <a:r>
              <a:rPr lang="ru-RU" dirty="0" smtClean="0"/>
              <a:t>степени.</a:t>
            </a:r>
            <a:r>
              <a:rPr lang="ru-RU" dirty="0"/>
              <a:t> </a:t>
            </a:r>
            <a:r>
              <a:rPr lang="ru-RU" dirty="0" smtClean="0"/>
              <a:t>Летом 1918 года был арестован по обвинению в контрреволюционной агитации</a:t>
            </a:r>
            <a:r>
              <a:rPr lang="ru-RU" dirty="0"/>
              <a:t>. </a:t>
            </a:r>
            <a:r>
              <a:rPr lang="ru-RU" dirty="0" smtClean="0"/>
              <a:t>Он </a:t>
            </a:r>
            <a:r>
              <a:rPr lang="ru-RU" dirty="0"/>
              <a:t>был осужден на один год тюремного заключения. В</a:t>
            </a:r>
            <a:r>
              <a:rPr lang="ru-RU" dirty="0" smtClean="0"/>
              <a:t>скоре </a:t>
            </a:r>
            <a:r>
              <a:rPr lang="ru-RU" dirty="0"/>
              <a:t>в связи с празднованием первой годовщины Октябрьской революции о. Александра амнистировали, и он возобновил служение в </a:t>
            </a:r>
            <a:r>
              <a:rPr lang="ru-RU" dirty="0" smtClean="0"/>
              <a:t>приходе. </a:t>
            </a:r>
          </a:p>
          <a:p>
            <a:pPr marL="0" indent="0">
              <a:buNone/>
            </a:pPr>
            <a:r>
              <a:rPr lang="ru-RU" dirty="0" smtClean="0"/>
              <a:t>Сын: священник Павел Александрович </a:t>
            </a:r>
            <a:r>
              <a:rPr lang="ru-RU" dirty="0" err="1" smtClean="0"/>
              <a:t>Кушников</a:t>
            </a:r>
            <a:r>
              <a:rPr lang="ru-RU" dirty="0" smtClean="0"/>
              <a:t> был расстрелян за веру 23 февраля 1918 г.</a:t>
            </a:r>
          </a:p>
          <a:p>
            <a:pPr marL="0" indent="0">
              <a:buNone/>
            </a:pPr>
            <a:r>
              <a:rPr lang="ru-RU" dirty="0" smtClean="0"/>
              <a:t>Сын: священник Анатолий Александрович </a:t>
            </a:r>
            <a:r>
              <a:rPr lang="ru-RU" dirty="0" err="1" smtClean="0"/>
              <a:t>Кушников</a:t>
            </a:r>
            <a:r>
              <a:rPr lang="ru-RU" dirty="0" smtClean="0"/>
              <a:t> был арестован 26.05.1945 г., 12.07.1945 г. осужден Военным Трибуналом </a:t>
            </a:r>
            <a:r>
              <a:rPr lang="ru-RU" dirty="0"/>
              <a:t>войск НКВД Ленинградского военного </a:t>
            </a:r>
            <a:r>
              <a:rPr lang="ru-RU" dirty="0" smtClean="0"/>
              <a:t>округа по  </a:t>
            </a:r>
            <a:r>
              <a:rPr lang="ru-RU" dirty="0"/>
              <a:t>ст.58–1а УК РСФСР </a:t>
            </a:r>
            <a:r>
              <a:rPr lang="ru-RU" dirty="0" smtClean="0"/>
              <a:t>, приговорен к 10 годам ИТЛ.</a:t>
            </a: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949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Спасо</a:t>
            </a:r>
            <a:r>
              <a:rPr lang="ru-RU" dirty="0" smtClean="0"/>
              <a:t>-Преображенская </a:t>
            </a:r>
            <a:br>
              <a:rPr lang="ru-RU" dirty="0" smtClean="0"/>
            </a:br>
            <a:r>
              <a:rPr lang="ru-RU" dirty="0" err="1" smtClean="0"/>
              <a:t>Моденская</a:t>
            </a:r>
            <a:r>
              <a:rPr lang="ru-RU" dirty="0" smtClean="0"/>
              <a:t> церковь, </a:t>
            </a:r>
            <a:r>
              <a:rPr lang="ru-RU" dirty="0"/>
              <a:t>в </a:t>
            </a:r>
            <a:r>
              <a:rPr lang="ru-RU" dirty="0" smtClean="0"/>
              <a:t>которой служил </a:t>
            </a:r>
            <a:r>
              <a:rPr lang="ru-RU" dirty="0" smtClean="0"/>
              <a:t>протоиерей </a:t>
            </a:r>
            <a:r>
              <a:rPr lang="ru-RU" dirty="0"/>
              <a:t>Александр Михайлович </a:t>
            </a:r>
            <a:r>
              <a:rPr lang="ru-RU" dirty="0" err="1"/>
              <a:t>Кушников</a:t>
            </a:r>
            <a:r>
              <a:rPr lang="ru-RU" dirty="0"/>
              <a:t> </a:t>
            </a:r>
          </a:p>
        </p:txBody>
      </p:sp>
      <p:pic>
        <p:nvPicPr>
          <p:cNvPr id="2050" name="Picture 2" descr="Церковь Спаса Преображения, Модн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80" y="1961531"/>
            <a:ext cx="7636694" cy="489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018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23332" cy="38639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2028" b="11289"/>
          <a:stretch/>
        </p:blipFill>
        <p:spPr>
          <a:xfrm>
            <a:off x="2923592" y="-46133"/>
            <a:ext cx="2681672" cy="39101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9578" y="3140139"/>
            <a:ext cx="2809701" cy="37178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5700" r="2197" b="9038"/>
          <a:stretch/>
        </p:blipFill>
        <p:spPr>
          <a:xfrm>
            <a:off x="35556" y="3140139"/>
            <a:ext cx="2787776" cy="37178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5004" y="3216507"/>
            <a:ext cx="5663743" cy="36160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5965" t="5066" r="6532" b="10231"/>
          <a:stretch/>
        </p:blipFill>
        <p:spPr>
          <a:xfrm>
            <a:off x="5505004" y="0"/>
            <a:ext cx="2531468" cy="32918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0044" y="16625"/>
            <a:ext cx="4171957" cy="684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08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Дом в селе </a:t>
            </a:r>
            <a:r>
              <a:rPr lang="ru-RU" dirty="0" err="1" smtClean="0"/>
              <a:t>Моденское</a:t>
            </a:r>
            <a:r>
              <a:rPr lang="ru-RU" dirty="0" smtClean="0"/>
              <a:t>, в котором жил </a:t>
            </a:r>
            <a:r>
              <a:rPr lang="ru-RU" dirty="0" smtClean="0"/>
              <a:t>протоиерей </a:t>
            </a:r>
            <a:r>
              <a:rPr lang="ru-RU" dirty="0"/>
              <a:t>Александр Михайлович </a:t>
            </a:r>
            <a:r>
              <a:rPr lang="ru-RU" dirty="0" err="1"/>
              <a:t>Кушников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Церковь Спаса Преображения, Модн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949" y="1789999"/>
            <a:ext cx="7404740" cy="496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954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Иерей </a:t>
            </a:r>
            <a:r>
              <a:rPr lang="ru-RU" dirty="0" err="1" smtClean="0"/>
              <a:t>М.Ф.Смирнов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Иерей М. Смирнов – священнослужитель города Устюжны. Был арестован в 1921 г., 15 мая 1921 г. состоялся суд, на суде занимал активную позицию.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Организатором дела выступала ЧК, суду предшествовало предварительное </a:t>
            </a:r>
            <a:r>
              <a:rPr lang="ru-RU" dirty="0" smtClean="0"/>
              <a:t>следствие, </a:t>
            </a:r>
            <a:r>
              <a:rPr lang="ru-RU" dirty="0"/>
              <a:t>прошли </a:t>
            </a:r>
            <a:r>
              <a:rPr lang="ru-RU" dirty="0" smtClean="0"/>
              <a:t>обыски в доме священника, осужден на 1 год условно.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713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Священник Александр Михайлович </a:t>
            </a:r>
            <a:r>
              <a:rPr lang="ru-RU" b="1" dirty="0" err="1"/>
              <a:t>Долоцкий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 fontAlgn="base">
              <a:buNone/>
            </a:pPr>
            <a:r>
              <a:rPr lang="ru-RU" dirty="0" smtClean="0"/>
              <a:t>Родился</a:t>
            </a:r>
            <a:r>
              <a:rPr lang="ru-RU" dirty="0"/>
              <a:t> 11.08.1894 года в  с. </a:t>
            </a:r>
            <a:r>
              <a:rPr lang="ru-RU" dirty="0" err="1"/>
              <a:t>Жабница</a:t>
            </a:r>
            <a:r>
              <a:rPr lang="ru-RU" dirty="0"/>
              <a:t> </a:t>
            </a:r>
            <a:r>
              <a:rPr lang="ru-RU" dirty="0" err="1"/>
              <a:t>Бологовского</a:t>
            </a:r>
            <a:r>
              <a:rPr lang="ru-RU" dirty="0"/>
              <a:t> района Ленинградской области. Проживал в с. Покровское </a:t>
            </a:r>
            <a:r>
              <a:rPr lang="ru-RU" dirty="0" err="1"/>
              <a:t>Покровско</a:t>
            </a:r>
            <a:r>
              <a:rPr lang="ru-RU" dirty="0"/>
              <a:t>-Черенского с/с </a:t>
            </a:r>
            <a:r>
              <a:rPr lang="ru-RU" dirty="0" err="1"/>
              <a:t>Чагодощенского</a:t>
            </a:r>
            <a:r>
              <a:rPr lang="ru-RU" dirty="0"/>
              <a:t> района Ленинградской области. Служил диаконом Богословской церкви с. </a:t>
            </a:r>
            <a:r>
              <a:rPr lang="ru-RU" dirty="0" err="1" smtClean="0"/>
              <a:t>Богослово</a:t>
            </a:r>
            <a:r>
              <a:rPr lang="ru-RU" dirty="0" smtClean="0"/>
              <a:t>. Служил священником </a:t>
            </a:r>
            <a:r>
              <a:rPr lang="ru-RU" dirty="0" err="1"/>
              <a:t>П</a:t>
            </a:r>
            <a:r>
              <a:rPr lang="ru-RU" dirty="0" err="1" smtClean="0"/>
              <a:t>онизовской</a:t>
            </a:r>
            <a:r>
              <a:rPr lang="ru-RU" dirty="0" smtClean="0"/>
              <a:t> церкви в </a:t>
            </a:r>
            <a:r>
              <a:rPr lang="ru-RU" dirty="0" err="1" smtClean="0"/>
              <a:t>Устюженском</a:t>
            </a:r>
            <a:r>
              <a:rPr lang="ru-RU" dirty="0" smtClean="0"/>
              <a:t> районе. Арестован в 1933 году, обвинен в невыполнении лесозаготовок, приговорен к 10 годам ссылки, оправдан. Арестован </a:t>
            </a:r>
            <a:r>
              <a:rPr lang="ru-RU" dirty="0"/>
              <a:t>17 сентября 1937 г. </a:t>
            </a:r>
            <a:r>
              <a:rPr lang="ru-RU" dirty="0" err="1"/>
              <a:t>Чагодощенским</a:t>
            </a:r>
            <a:r>
              <a:rPr lang="ru-RU" dirty="0"/>
              <a:t> РО УНКВД ЛО. Приговорен  тройкой  УНКВД ВО 10 ноября 1937 г. Предъявлено обвинение: </a:t>
            </a:r>
            <a:r>
              <a:rPr lang="ru-RU" dirty="0" smtClean="0"/>
              <a:t>контрреволюционная </a:t>
            </a:r>
            <a:r>
              <a:rPr lang="ru-RU" dirty="0"/>
              <a:t>деятельность. Приговорен к высшей мере наказания — расстрелу. Расстрелян 16 декабря 1937 г. Предположительно похоронен в Вологде. Реабилитирован 8 октября 1956 г. Вологодским областным судом за недоказанностью обвинения.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009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Священник </a:t>
            </a:r>
            <a:r>
              <a:rPr lang="ru-RU" dirty="0" err="1" smtClean="0"/>
              <a:t>Примов</a:t>
            </a:r>
            <a:r>
              <a:rPr lang="ru-RU" dirty="0" smtClean="0"/>
              <a:t> Н.В.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Священник </a:t>
            </a:r>
            <a:r>
              <a:rPr lang="ru-RU" dirty="0" err="1" smtClean="0"/>
              <a:t>Устюженского</a:t>
            </a:r>
            <a:r>
              <a:rPr lang="ru-RU" dirty="0" smtClean="0"/>
              <a:t> района </a:t>
            </a:r>
            <a:r>
              <a:rPr lang="ru-RU" dirty="0" err="1" smtClean="0"/>
              <a:t>Примов</a:t>
            </a:r>
            <a:r>
              <a:rPr lang="ru-RU" dirty="0" smtClean="0"/>
              <a:t> Н.В.  арестован в 1929 г., обвинен в невыполнении хлебозаготовок, осужден на 4 месяца принудительных работ. В 1932 г. арестован за продажу коровы, осужден на 2 года высылки.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477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Протоиерей С.В. Кедров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Стефан Васильевич </a:t>
            </a:r>
            <a:r>
              <a:rPr lang="ru-RU" dirty="0" smtClean="0"/>
              <a:t>Кедров служил священником </a:t>
            </a:r>
            <a:r>
              <a:rPr lang="ru-RU" dirty="0" err="1" smtClean="0"/>
              <a:t>Устюженской</a:t>
            </a:r>
            <a:r>
              <a:rPr lang="ru-RU" dirty="0" smtClean="0"/>
              <a:t> </a:t>
            </a:r>
            <a:r>
              <a:rPr lang="ru-RU" dirty="0"/>
              <a:t>градской Троицкой </a:t>
            </a:r>
            <a:r>
              <a:rPr lang="ru-RU" dirty="0" smtClean="0"/>
              <a:t>церкви.</a:t>
            </a:r>
          </a:p>
          <a:p>
            <a:pPr marL="0" indent="0" algn="just">
              <a:buNone/>
            </a:pPr>
            <a:r>
              <a:rPr lang="ru-RU" dirty="0" smtClean="0"/>
              <a:t>Протоиерей </a:t>
            </a:r>
            <a:r>
              <a:rPr lang="ru-RU" dirty="0"/>
              <a:t>С.В. Кедров</a:t>
            </a:r>
            <a:r>
              <a:rPr lang="ru-RU" dirty="0" smtClean="0"/>
              <a:t> </a:t>
            </a: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1930 году вместе с семьей был выслан в административном порядке на </a:t>
            </a:r>
            <a:r>
              <a:rPr lang="ru-RU" dirty="0" smtClean="0"/>
              <a:t>спец поселение. </a:t>
            </a:r>
            <a:r>
              <a:rPr lang="ru-RU" dirty="0"/>
              <a:t>Впоследствии в </a:t>
            </a:r>
            <a:r>
              <a:rPr lang="ru-RU" dirty="0" smtClean="0"/>
              <a:t>1937 г. </a:t>
            </a:r>
            <a:r>
              <a:rPr lang="ru-RU" dirty="0"/>
              <a:t>он был </a:t>
            </a:r>
            <a:r>
              <a:rPr lang="ru-RU" dirty="0" smtClean="0"/>
              <a:t>расстрелян.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669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Священник Кедров Иван Петрович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КЕДРОВ Иван Петрович, 1860 г. р., уроженец д. </a:t>
            </a:r>
            <a:r>
              <a:rPr lang="ru-RU" dirty="0" err="1"/>
              <a:t>Лентево</a:t>
            </a:r>
            <a:r>
              <a:rPr lang="ru-RU" dirty="0"/>
              <a:t> </a:t>
            </a:r>
            <a:r>
              <a:rPr lang="ru-RU" dirty="0" err="1"/>
              <a:t>Устюженского</a:t>
            </a:r>
            <a:r>
              <a:rPr lang="ru-RU" dirty="0"/>
              <a:t> района Ленинградской области, русский, беспартийный, священник, проживал: с. </a:t>
            </a:r>
            <a:r>
              <a:rPr lang="ru-RU" dirty="0" err="1"/>
              <a:t>Кушавера</a:t>
            </a:r>
            <a:r>
              <a:rPr lang="ru-RU" dirty="0"/>
              <a:t> </a:t>
            </a:r>
            <a:r>
              <a:rPr lang="ru-RU" dirty="0" err="1"/>
              <a:t>Хвойнинского</a:t>
            </a:r>
            <a:r>
              <a:rPr lang="ru-RU" dirty="0"/>
              <a:t> района Ленинградской области. Арестован 6 октября 1937 г. Особой тройкой УНКВД ЛО 4 ноября 1937 г. приговорен по ст. ст. 58-10-11 УК РСФСР к высшей мере наказания. Расстрелян в г. Ленинград 12 ноября 1937 г. </a:t>
            </a:r>
            <a:endParaRPr lang="ru-RU" dirty="0" smtClean="0"/>
          </a:p>
          <a:p>
            <a:pPr marL="0" indent="0">
              <a:buNone/>
            </a:pPr>
            <a:r>
              <a:rPr lang="ru-RU" u="sng" dirty="0">
                <a:hlinkClick r:id="rId2"/>
              </a:rPr>
              <a:t>https://bessmertnybarak.ru/books/person/158809/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285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Священник Владимир Иванович Кедров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Родился в 1874 г.  в семье священника Зелено-Дубровского прихода Белозерского уезда Иоанна </a:t>
            </a:r>
            <a:r>
              <a:rPr lang="ru-RU" dirty="0" err="1"/>
              <a:t>Кедрова</a:t>
            </a:r>
            <a:r>
              <a:rPr lang="ru-RU" dirty="0"/>
              <a:t>. Окончил </a:t>
            </a:r>
            <a:r>
              <a:rPr lang="ru-RU" dirty="0" err="1"/>
              <a:t>Устюженское</a:t>
            </a:r>
            <a:r>
              <a:rPr lang="ru-RU" dirty="0"/>
              <a:t> духовное училище и Новгородскую семинарию по 2 разряду. 16 июля 1897 </a:t>
            </a:r>
            <a:r>
              <a:rPr lang="ru-RU" dirty="0" smtClean="0"/>
              <a:t>г </a:t>
            </a:r>
            <a:r>
              <a:rPr lang="ru-RU" dirty="0"/>
              <a:t>назначен священником к </a:t>
            </a:r>
            <a:r>
              <a:rPr lang="ru-RU" dirty="0" err="1"/>
              <a:t>Яргомжской</a:t>
            </a:r>
            <a:r>
              <a:rPr lang="ru-RU" dirty="0"/>
              <a:t> церкви Череповецкого уезда. В 1900 г. переведен в военное ведомство и назначен священником церкви Охранной стражи Китайской Восточной железной дороги. В 1901-1903 гг. состоял иереем </a:t>
            </a:r>
            <a:r>
              <a:rPr lang="ru-RU" dirty="0" err="1"/>
              <a:t>Заамурского</a:t>
            </a:r>
            <a:r>
              <a:rPr lang="ru-RU" dirty="0"/>
              <a:t> округа отдельного корпуса пограничной стражи. После </a:t>
            </a:r>
            <a:r>
              <a:rPr lang="ru-RU" dirty="0" err="1"/>
              <a:t>упразнения</a:t>
            </a:r>
            <a:r>
              <a:rPr lang="ru-RU" dirty="0"/>
              <a:t> института военного духовенства служил священником в </a:t>
            </a:r>
            <a:r>
              <a:rPr lang="ru-RU" dirty="0" err="1"/>
              <a:t>Пестовском</a:t>
            </a:r>
            <a:r>
              <a:rPr lang="ru-RU" dirty="0"/>
              <a:t> районе. </a:t>
            </a:r>
          </a:p>
          <a:p>
            <a:pPr marL="0" indent="0" algn="just">
              <a:buNone/>
            </a:pPr>
            <a:r>
              <a:rPr lang="ru-RU" dirty="0"/>
              <a:t>В 1928-1932 годах проживал в селе </a:t>
            </a:r>
            <a:r>
              <a:rPr lang="ru-RU" dirty="0" err="1"/>
              <a:t>Гричино</a:t>
            </a:r>
            <a:r>
              <a:rPr lang="ru-RU" dirty="0"/>
              <a:t> </a:t>
            </a:r>
            <a:r>
              <a:rPr lang="ru-RU" dirty="0" err="1"/>
              <a:t>Пестовского</a:t>
            </a:r>
            <a:r>
              <a:rPr lang="ru-RU" dirty="0"/>
              <a:t> района, был лишен избирательных прав. 15 мая 1932 г. арестован.  14 сентября 1932 г. приговорен к 5 годам лагерей.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638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Священник </a:t>
            </a:r>
            <a:r>
              <a:rPr lang="ru-RU" dirty="0" err="1" smtClean="0"/>
              <a:t>Л.В.Яковцевский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Священник Л.В</a:t>
            </a:r>
            <a:r>
              <a:rPr lang="ru-RU" dirty="0"/>
              <a:t>. </a:t>
            </a:r>
            <a:r>
              <a:rPr lang="ru-RU" dirty="0" err="1" smtClean="0"/>
              <a:t>Яковцевский</a:t>
            </a:r>
            <a:r>
              <a:rPr lang="ru-RU" dirty="0" smtClean="0"/>
              <a:t> служил в </a:t>
            </a:r>
            <a:r>
              <a:rPr lang="ru-RU" dirty="0" err="1" smtClean="0"/>
              <a:t>Устюженском</a:t>
            </a:r>
            <a:r>
              <a:rPr lang="ru-RU" dirty="0" smtClean="0"/>
              <a:t> районе в </a:t>
            </a:r>
            <a:r>
              <a:rPr lang="ru-RU" dirty="0" err="1" smtClean="0"/>
              <a:t>Оснопольской</a:t>
            </a:r>
            <a:r>
              <a:rPr lang="ru-RU" dirty="0" smtClean="0"/>
              <a:t> церкви.</a:t>
            </a:r>
          </a:p>
          <a:p>
            <a:pPr marL="0" indent="0">
              <a:buNone/>
            </a:pPr>
            <a:r>
              <a:rPr lang="ru-RU" dirty="0" smtClean="0"/>
              <a:t>Арестован в 1930 </a:t>
            </a:r>
            <a:r>
              <a:rPr lang="ru-RU" dirty="0"/>
              <a:t>г. </a:t>
            </a:r>
            <a:r>
              <a:rPr lang="ru-RU" dirty="0" smtClean="0"/>
              <a:t>В </a:t>
            </a:r>
            <a:r>
              <a:rPr lang="ru-RU" dirty="0"/>
              <a:t>документах указывается, что священник </a:t>
            </a:r>
            <a:r>
              <a:rPr lang="ru-RU" dirty="0" err="1"/>
              <a:t>Яковцевский</a:t>
            </a:r>
            <a:r>
              <a:rPr lang="ru-RU" dirty="0"/>
              <a:t> настраивает религиозных женщин вести «антисоветскую пропаганду». Вот что говорят по этому вопросу показания совершенно различных людей.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«</a:t>
            </a:r>
            <a:r>
              <a:rPr lang="ru-RU" dirty="0"/>
              <a:t>Он (священник </a:t>
            </a:r>
            <a:r>
              <a:rPr lang="ru-RU" dirty="0" smtClean="0"/>
              <a:t>Л.В. </a:t>
            </a:r>
            <a:r>
              <a:rPr lang="ru-RU" dirty="0" err="1" smtClean="0"/>
              <a:t>Яковцевский</a:t>
            </a:r>
            <a:r>
              <a:rPr lang="ru-RU" dirty="0" smtClean="0"/>
              <a:t>) </a:t>
            </a:r>
            <a:r>
              <a:rPr lang="ru-RU" dirty="0"/>
              <a:t>использует приближенных ему женщин, причем последние, попадая под его влияние, уговаривают </a:t>
            </a:r>
            <a:r>
              <a:rPr lang="ru-RU" dirty="0" smtClean="0"/>
              <a:t>мужей»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«Во время ряда кампаний, на собраниях и на сходах настроенные женщины выступают против проводимых мероприятий Советской </a:t>
            </a:r>
            <a:r>
              <a:rPr lang="ru-RU" dirty="0" smtClean="0"/>
              <a:t>власти»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«Я вижу, что поп </a:t>
            </a:r>
            <a:r>
              <a:rPr lang="ru-RU" dirty="0" err="1"/>
              <a:t>Яковцевский</a:t>
            </a:r>
            <a:r>
              <a:rPr lang="ru-RU" dirty="0"/>
              <a:t> через своих приближенных женщин проводил свою политику по срыву мероприятий Советской </a:t>
            </a:r>
            <a:r>
              <a:rPr lang="ru-RU" dirty="0" smtClean="0"/>
              <a:t>власти».</a:t>
            </a:r>
          </a:p>
          <a:p>
            <a:pPr marL="0" indent="0">
              <a:buNone/>
            </a:pPr>
            <a:r>
              <a:rPr lang="ru-RU" dirty="0"/>
              <a:t>В октябре 1930 года дело Л.В. </a:t>
            </a:r>
            <a:r>
              <a:rPr lang="ru-RU" dirty="0" err="1"/>
              <a:t>Яковцевского</a:t>
            </a:r>
            <a:r>
              <a:rPr lang="ru-RU" dirty="0"/>
              <a:t> было направлено для внесудебного разбирательства тройкой </a:t>
            </a:r>
            <a:r>
              <a:rPr lang="ru-RU" dirty="0" smtClean="0"/>
              <a:t>ОГПУ</a:t>
            </a:r>
            <a:r>
              <a:rPr lang="ru-RU" dirty="0"/>
              <a:t>, которая и приговорила священника по статье 58 (пункт 10) к трем годам </a:t>
            </a:r>
            <a:r>
              <a:rPr lang="ru-RU" dirty="0" smtClean="0"/>
              <a:t>исправительно-трудовых лагерей. Известно, </a:t>
            </a:r>
            <a:r>
              <a:rPr lang="ru-RU" dirty="0"/>
              <a:t>что еще в 1934 году он находился в заключении в тюрьме Свирского лагеря</a:t>
            </a:r>
            <a:r>
              <a:rPr lang="ru-RU" dirty="0" smtClean="0"/>
              <a:t>. Дальнейшая судьба о. Леонида неизвестна.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832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Архиепископ Федор (</a:t>
            </a:r>
            <a:r>
              <a:rPr lang="ru-RU" dirty="0" err="1" smtClean="0"/>
              <a:t>Яковцевский</a:t>
            </a:r>
            <a:r>
              <a:rPr lang="ru-RU" dirty="0" smtClean="0"/>
              <a:t>) Владимирский и Суздальский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Родился 28 декабря 1866 года в с. </a:t>
            </a:r>
            <a:r>
              <a:rPr lang="ru-RU" dirty="0" err="1" smtClean="0"/>
              <a:t>Тервеничи</a:t>
            </a:r>
            <a:r>
              <a:rPr lang="ru-RU" dirty="0" smtClean="0"/>
              <a:t>, Новгородской губернии.</a:t>
            </a:r>
          </a:p>
          <a:p>
            <a:pPr marL="0" indent="0">
              <a:buNone/>
            </a:pPr>
            <a:r>
              <a:rPr lang="ru-RU" dirty="0"/>
              <a:t>В 1886 году окончил Новгородскую Духовную </a:t>
            </a:r>
            <a:r>
              <a:rPr lang="ru-RU" dirty="0" smtClean="0"/>
              <a:t>Семинарию. С </a:t>
            </a:r>
            <a:r>
              <a:rPr lang="ru-RU" dirty="0"/>
              <a:t>27 февраля 1887 года по 1888 год был надзирателем Новгородской Духовной Семинарии.</a:t>
            </a:r>
          </a:p>
          <a:p>
            <a:pPr marL="0" indent="0">
              <a:buNone/>
            </a:pPr>
            <a:r>
              <a:rPr lang="ru-RU" dirty="0"/>
              <a:t>25 января 1888 года рукоположен во </a:t>
            </a:r>
            <a:r>
              <a:rPr lang="ru-RU" dirty="0" smtClean="0"/>
              <a:t>иерея. Служил </a:t>
            </a:r>
            <a:r>
              <a:rPr lang="ru-RU" dirty="0"/>
              <a:t>в Знаменской церкви села Никола </a:t>
            </a:r>
            <a:r>
              <a:rPr lang="ru-RU" dirty="0" err="1"/>
              <a:t>Устюженского</a:t>
            </a:r>
            <a:r>
              <a:rPr lang="ru-RU" dirty="0"/>
              <a:t> </a:t>
            </a:r>
            <a:r>
              <a:rPr lang="ru-RU" dirty="0" smtClean="0"/>
              <a:t>уезда.  </a:t>
            </a:r>
            <a:r>
              <a:rPr lang="ru-RU" dirty="0"/>
              <a:t>Одновременно с </a:t>
            </a:r>
            <a:r>
              <a:rPr lang="ru-RU" dirty="0" smtClean="0"/>
              <a:t>19октября</a:t>
            </a:r>
            <a:r>
              <a:rPr lang="ru-RU" dirty="0"/>
              <a:t> 1889 </a:t>
            </a:r>
            <a:r>
              <a:rPr lang="ru-RU" dirty="0" smtClean="0"/>
              <a:t>года законоучитель </a:t>
            </a:r>
            <a:r>
              <a:rPr lang="ru-RU" dirty="0"/>
              <a:t>открытой им церковно-приходской школы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В 1886 </a:t>
            </a:r>
            <a:r>
              <a:rPr lang="ru-RU" dirty="0" smtClean="0"/>
              <a:t>году</a:t>
            </a:r>
            <a:r>
              <a:rPr lang="ru-RU" dirty="0"/>
              <a:t> </a:t>
            </a:r>
            <a:r>
              <a:rPr lang="ru-RU" dirty="0" smtClean="0"/>
              <a:t>окончил</a:t>
            </a:r>
            <a:r>
              <a:rPr lang="ru-RU" dirty="0"/>
              <a:t> Новгородскую Духовную </a:t>
            </a:r>
            <a:r>
              <a:rPr lang="ru-RU" dirty="0" smtClean="0"/>
              <a:t>Семинарию.  </a:t>
            </a:r>
            <a:r>
              <a:rPr lang="ru-RU" dirty="0"/>
              <a:t>С 27 февраля 1887 года по 1888 год был надзирателем Новгородской Духовной Семинарии.</a:t>
            </a:r>
          </a:p>
          <a:p>
            <a:pPr marL="0" indent="0">
              <a:buNone/>
            </a:pPr>
            <a:r>
              <a:rPr lang="ru-RU" dirty="0"/>
              <a:t>25 января 1888 года рукоположен во </a:t>
            </a:r>
            <a:r>
              <a:rPr lang="ru-RU" dirty="0" smtClean="0"/>
              <a:t>иерея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/>
              <a:t>Служил в Знаменской церкви села Никола </a:t>
            </a:r>
            <a:r>
              <a:rPr lang="ru-RU" dirty="0" err="1"/>
              <a:t>Устюженского</a:t>
            </a:r>
            <a:r>
              <a:rPr lang="ru-RU" dirty="0"/>
              <a:t> </a:t>
            </a:r>
            <a:r>
              <a:rPr lang="ru-RU" dirty="0" smtClean="0"/>
              <a:t>уезда.  </a:t>
            </a:r>
            <a:r>
              <a:rPr lang="ru-RU" dirty="0"/>
              <a:t>Одновременно с 19 </a:t>
            </a:r>
            <a:r>
              <a:rPr lang="ru-RU" dirty="0" smtClean="0"/>
              <a:t>октября </a:t>
            </a:r>
            <a:r>
              <a:rPr lang="ru-RU" dirty="0"/>
              <a:t> 1889 </a:t>
            </a:r>
            <a:r>
              <a:rPr lang="ru-RU" dirty="0" smtClean="0"/>
              <a:t>года законоучитель </a:t>
            </a:r>
            <a:r>
              <a:rPr lang="ru-RU" dirty="0"/>
              <a:t>открытой им церковно-приходской школы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9/22 марта 1924 года пострижен в монашество и возведён в сан </a:t>
            </a:r>
            <a:r>
              <a:rPr lang="ru-RU" dirty="0" smtClean="0"/>
              <a:t>архимандрита. На </a:t>
            </a:r>
            <a:r>
              <a:rPr lang="ru-RU" dirty="0"/>
              <a:t>следующий день рукоположен в епископа </a:t>
            </a:r>
            <a:r>
              <a:rPr lang="ru-RU" dirty="0" err="1" smtClean="0"/>
              <a:t>Устюженского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/>
              <a:t>викария Новгородской </a:t>
            </a:r>
            <a:r>
              <a:rPr lang="ru-RU" dirty="0" smtClean="0"/>
              <a:t>епархии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/>
              <a:t>Хиротонию совершили Патриарх </a:t>
            </a:r>
            <a:r>
              <a:rPr lang="ru-RU" dirty="0" smtClean="0"/>
              <a:t>Тихон, митрополит</a:t>
            </a:r>
            <a:r>
              <a:rPr lang="ru-RU" dirty="0"/>
              <a:t> Петр (Полянский) и епископ Гавриил.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71828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Архиепископ Федор (</a:t>
            </a:r>
            <a:r>
              <a:rPr lang="ru-RU" dirty="0" err="1"/>
              <a:t>Яковцевский</a:t>
            </a:r>
            <a:r>
              <a:rPr lang="ru-RU" dirty="0"/>
              <a:t>) Владимирский и Суздальский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С </a:t>
            </a:r>
            <a:r>
              <a:rPr lang="ru-RU" dirty="0"/>
              <a:t>апреля 1924 года по июнь 1925 года — управляющий Старорусским </a:t>
            </a:r>
            <a:r>
              <a:rPr lang="ru-RU" dirty="0" err="1"/>
              <a:t>викариатством</a:t>
            </a:r>
            <a:r>
              <a:rPr lang="ru-RU" dirty="0"/>
              <a:t> Новгородской епархии.</a:t>
            </a:r>
          </a:p>
          <a:p>
            <a:pPr marL="0" indent="0">
              <a:buNone/>
            </a:pPr>
            <a:r>
              <a:rPr lang="ru-RU" dirty="0"/>
              <a:t>С 3 января 1929 года — епископ </a:t>
            </a:r>
            <a:r>
              <a:rPr lang="ru-RU" dirty="0" err="1"/>
              <a:t>Новоторжский</a:t>
            </a:r>
            <a:r>
              <a:rPr lang="ru-RU" dirty="0"/>
              <a:t>, викарий Тверской епархии.</a:t>
            </a:r>
          </a:p>
          <a:p>
            <a:pPr marL="0" indent="0">
              <a:buNone/>
            </a:pPr>
            <a:r>
              <a:rPr lang="ru-RU" dirty="0"/>
              <a:t>С 4 апреля 1930 года — епископ </a:t>
            </a:r>
            <a:r>
              <a:rPr lang="ru-RU" dirty="0" err="1"/>
              <a:t>Олонецкий</a:t>
            </a:r>
            <a:r>
              <a:rPr lang="ru-RU" dirty="0"/>
              <a:t> и Петрозаводский.</a:t>
            </a:r>
          </a:p>
          <a:p>
            <a:pPr marL="0" indent="0">
              <a:buNone/>
            </a:pPr>
            <a:r>
              <a:rPr lang="ru-RU" dirty="0"/>
              <a:t>27 </a:t>
            </a:r>
            <a:r>
              <a:rPr lang="ru-RU" dirty="0" err="1"/>
              <a:t>мартa</a:t>
            </a:r>
            <a:r>
              <a:rPr lang="ru-RU" dirty="0"/>
              <a:t> 1934 года был назначен епископом Рыбинским, но от этой кафедры отказался, остался епископом </a:t>
            </a:r>
            <a:r>
              <a:rPr lang="ru-RU" dirty="0" err="1"/>
              <a:t>Олонецким</a:t>
            </a:r>
            <a:r>
              <a:rPr lang="ru-RU" dirty="0"/>
              <a:t>. 9 июля 1934 года возведён в сан архиепископа.</a:t>
            </a:r>
          </a:p>
          <a:p>
            <a:pPr marL="0" indent="0">
              <a:buNone/>
            </a:pPr>
            <a:r>
              <a:rPr lang="ru-RU" dirty="0"/>
              <a:t>С 30 ноября 1935 года — архиепископ Псковский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С </a:t>
            </a:r>
            <a:r>
              <a:rPr lang="ru-RU" dirty="0"/>
              <a:t>11 августа 1936 года — архиепископ Владимирский.</a:t>
            </a:r>
          </a:p>
          <a:p>
            <a:pPr marL="0" indent="0">
              <a:buNone/>
            </a:pPr>
            <a:r>
              <a:rPr lang="ru-RU" dirty="0"/>
              <a:t> 17 июля 1937 года арестован. Приговорён тройкой при УНКВД по Ивановской области к расстрелу с конфискацией имущества. 23 октября 1937 года приговор приведён в исполнение</a:t>
            </a:r>
            <a:r>
              <a:rPr lang="ru-RU"/>
              <a:t>. </a:t>
            </a:r>
            <a:endParaRPr lang="ru-RU" smtClean="0"/>
          </a:p>
          <a:p>
            <a:pPr marL="0" indent="0">
              <a:buNone/>
            </a:pPr>
            <a:r>
              <a:rPr lang="ru-RU" smtClean="0"/>
              <a:t>Реабилитирован </a:t>
            </a:r>
            <a:r>
              <a:rPr lang="ru-RU" dirty="0"/>
              <a:t>13 сентября 1989 года.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068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083" y="34738"/>
            <a:ext cx="6390808" cy="683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11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Архиепископ Федор (</a:t>
            </a:r>
            <a:r>
              <a:rPr lang="ru-RU" dirty="0" err="1"/>
              <a:t>Яковцевский</a:t>
            </a:r>
            <a:r>
              <a:rPr lang="ru-RU" dirty="0"/>
              <a:t>) Владимирский и Суздальский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Согласно докладу от 8 мая 1924 года на имя Патриарха Тихона, составленному псаломщиком Михаилом Михайловским по поручению Преосвященного Серафима, епископа </a:t>
            </a:r>
            <a:r>
              <a:rPr lang="ru-RU" dirty="0" err="1"/>
              <a:t>Крестецкого</a:t>
            </a:r>
            <a:r>
              <a:rPr lang="ru-RU" dirty="0"/>
              <a:t>, временно управляющего Новгородской епархией: «Преосвященный Феодор, опасавшийся ехать в Устюжну, уже признается там 2 округами из существующих 5 </a:t>
            </a:r>
            <a:r>
              <a:rPr lang="ru-RU" dirty="0" err="1"/>
              <a:t>благочиннических</a:t>
            </a:r>
            <a:r>
              <a:rPr lang="ru-RU" dirty="0"/>
              <a:t> округов, а на днях на его имя получена бумага из самой Устюжны, подписанная протоиереем собора и председателем союза общин верующих с предложением немедленно выехать в Устюжну при ликовании православных и искреннем раскаянии обновленцев, желающих воссоединиться с Православием на почве канонического подчинения Вашему Святейшеству. В Старой Руссе Преосвященный Феодор везде признается и служил на Пасхальной неделе во всех старорусских храмах, но доверия православного населения еще не снискал ввиду некоторой двойственности своих слов и действий</a:t>
            </a:r>
            <a:r>
              <a:rPr lang="ru-RU" dirty="0" smtClean="0"/>
              <a:t>».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Не раз </a:t>
            </a:r>
            <a:r>
              <a:rPr lang="ru-RU" dirty="0"/>
              <a:t>совершал богослужения в </a:t>
            </a:r>
            <a:r>
              <a:rPr lang="ru-RU" dirty="0" err="1"/>
              <a:t>Устюженской</a:t>
            </a:r>
            <a:r>
              <a:rPr lang="ru-RU" dirty="0"/>
              <a:t> Вознесенской церкви. Прихожане с благоговением относились к своему первому и, как оказалось, последнему в истории города епископу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761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Священник Николай Николаевич Савицкий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Родился в 1892 году. Проживал в </a:t>
            </a:r>
            <a:r>
              <a:rPr lang="ru-RU" dirty="0" err="1" smtClean="0"/>
              <a:t>Устюженском</a:t>
            </a:r>
            <a:r>
              <a:rPr lang="ru-RU" dirty="0" smtClean="0"/>
              <a:t> районе, село </a:t>
            </a:r>
            <a:r>
              <a:rPr lang="ru-RU" dirty="0" err="1" smtClean="0"/>
              <a:t>Моденское</a:t>
            </a:r>
            <a:r>
              <a:rPr lang="ru-RU" dirty="0" smtClean="0"/>
              <a:t>. Священник Николай Николаевич Савицкий священник </a:t>
            </a:r>
            <a:r>
              <a:rPr lang="ru-RU" dirty="0" err="1" smtClean="0"/>
              <a:t>Модинской</a:t>
            </a:r>
            <a:r>
              <a:rPr lang="ru-RU" dirty="0" smtClean="0"/>
              <a:t> церкви. Жена: Нина Александровна. </a:t>
            </a:r>
          </a:p>
          <a:p>
            <a:pPr marL="0" indent="0" algn="just">
              <a:buNone/>
            </a:pPr>
            <a:r>
              <a:rPr lang="ru-RU" dirty="0" smtClean="0"/>
              <a:t>Арестован в 1937 году. Содержался в тюрьме г. Устюжна. Обвинен в «контрреволюционной деятельности».</a:t>
            </a:r>
            <a:r>
              <a:rPr lang="ru-RU" i="1" dirty="0"/>
              <a:t> </a:t>
            </a:r>
            <a:r>
              <a:rPr lang="ru-RU" dirty="0" smtClean="0"/>
              <a:t>Осужден по </a:t>
            </a:r>
            <a:r>
              <a:rPr lang="ru-RU" dirty="0"/>
              <a:t> ст.58–10 УК </a:t>
            </a:r>
            <a:r>
              <a:rPr lang="ru-RU" dirty="0" smtClean="0"/>
              <a:t>РСФСР.</a:t>
            </a:r>
            <a:r>
              <a:rPr lang="ru-RU" dirty="0"/>
              <a:t> </a:t>
            </a:r>
            <a:r>
              <a:rPr lang="ru-RU" dirty="0" smtClean="0"/>
              <a:t>Отец Николай Савицкий полностью признал свою вину. Приговорен к расстрелу. Расстрелян в 1937 году.</a:t>
            </a:r>
          </a:p>
          <a:p>
            <a:pPr marL="0" indent="0" algn="just">
              <a:buNone/>
            </a:pPr>
            <a:r>
              <a:rPr lang="ru-RU" dirty="0" smtClean="0"/>
              <a:t>Архив </a:t>
            </a:r>
            <a:r>
              <a:rPr lang="ru-RU" dirty="0"/>
              <a:t>управления </a:t>
            </a:r>
            <a:r>
              <a:rPr lang="ru-RU" dirty="0" smtClean="0"/>
              <a:t>ФСБ </a:t>
            </a:r>
            <a:r>
              <a:rPr lang="ru-RU" dirty="0"/>
              <a:t>по Вологодской области. Фонд следственных дел. Д. 13580. Л. 66-68, 70—71об. </a:t>
            </a:r>
          </a:p>
        </p:txBody>
      </p:sp>
    </p:spTree>
    <p:extLst>
      <p:ext uri="{BB962C8B-B14F-4D97-AF65-F5344CB8AC3E}">
        <p14:creationId xmlns:p14="http://schemas.microsoft.com/office/powerpoint/2010/main" val="19551711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098" y="0"/>
            <a:ext cx="4796977" cy="695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800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Иерей Константин Спасский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Священник </a:t>
            </a:r>
            <a:r>
              <a:rPr lang="ru-RU" dirty="0"/>
              <a:t>города Устюжна Константин Яковлевич Спасский, служил в Благовещенской </a:t>
            </a:r>
            <a:r>
              <a:rPr lang="ru-RU" dirty="0" smtClean="0"/>
              <a:t>церкви </a:t>
            </a:r>
            <a:r>
              <a:rPr lang="ru-RU" dirty="0"/>
              <a:t>города Устюжны. Константин Спасский входили в епархиальный училищный совет города.</a:t>
            </a:r>
          </a:p>
          <a:p>
            <a:pPr marL="0" indent="0" algn="just">
              <a:buNone/>
            </a:pPr>
            <a:r>
              <a:rPr lang="ru-RU" dirty="0" smtClean="0"/>
              <a:t>Был арестован в 1921 г., обвинялся в том, </a:t>
            </a:r>
            <a:r>
              <a:rPr lang="ru-RU" dirty="0"/>
              <a:t>что в доме священника Благовещенской церкви К. Я. Спасского «был организован поповский кружок», который «хотя имел название нравственно-религиозного, но на самом деле носил политическую подкладку». Все попытки Спасского доказать, что в его доме, действительно, иногда собирались священнослужители для того, чтобы за чашкой чая обсудить «духовные темы», результатов не принесли. «Дело об </a:t>
            </a:r>
            <a:r>
              <a:rPr lang="ru-RU" dirty="0" err="1"/>
              <a:t>устюженском</a:t>
            </a:r>
            <a:r>
              <a:rPr lang="ru-RU" dirty="0"/>
              <a:t> духовенстве» прекрасно вписывалось в рамки «момента» и его решено было завершить агитационно-показательным судом.</a:t>
            </a:r>
          </a:p>
          <a:p>
            <a:pPr marL="0" indent="0" algn="just">
              <a:buNone/>
            </a:pPr>
            <a:r>
              <a:rPr lang="ru-RU" dirty="0" smtClean="0"/>
              <a:t>15 мая 1921 г. состоялся суд</a:t>
            </a:r>
            <a:r>
              <a:rPr lang="ru-RU" dirty="0"/>
              <a:t>, Организатором дела выступала ЧК, суду предшествовало предварительное </a:t>
            </a:r>
            <a:r>
              <a:rPr lang="ru-RU" dirty="0" smtClean="0"/>
              <a:t>следствие, </a:t>
            </a:r>
            <a:r>
              <a:rPr lang="ru-RU" dirty="0"/>
              <a:t>прошли </a:t>
            </a:r>
            <a:r>
              <a:rPr lang="ru-RU" dirty="0" smtClean="0"/>
              <a:t>обыски в доме священника, </a:t>
            </a:r>
            <a:r>
              <a:rPr lang="ru-RU" dirty="0"/>
              <a:t>Суд приговорил К. Спасского к году исправительных работ условно.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1290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Священник А.А. Каменев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Священник А. А. Каменев был уроженцем города Устюжны, служил священником в </a:t>
            </a:r>
            <a:r>
              <a:rPr lang="ru-RU" dirty="0" err="1" smtClean="0"/>
              <a:t>Мелестовской</a:t>
            </a:r>
            <a:r>
              <a:rPr lang="ru-RU" dirty="0" smtClean="0"/>
              <a:t> </a:t>
            </a:r>
            <a:r>
              <a:rPr lang="ru-RU" dirty="0"/>
              <a:t>церкви </a:t>
            </a:r>
            <a:r>
              <a:rPr lang="ru-RU" dirty="0" err="1"/>
              <a:t>Пестовского</a:t>
            </a:r>
            <a:r>
              <a:rPr lang="ru-RU" dirty="0"/>
              <a:t> </a:t>
            </a:r>
            <a:r>
              <a:rPr lang="ru-RU" dirty="0" smtClean="0"/>
              <a:t>района. Арестован в 1930 г.,</a:t>
            </a:r>
            <a:r>
              <a:rPr lang="ru-RU" i="1" dirty="0" smtClean="0"/>
              <a:t> </a:t>
            </a:r>
            <a:r>
              <a:rPr lang="ru-RU" dirty="0" smtClean="0"/>
              <a:t>осужден </a:t>
            </a:r>
            <a:r>
              <a:rPr lang="ru-RU" dirty="0"/>
              <a:t>по  ст.58–10 УК </a:t>
            </a:r>
            <a:r>
              <a:rPr lang="ru-RU" dirty="0" smtClean="0"/>
              <a:t>РСФСР, приговорен к исправительным трудовым работам. </a:t>
            </a:r>
          </a:p>
          <a:p>
            <a:pPr marL="0" indent="0" algn="just">
              <a:buNone/>
            </a:pPr>
            <a:r>
              <a:rPr lang="ru-RU" dirty="0"/>
              <a:t> Местом прохождения </a:t>
            </a:r>
            <a:r>
              <a:rPr lang="ru-RU" dirty="0" smtClean="0"/>
              <a:t>принудительных работ </a:t>
            </a:r>
            <a:r>
              <a:rPr lang="ru-RU" dirty="0"/>
              <a:t>для </a:t>
            </a:r>
            <a:r>
              <a:rPr lang="ru-RU" dirty="0" err="1"/>
              <a:t>устюженских</a:t>
            </a:r>
            <a:r>
              <a:rPr lang="ru-RU" dirty="0"/>
              <a:t> священников становились лесозаготовки в районе Пестова (примерно в 50 километрах от Устюжны). Условия труда там были тяжелые, поэтому нередким был производственный травматизм. </a:t>
            </a:r>
          </a:p>
          <a:p>
            <a:pPr marL="0" indent="0" algn="just">
              <a:buNone/>
            </a:pPr>
            <a:r>
              <a:rPr lang="ru-RU" dirty="0" smtClean="0"/>
              <a:t> Во </a:t>
            </a:r>
            <a:r>
              <a:rPr lang="ru-RU" dirty="0"/>
              <a:t>время сплава леса он сломал ногу и был отправлен в Ленинградскую тюрьму Кресты для лечения, однако попал оттуда лишь в </a:t>
            </a:r>
            <a:r>
              <a:rPr lang="ru-RU" dirty="0" smtClean="0"/>
              <a:t>могилу.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0776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Священник Каратыгин </a:t>
            </a:r>
            <a:r>
              <a:rPr lang="ru-RU" dirty="0"/>
              <a:t>Алексей Павлович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Родился приблизительно в </a:t>
            </a:r>
            <a:r>
              <a:rPr lang="ru-RU" dirty="0" smtClean="0"/>
              <a:t>1892 г. </a:t>
            </a:r>
            <a:r>
              <a:rPr lang="ru-RU" dirty="0"/>
              <a:t>в с. </a:t>
            </a:r>
            <a:r>
              <a:rPr lang="ru-RU" dirty="0" err="1"/>
              <a:t>Люботины</a:t>
            </a:r>
            <a:r>
              <a:rPr lang="ru-RU" dirty="0"/>
              <a:t> (Великое Село) </a:t>
            </a:r>
            <a:r>
              <a:rPr lang="ru-RU" dirty="0" err="1"/>
              <a:t>Мегринской</a:t>
            </a:r>
            <a:r>
              <a:rPr lang="ru-RU" dirty="0"/>
              <a:t> волости </a:t>
            </a:r>
            <a:r>
              <a:rPr lang="ru-RU" dirty="0" err="1"/>
              <a:t>Устюженского</a:t>
            </a:r>
            <a:r>
              <a:rPr lang="ru-RU" dirty="0"/>
              <a:t> уезда Новгородской губернии.</a:t>
            </a:r>
          </a:p>
          <a:p>
            <a:pPr marL="0" indent="0">
              <a:buNone/>
            </a:pPr>
            <a:r>
              <a:rPr lang="ru-RU" dirty="0"/>
              <a:t>1933-1938 – священник в с. </a:t>
            </a:r>
            <a:r>
              <a:rPr lang="ru-RU" dirty="0" err="1"/>
              <a:t>Григино</a:t>
            </a:r>
            <a:r>
              <a:rPr lang="ru-RU" dirty="0"/>
              <a:t>  </a:t>
            </a:r>
            <a:r>
              <a:rPr lang="ru-RU" dirty="0" err="1"/>
              <a:t>Пестовского</a:t>
            </a:r>
            <a:r>
              <a:rPr lang="ru-RU" dirty="0"/>
              <a:t> района Ленинградской области.</a:t>
            </a:r>
          </a:p>
          <a:p>
            <a:pPr marL="0" indent="0">
              <a:buNone/>
            </a:pPr>
            <a:r>
              <a:rPr lang="ru-RU" dirty="0" smtClean="0"/>
              <a:t>Арестован </a:t>
            </a:r>
            <a:r>
              <a:rPr lang="ru-RU" dirty="0"/>
              <a:t>4 апреля 1933 года, 26 июля 1933 года осужден по ст. 58-10 УК РСФСР и приговорен к 3-м годам лагерей.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4.03.1938 году арестован повторно в с. </a:t>
            </a:r>
            <a:r>
              <a:rPr lang="ru-RU" dirty="0" err="1"/>
              <a:t>Усть</a:t>
            </a:r>
            <a:r>
              <a:rPr lang="ru-RU" dirty="0"/>
              <a:t>-Кировское (</a:t>
            </a:r>
            <a:r>
              <a:rPr lang="ru-RU" dirty="0" err="1"/>
              <a:t>Кирве</a:t>
            </a:r>
            <a:r>
              <a:rPr lang="ru-RU" dirty="0"/>
              <a:t>) 20 марта 1938 года приговорен к расстрелу. Расстрелян в Ленинграде, место захоронения – </a:t>
            </a:r>
            <a:r>
              <a:rPr lang="ru-RU" dirty="0" err="1"/>
              <a:t>Левашовская</a:t>
            </a:r>
            <a:r>
              <a:rPr lang="ru-RU" dirty="0"/>
              <a:t> Пустошь.</a:t>
            </a:r>
          </a:p>
          <a:p>
            <a:pPr marL="0" indent="0">
              <a:buNone/>
            </a:pPr>
            <a:r>
              <a:rPr lang="ru-RU" dirty="0" smtClean="0"/>
              <a:t>Реабилитирован </a:t>
            </a:r>
            <a:r>
              <a:rPr lang="ru-RU" dirty="0"/>
              <a:t>16.01.1989 года Указом Президиума Верховного Совета СССР по 1933 году.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5723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Священник Каратыгин </a:t>
            </a:r>
            <a:r>
              <a:rPr lang="ru-RU" dirty="0"/>
              <a:t>Иван Павлович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Каратыгин </a:t>
            </a:r>
            <a:r>
              <a:rPr lang="ru-RU" dirty="0"/>
              <a:t>Иван Павлович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Родился в 1889 году в с. </a:t>
            </a:r>
            <a:r>
              <a:rPr lang="ru-RU" dirty="0" err="1"/>
              <a:t>Люботины</a:t>
            </a:r>
            <a:r>
              <a:rPr lang="ru-RU" dirty="0"/>
              <a:t> (Великое Село) </a:t>
            </a:r>
            <a:r>
              <a:rPr lang="ru-RU" dirty="0" err="1"/>
              <a:t>Мегринской</a:t>
            </a:r>
            <a:r>
              <a:rPr lang="ru-RU" dirty="0"/>
              <a:t> волости </a:t>
            </a:r>
            <a:r>
              <a:rPr lang="ru-RU" dirty="0" err="1"/>
              <a:t>Устюженского</a:t>
            </a:r>
            <a:r>
              <a:rPr lang="ru-RU" dirty="0"/>
              <a:t> уезда Новгородской губернии.</a:t>
            </a:r>
          </a:p>
          <a:p>
            <a:pPr marL="0" indent="0">
              <a:buNone/>
            </a:pPr>
            <a:r>
              <a:rPr lang="ru-RU" dirty="0"/>
              <a:t>Священник в с. Покров-</a:t>
            </a:r>
            <a:r>
              <a:rPr lang="ru-RU" dirty="0" err="1"/>
              <a:t>Молога</a:t>
            </a:r>
            <a:r>
              <a:rPr lang="ru-RU" dirty="0"/>
              <a:t> </a:t>
            </a:r>
            <a:r>
              <a:rPr lang="ru-RU" dirty="0" err="1"/>
              <a:t>Пестовского</a:t>
            </a:r>
            <a:r>
              <a:rPr lang="ru-RU" dirty="0"/>
              <a:t> района Новгородской области. Арестован 22.04.1938 года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Приговор: дело прекращено, освобожден </a:t>
            </a:r>
            <a:r>
              <a:rPr lang="ru-RU" dirty="0" smtClean="0"/>
              <a:t>17.04.1939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Жена – Инюшина Екатерина Ивановна.</a:t>
            </a:r>
          </a:p>
        </p:txBody>
      </p:sp>
    </p:spTree>
    <p:extLst>
      <p:ext uri="{BB962C8B-B14F-4D97-AF65-F5344CB8AC3E}">
        <p14:creationId xmlns:p14="http://schemas.microsoft.com/office/powerpoint/2010/main" val="4091864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Священник Селиванов </a:t>
            </a:r>
            <a:r>
              <a:rPr lang="ru-RU" dirty="0"/>
              <a:t>Василий Сергеевич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Селиванов Василий Сергеевич</a:t>
            </a:r>
          </a:p>
          <a:p>
            <a:pPr marL="0" indent="0">
              <a:buNone/>
            </a:pPr>
            <a:r>
              <a:rPr lang="ru-RU" dirty="0"/>
              <a:t>1870 г. р., </a:t>
            </a:r>
            <a:r>
              <a:rPr lang="ru-RU" dirty="0" err="1"/>
              <a:t>урож</a:t>
            </a:r>
            <a:r>
              <a:rPr lang="ru-RU" dirty="0"/>
              <a:t>. </a:t>
            </a:r>
            <a:r>
              <a:rPr lang="ru-RU" dirty="0" err="1"/>
              <a:t>Устюжинского</a:t>
            </a:r>
            <a:r>
              <a:rPr lang="ru-RU" dirty="0"/>
              <a:t> р-на Ленинградской обл., русский, образование среднее, священник, проживал в д. </a:t>
            </a:r>
            <a:r>
              <a:rPr lang="ru-RU" dirty="0" err="1"/>
              <a:t>Сябреницы</a:t>
            </a:r>
            <a:r>
              <a:rPr lang="ru-RU" dirty="0"/>
              <a:t>. Арестован 4 июля 1936 г. Приговорен 17 сентября 1936 г. к 5 годам лагерей. Остались жена и трое детей. (</a:t>
            </a:r>
            <a:r>
              <a:rPr lang="ru-RU" dirty="0" err="1"/>
              <a:t>НовгКП</a:t>
            </a:r>
            <a:r>
              <a:rPr lang="ru-RU" dirty="0"/>
              <a:t>: т. 5, с. 309; </a:t>
            </a:r>
            <a:r>
              <a:rPr lang="ru-RU" dirty="0" err="1"/>
              <a:t>Чудовской</a:t>
            </a:r>
            <a:r>
              <a:rPr lang="ru-RU" dirty="0"/>
              <a:t> р-н Новгородской обл.)</a:t>
            </a:r>
          </a:p>
          <a:p>
            <a:r>
              <a:rPr lang="ru-RU" u="sng" dirty="0">
                <a:hlinkClick r:id="rId2"/>
              </a:rPr>
              <a:t>https://bessmertnybarak.ru/books/person/176697/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550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Священник </a:t>
            </a:r>
            <a:r>
              <a:rPr lang="ru-RU" dirty="0" err="1" smtClean="0"/>
              <a:t>Охонский</a:t>
            </a:r>
            <a:r>
              <a:rPr lang="ru-RU" dirty="0" smtClean="0"/>
              <a:t> </a:t>
            </a:r>
            <a:r>
              <a:rPr lang="ru-RU" dirty="0"/>
              <a:t>Сергей Николаевич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Охонский</a:t>
            </a:r>
            <a:r>
              <a:rPr lang="ru-RU" dirty="0"/>
              <a:t> Сергей Николаевич</a:t>
            </a:r>
          </a:p>
          <a:p>
            <a:pPr marL="0" indent="0">
              <a:buNone/>
            </a:pPr>
            <a:r>
              <a:rPr lang="ru-RU" dirty="0"/>
              <a:t>1884 г. р., уроженец с. </a:t>
            </a:r>
            <a:r>
              <a:rPr lang="ru-RU" dirty="0" err="1"/>
              <a:t>Охона</a:t>
            </a:r>
            <a:r>
              <a:rPr lang="ru-RU" dirty="0"/>
              <a:t> </a:t>
            </a:r>
            <a:r>
              <a:rPr lang="ru-RU" dirty="0" err="1"/>
              <a:t>Устюженского</a:t>
            </a:r>
            <a:r>
              <a:rPr lang="ru-RU" dirty="0"/>
              <a:t> у. Новгородской губ., русский, священник церкви в д. Новый </a:t>
            </a:r>
            <a:r>
              <a:rPr lang="ru-RU" dirty="0" err="1"/>
              <a:t>Скребель</a:t>
            </a:r>
            <a:r>
              <a:rPr lang="ru-RU" dirty="0"/>
              <a:t> </a:t>
            </a:r>
            <a:r>
              <a:rPr lang="ru-RU" dirty="0" err="1"/>
              <a:t>Демянского</a:t>
            </a:r>
            <a:r>
              <a:rPr lang="ru-RU" dirty="0"/>
              <a:t> р-на Лен. обл., проживал по месту работы. Арестован 5 ноября 1937 г. Особой тройкой УНКВД ЛО 25 ноября 1937 г. приговорен по ст. 58-10 УК РСФСР к высшей мере наказания. Расстрелян в г. Ленинград 3 декабря 1937 г.</a:t>
            </a:r>
          </a:p>
          <a:p>
            <a:r>
              <a:rPr lang="ru-RU" u="sng" dirty="0">
                <a:hlinkClick r:id="rId2"/>
              </a:rPr>
              <a:t>https://bessmertnybarak.ru/books/person/15901/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7651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Священник </a:t>
            </a:r>
            <a:r>
              <a:rPr lang="ru-RU" dirty="0" err="1" smtClean="0"/>
              <a:t>Астреин</a:t>
            </a:r>
            <a:r>
              <a:rPr lang="ru-RU" dirty="0" smtClean="0"/>
              <a:t> </a:t>
            </a:r>
            <a:r>
              <a:rPr lang="ru-RU" dirty="0"/>
              <a:t>Аркадий Михайлович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Астреин</a:t>
            </a:r>
            <a:r>
              <a:rPr lang="ru-RU" dirty="0" smtClean="0"/>
              <a:t> Аркадий Михайлович</a:t>
            </a:r>
          </a:p>
          <a:p>
            <a:pPr marL="0" indent="0">
              <a:buNone/>
            </a:pPr>
            <a:r>
              <a:rPr lang="ru-RU" dirty="0" smtClean="0"/>
              <a:t>1877 г. р., уроженец с. </a:t>
            </a:r>
            <a:r>
              <a:rPr lang="ru-RU" dirty="0" err="1" smtClean="0"/>
              <a:t>Никифорово</a:t>
            </a:r>
            <a:r>
              <a:rPr lang="ru-RU" dirty="0" smtClean="0"/>
              <a:t> </a:t>
            </a:r>
            <a:r>
              <a:rPr lang="ru-RU" dirty="0" err="1" smtClean="0"/>
              <a:t>Устюженского</a:t>
            </a:r>
            <a:r>
              <a:rPr lang="ru-RU" dirty="0" smtClean="0"/>
              <a:t> у. Новгородской губ., русский, священник церкви Покрова Пресвятой Богородицы в с. </a:t>
            </a:r>
            <a:r>
              <a:rPr lang="ru-RU" dirty="0" err="1" smtClean="0"/>
              <a:t>Платоново</a:t>
            </a:r>
            <a:r>
              <a:rPr lang="ru-RU" dirty="0" smtClean="0"/>
              <a:t> </a:t>
            </a:r>
            <a:r>
              <a:rPr lang="ru-RU" dirty="0" err="1" smtClean="0"/>
              <a:t>Слизенихинского</a:t>
            </a:r>
            <a:r>
              <a:rPr lang="ru-RU" dirty="0" smtClean="0"/>
              <a:t> с/с Мошенского р-на Лен. обл. (Был осужден в 1929 г. "за саботаж хлебозаготовок" на 8 месяцев </a:t>
            </a:r>
            <a:r>
              <a:rPr lang="ru-RU" dirty="0" err="1" smtClean="0"/>
              <a:t>принуд</a:t>
            </a:r>
            <a:r>
              <a:rPr lang="ru-RU" dirty="0" smtClean="0"/>
              <a:t>. работ и 500 руб. штрафа.) Арестован 3 ноября 1937 г. Особой тройкой УНКВД ЛО 10 декабря 1937 г. приговорен за "контрреволюционную агитацию" к высшей мере наказания. Расстрелян в г. Боровичи 17 декабря 1937 г.</a:t>
            </a:r>
          </a:p>
          <a:p>
            <a:r>
              <a:rPr lang="ru-RU" u="sng" dirty="0" smtClean="0">
                <a:hlinkClick r:id="rId2"/>
              </a:rPr>
              <a:t>https</a:t>
            </a:r>
            <a:r>
              <a:rPr lang="ru-RU" u="sng" dirty="0">
                <a:hlinkClick r:id="rId2"/>
              </a:rPr>
              <a:t>://bessmertnybarak.ru/books/person/18004/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12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907" y="463137"/>
            <a:ext cx="9342457" cy="592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314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Протоиерей Михаил </a:t>
            </a:r>
            <a:r>
              <a:rPr lang="ru-RU" b="1" dirty="0"/>
              <a:t>Павлович Тюльпанов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Михаил Павлович Тюльпанов,</a:t>
            </a:r>
            <a:r>
              <a:rPr lang="ru-RU" dirty="0"/>
              <a:t> родился 1 ноября 1865 года. В 1888 году окончил полный курс Вологодской духовной семинарии по 2-му разряду. 7 октября 1888 – учитель </a:t>
            </a:r>
            <a:r>
              <a:rPr lang="ru-RU" dirty="0" err="1"/>
              <a:t>Усищевской</a:t>
            </a:r>
            <a:r>
              <a:rPr lang="ru-RU" dirty="0"/>
              <a:t> церковно-приходской школы. 25 июня 1889 – священник </a:t>
            </a:r>
            <a:r>
              <a:rPr lang="ru-RU" dirty="0" err="1"/>
              <a:t>Осиновской</a:t>
            </a:r>
            <a:r>
              <a:rPr lang="ru-RU" dirty="0"/>
              <a:t> церкви </a:t>
            </a:r>
            <a:r>
              <a:rPr lang="ru-RU" dirty="0" err="1"/>
              <a:t>Устюженского</a:t>
            </a:r>
            <a:r>
              <a:rPr lang="ru-RU" dirty="0"/>
              <a:t> уезда. 9 января 1901 – священник </a:t>
            </a:r>
            <a:r>
              <a:rPr lang="ru-RU" dirty="0" err="1"/>
              <a:t>Луковецкой</a:t>
            </a:r>
            <a:r>
              <a:rPr lang="ru-RU" dirty="0"/>
              <a:t> церкви Череповецкого уезда, законоучитель </a:t>
            </a:r>
            <a:r>
              <a:rPr lang="ru-RU" dirty="0" err="1"/>
              <a:t>Луковецкой</a:t>
            </a:r>
            <a:r>
              <a:rPr lang="ru-RU" dirty="0"/>
              <a:t> церковно-приходской школы. 8.05. 1912 – 30.04.1917 – депутат по следственным делам. С 25 сентября / 8 октября 1921 года – в </a:t>
            </a:r>
            <a:r>
              <a:rPr lang="ru-RU" dirty="0" err="1"/>
              <a:t>Дементьевской</a:t>
            </a:r>
            <a:r>
              <a:rPr lang="ru-RU" dirty="0"/>
              <a:t> церкви. С 8 / 21 июля 1919 года по 8 / 21 октября 1919 года по доносу бывшего диакона Гусева за агитацию против советской власти отбывал заключение в Череповецком губернском исправительном доме. 24.11.1919 Череповецким революционным трибуналом был приговорён к 5-ти годам принудительных работ в лагере, освобождён от наказания по амнистии.</a:t>
            </a:r>
            <a:br>
              <a:rPr lang="ru-RU" dirty="0"/>
            </a:br>
            <a:r>
              <a:rPr lang="ru-RU" dirty="0"/>
              <a:t>Награды: </a:t>
            </a:r>
            <a:br>
              <a:rPr lang="ru-RU" dirty="0"/>
            </a:br>
            <a:r>
              <a:rPr lang="ru-RU" dirty="0"/>
              <a:t>1893 – набедренник                 </a:t>
            </a:r>
            <a:br>
              <a:rPr lang="ru-RU" dirty="0"/>
            </a:br>
            <a:r>
              <a:rPr lang="ru-RU" dirty="0"/>
              <a:t>1897 – скуфья                 </a:t>
            </a:r>
            <a:br>
              <a:rPr lang="ru-RU" dirty="0"/>
            </a:br>
            <a:r>
              <a:rPr lang="ru-RU" dirty="0"/>
              <a:t>1901 – Библия от Святейшего Синода                 </a:t>
            </a:r>
            <a:br>
              <a:rPr lang="ru-RU" dirty="0"/>
            </a:br>
            <a:r>
              <a:rPr lang="ru-RU" dirty="0"/>
              <a:t>1907 – камилавка                 </a:t>
            </a:r>
            <a:br>
              <a:rPr lang="ru-RU" dirty="0"/>
            </a:br>
            <a:r>
              <a:rPr lang="ru-RU" dirty="0"/>
              <a:t>1915 – наперсный крест</a:t>
            </a:r>
          </a:p>
          <a:p>
            <a:pPr marL="0" indent="0">
              <a:buNone/>
            </a:pPr>
            <a:r>
              <a:rPr lang="ru-RU" dirty="0"/>
              <a:t>Протоиерей (1921) </a:t>
            </a:r>
            <a:br>
              <a:rPr lang="ru-RU" dirty="0"/>
            </a:br>
            <a:r>
              <a:rPr lang="ru-RU" dirty="0"/>
              <a:t>Жена: </a:t>
            </a:r>
            <a:r>
              <a:rPr lang="ru-RU" b="1" i="1" dirty="0"/>
              <a:t>Вера Ивановна,</a:t>
            </a:r>
            <a:r>
              <a:rPr lang="ru-RU" dirty="0"/>
              <a:t> родилась 7 сентября 1865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3071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Священник Успенский </a:t>
            </a:r>
            <a:r>
              <a:rPr lang="ru-RU" dirty="0"/>
              <a:t>Дмитрий Алексеевич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Успенский Дмитрий Алексеевич</a:t>
            </a:r>
          </a:p>
          <a:p>
            <a:pPr marL="0" indent="0" algn="just">
              <a:buNone/>
            </a:pPr>
            <a:r>
              <a:rPr lang="ru-RU" dirty="0"/>
              <a:t>1873 г. р., </a:t>
            </a:r>
            <a:r>
              <a:rPr lang="ru-RU" dirty="0" smtClean="0"/>
              <a:t>уроженец </a:t>
            </a:r>
            <a:r>
              <a:rPr lang="ru-RU" dirty="0"/>
              <a:t>г. Устюжна, окончил Новгородскую духовную семинарию. Учась во втором классе Семинарии, управлял семинарским хором, а также любительским симфоническим </a:t>
            </a:r>
            <a:r>
              <a:rPr lang="ru-RU" dirty="0" err="1"/>
              <a:t>оркестором</a:t>
            </a:r>
            <a:r>
              <a:rPr lang="ru-RU" dirty="0"/>
              <a:t>, будучи хорошим </a:t>
            </a:r>
            <a:r>
              <a:rPr lang="ru-RU" dirty="0" err="1"/>
              <a:t>скрипачем</a:t>
            </a:r>
            <a:r>
              <a:rPr lang="ru-RU" dirty="0"/>
              <a:t>. 18 мая 1896 года рукоположен в иерея, служил священником в Никольской церкви, проживал в п. Окуловка. На духовном попечении </a:t>
            </a:r>
            <a:r>
              <a:rPr lang="ru-RU" dirty="0" err="1"/>
              <a:t>о.Димитрия</a:t>
            </a:r>
            <a:r>
              <a:rPr lang="ru-RU" dirty="0"/>
              <a:t> находилось 20 деревень. Арестован 30 сентября 1937 г. Расстрелян 28 декабря 1937 г. в г. Боровичи. (</a:t>
            </a:r>
            <a:r>
              <a:rPr lang="ru-RU" dirty="0" err="1"/>
              <a:t>НовгКП</a:t>
            </a:r>
            <a:r>
              <a:rPr lang="ru-RU" dirty="0"/>
              <a:t>: т. 1, с. 224; </a:t>
            </a:r>
            <a:r>
              <a:rPr lang="ru-RU" dirty="0" err="1"/>
              <a:t>Окуловский</a:t>
            </a:r>
            <a:r>
              <a:rPr lang="ru-RU" dirty="0"/>
              <a:t> р-н Новгородской обл.)</a:t>
            </a:r>
          </a:p>
          <a:p>
            <a:r>
              <a:rPr lang="ru-RU" u="sng" dirty="0">
                <a:hlinkClick r:id="rId2"/>
              </a:rPr>
              <a:t>https://bessmertnybarak.ru/books/person/182650/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1030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Священник Жабров </a:t>
            </a:r>
            <a:r>
              <a:rPr lang="ru-RU" dirty="0"/>
              <a:t>Василий Михайлович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Жабров Василий Михайлович родился в 1903 году в г. Устюжна, Новгородской губернии, окончил </a:t>
            </a:r>
            <a:r>
              <a:rPr lang="ru-RU" dirty="0" err="1"/>
              <a:t>Устюженское</a:t>
            </a:r>
            <a:r>
              <a:rPr lang="ru-RU" dirty="0"/>
              <a:t> училище, священник. Арестован 22 мая в 1922 года в Петрограде. Обвинение: активное участие в толпе, собравшейся противодействовать работе Комиссии по изъятию церковных ценностей". 5 июля 1922 г.  осужден  </a:t>
            </a:r>
            <a:r>
              <a:rPr lang="ru-RU" dirty="0" err="1"/>
              <a:t>Петроградскиим</a:t>
            </a:r>
            <a:r>
              <a:rPr lang="ru-RU" dirty="0"/>
              <a:t> губернским Ревтрибуналом по ст. 77 ч. 2 УК РСФСР.</a:t>
            </a:r>
            <a:r>
              <a:rPr lang="ru-RU" i="1" dirty="0"/>
              <a:t> Групповое дело</a:t>
            </a:r>
            <a:r>
              <a:rPr lang="ru-RU" dirty="0"/>
              <a:t> "Дело митрополита Вениамина". Приговор: 6 мес. лишения свободы.  Место отбывания:  Петроград, тюрьма на ул. Шпалерной (1922—13.11.1922 гг.) Был освобожден по окончании срока заключения.</a:t>
            </a:r>
            <a:br>
              <a:rPr lang="ru-RU" dirty="0"/>
            </a:br>
            <a:r>
              <a:rPr lang="ru-RU" dirty="0"/>
              <a:t>Дальнейшая судьба неизвестна.</a:t>
            </a:r>
          </a:p>
          <a:p>
            <a:pPr marL="0" indent="0">
              <a:buNone/>
            </a:pPr>
            <a:r>
              <a:rPr lang="ru-RU" dirty="0"/>
              <a:t>31 октября 1990 г. президиумом Верховного Суда РСФСР был реабилитирован.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3547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Протоиерей </a:t>
            </a:r>
            <a:r>
              <a:rPr lang="ru-RU" b="1" dirty="0"/>
              <a:t>Михаил Алексеевич Смирнов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3186" y="1256091"/>
            <a:ext cx="3645628" cy="541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504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Протоиерей Михаил Алексеевич Смирнов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Протоиерей Михаил Алексеевич Смирнов родился 28 октября  1893 году в деревне </a:t>
            </a:r>
            <a:r>
              <a:rPr lang="ru-RU" dirty="0" err="1"/>
              <a:t>Хотыль</a:t>
            </a:r>
            <a:r>
              <a:rPr lang="ru-RU" dirty="0"/>
              <a:t>  </a:t>
            </a:r>
            <a:r>
              <a:rPr lang="ru-RU" dirty="0" err="1"/>
              <a:t>Устюженского</a:t>
            </a:r>
            <a:r>
              <a:rPr lang="ru-RU" dirty="0"/>
              <a:t> уезда в многодетной семье. </a:t>
            </a:r>
            <a:r>
              <a:rPr lang="ru-RU" dirty="0" smtClean="0"/>
              <a:t>Он </a:t>
            </a:r>
            <a:r>
              <a:rPr lang="ru-RU" dirty="0"/>
              <a:t>окончил </a:t>
            </a:r>
            <a:r>
              <a:rPr lang="ru-RU" dirty="0" err="1"/>
              <a:t>Устюженское</a:t>
            </a:r>
            <a:r>
              <a:rPr lang="ru-RU" dirty="0"/>
              <a:t> духовное училище и Новгородскую духовную </a:t>
            </a:r>
            <a:r>
              <a:rPr lang="ru-RU" dirty="0" smtClean="0"/>
              <a:t>семинарию.</a:t>
            </a:r>
          </a:p>
          <a:p>
            <a:pPr marL="0" indent="0" algn="just" fontAlgn="base">
              <a:buNone/>
            </a:pPr>
            <a:r>
              <a:rPr lang="ru-RU" dirty="0"/>
              <a:t>В 1919 году епископом Алексием (Симанским) Михаил был рукоположен сначала во диакона, а  спустя непродолжительное</a:t>
            </a:r>
            <a:br>
              <a:rPr lang="ru-RU" dirty="0"/>
            </a:br>
            <a:r>
              <a:rPr lang="ru-RU" dirty="0"/>
              <a:t>время, и во иерея к Покровской церкви г. Устюжны, где когда-то нес службу его приемный отец иерей Павел Остряков.</a:t>
            </a:r>
          </a:p>
          <a:p>
            <a:pPr marL="0" indent="0" algn="just" fontAlgn="base">
              <a:buNone/>
            </a:pPr>
            <a:r>
              <a:rPr lang="ru-RU" dirty="0"/>
              <a:t>В этом храме о. Михаил прослужил без малого 22 года.</a:t>
            </a:r>
          </a:p>
          <a:p>
            <a:pPr marL="0" indent="0" algn="just" fontAlgn="base">
              <a:buNone/>
            </a:pPr>
            <a:r>
              <a:rPr lang="ru-RU" dirty="0"/>
              <a:t>В 1922 году батюшка был назначен благочинным </a:t>
            </a:r>
            <a:r>
              <a:rPr lang="ru-RU" dirty="0" err="1"/>
              <a:t>Устюженского</a:t>
            </a:r>
            <a:r>
              <a:rPr lang="ru-RU" dirty="0"/>
              <a:t> округа, обязанности которого с перерывами исполнял вплоть до своей кончины, проявив себя стойким борцом против обновленчества.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3877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Протоиерей Михаил Алексеевич Смирнов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Органами ОГПУ  15 мая 1932 году он был арестован и осужден по статьям 58-10 и 58-11 «за контрреволюционную пропаганду». Решением выездной сессии коллегии ОГПУ от 14 сентября 1932 года отец Михаил был приговорен к заключению в концлагерь сроком на три года, но вскоре по просьбе верующих он возвратился к месту своего </a:t>
            </a:r>
            <a:r>
              <a:rPr lang="ru-RU" dirty="0" smtClean="0"/>
              <a:t>служения.</a:t>
            </a:r>
            <a:r>
              <a:rPr lang="ru-RU" dirty="0"/>
              <a:t> В 1941 году Покровская церковь была закрыта, а ее настоятель в очередной раз арестован. Отца Михаила отправили в Шексну, на лесосплав. </a:t>
            </a:r>
            <a:r>
              <a:rPr lang="ru-RU" dirty="0" smtClean="0"/>
              <a:t>С 1943 г. возобновились богослужения в </a:t>
            </a:r>
            <a:r>
              <a:rPr lang="ru-RU" dirty="0" err="1" smtClean="0"/>
              <a:t>Устюженской</a:t>
            </a:r>
            <a:r>
              <a:rPr lang="ru-RU" dirty="0" smtClean="0"/>
              <a:t> Покровской общине. С 29 сентября  1943 г. протоиерей </a:t>
            </a:r>
            <a:r>
              <a:rPr lang="ru-RU" dirty="0" err="1" smtClean="0"/>
              <a:t>М.А.Смирнов</a:t>
            </a:r>
            <a:r>
              <a:rPr lang="ru-RU" dirty="0" smtClean="0"/>
              <a:t> числится священником Покровской </a:t>
            </a:r>
            <a:r>
              <a:rPr lang="ru-RU" dirty="0" err="1" smtClean="0"/>
              <a:t>Устюженской</a:t>
            </a:r>
            <a:r>
              <a:rPr lang="ru-RU" dirty="0" smtClean="0"/>
              <a:t> церкви.</a:t>
            </a:r>
          </a:p>
          <a:p>
            <a:pPr marL="0" indent="0" algn="just">
              <a:buNone/>
            </a:pPr>
            <a:r>
              <a:rPr lang="ru-RU" dirty="0"/>
              <a:t>Скончался митрофорный протоиерей Михаил Смирнов 9 марта 1967 </a:t>
            </a:r>
            <a:r>
              <a:rPr lang="ru-RU" dirty="0" smtClean="0"/>
              <a:t>года.</a:t>
            </a:r>
            <a:r>
              <a:rPr lang="ru-RU" dirty="0"/>
              <a:t> По заключению прокуратуры Новгородской области от 25 августа 1989 года  протоиерей Михаил Смирнов реабилитирован.  </a:t>
            </a:r>
          </a:p>
        </p:txBody>
      </p:sp>
    </p:spTree>
    <p:extLst>
      <p:ext uri="{BB962C8B-B14F-4D97-AF65-F5344CB8AC3E}">
        <p14:creationId xmlns:p14="http://schemas.microsoft.com/office/powerpoint/2010/main" val="13414025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Диакон А.С. Малиновский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А.С. Малиновский служил диаконом в </a:t>
            </a:r>
            <a:r>
              <a:rPr lang="ru-RU" dirty="0" err="1" smtClean="0"/>
              <a:t>Крутецкой</a:t>
            </a:r>
            <a:r>
              <a:rPr lang="ru-RU" dirty="0" smtClean="0"/>
              <a:t> церкви, </a:t>
            </a:r>
            <a:r>
              <a:rPr lang="ru-RU" dirty="0" err="1" smtClean="0"/>
              <a:t>Устюженского</a:t>
            </a:r>
            <a:r>
              <a:rPr lang="ru-RU" dirty="0" smtClean="0"/>
              <a:t> района.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1931 году диакон </a:t>
            </a:r>
            <a:r>
              <a:rPr lang="ru-RU" dirty="0" err="1"/>
              <a:t>Крутецкой</a:t>
            </a:r>
            <a:r>
              <a:rPr lang="ru-RU" dirty="0"/>
              <a:t> церкви А.С. Малиновский </a:t>
            </a:r>
            <a:r>
              <a:rPr lang="ru-RU" dirty="0" smtClean="0"/>
              <a:t>был осужден </a:t>
            </a:r>
            <a:r>
              <a:rPr lang="ru-RU" dirty="0"/>
              <a:t>на три года высылки в Северный </a:t>
            </a:r>
            <a:r>
              <a:rPr lang="ru-RU" dirty="0" smtClean="0"/>
              <a:t>край.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2683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Ананьев Иван Васильевич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Ананьев Иван Васильевич родился в г. Устюжна, Новгородской губернии в 1876 г. До 1929г. служил псаломщик в церкви с. Высоково Борисоглебского р. Ярославской обл. С 1929 году служил псаломщиком, священником в Успенской церкви г. Устюжна. Арестован 24 ноября 1931 года, обвинен  по ст. 58, п.10, осужден 23 декабря 1931г. Реабилитирован 14 июня 1989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27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278" y="365125"/>
            <a:ext cx="10332522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Псаломщик </a:t>
            </a:r>
            <a:r>
              <a:rPr lang="ru-RU" dirty="0"/>
              <a:t>В.Н. </a:t>
            </a:r>
            <a:r>
              <a:rPr lang="ru-RU" dirty="0" err="1"/>
              <a:t>Поздеев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В.Н. </a:t>
            </a:r>
            <a:r>
              <a:rPr lang="ru-RU" dirty="0" err="1" smtClean="0"/>
              <a:t>Поздеев</a:t>
            </a:r>
            <a:r>
              <a:rPr lang="ru-RU" dirty="0" smtClean="0"/>
              <a:t> служил псаломщиком в </a:t>
            </a:r>
            <a:r>
              <a:rPr lang="ru-RU" dirty="0" err="1" smtClean="0"/>
              <a:t>Крутецкой</a:t>
            </a:r>
            <a:r>
              <a:rPr lang="ru-RU" dirty="0" smtClean="0"/>
              <a:t> церкви.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1931 году </a:t>
            </a:r>
            <a:r>
              <a:rPr lang="ru-RU" dirty="0" smtClean="0"/>
              <a:t>псаломщик В.Н</a:t>
            </a:r>
            <a:r>
              <a:rPr lang="ru-RU" dirty="0"/>
              <a:t>. </a:t>
            </a:r>
            <a:r>
              <a:rPr lang="ru-RU" dirty="0" err="1"/>
              <a:t>Поздеев</a:t>
            </a:r>
            <a:r>
              <a:rPr lang="ru-RU" dirty="0"/>
              <a:t> </a:t>
            </a:r>
            <a:r>
              <a:rPr lang="ru-RU" dirty="0" smtClean="0"/>
              <a:t>был осужден </a:t>
            </a:r>
            <a:r>
              <a:rPr lang="ru-RU" dirty="0"/>
              <a:t>на три года высылки в Северный </a:t>
            </a:r>
            <a:r>
              <a:rPr lang="ru-RU" dirty="0" smtClean="0"/>
              <a:t>край.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8856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Ссылки на 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www.booksite.ru/civk/7_st-271.html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www.booksite.ru/civk/7_st-272.html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www.vladimirskysobor.ru/novosti?id=2251</a:t>
            </a:r>
            <a:endParaRPr lang="ru-RU" dirty="0" smtClean="0"/>
          </a:p>
          <a:p>
            <a:r>
              <a:rPr lang="en-US" i="1" dirty="0"/>
              <a:t> </a:t>
            </a:r>
            <a:r>
              <a:rPr lang="en-US" i="1" dirty="0">
                <a:hlinkClick r:id="rId5"/>
              </a:rPr>
              <a:t>https://</a:t>
            </a:r>
            <a:r>
              <a:rPr lang="en-US" i="1" dirty="0" smtClean="0">
                <a:hlinkClick r:id="rId5"/>
              </a:rPr>
              <a:t>drevo-info.ru/pictures/3336.html</a:t>
            </a:r>
            <a:endParaRPr lang="ru-RU" i="1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drevo-info.ru/articles/13676757.html</a:t>
            </a:r>
            <a:endParaRPr lang="ru-RU" dirty="0" smtClean="0"/>
          </a:p>
          <a:p>
            <a:r>
              <a:rPr lang="en-US" dirty="0">
                <a:hlinkClick r:id="rId7"/>
              </a:rPr>
              <a:t>http://belolikovi.narod.ru/karatigini.htm</a:t>
            </a:r>
            <a:endParaRPr lang="ru-RU" i="1" dirty="0" smtClean="0"/>
          </a:p>
          <a:p>
            <a:r>
              <a:rPr lang="ru-RU" b="1" u="sng" dirty="0">
                <a:hlinkClick r:id="rId8"/>
              </a:rPr>
              <a:t>https://bessmertnybarak.ru/books/person/35722</a:t>
            </a:r>
            <a:r>
              <a:rPr lang="ru-RU" b="1" u="sng" dirty="0" smtClean="0">
                <a:hlinkClick r:id="rId8"/>
              </a:rPr>
              <a:t>/</a:t>
            </a:r>
            <a:endParaRPr lang="ru-RU" i="1" dirty="0" smtClean="0"/>
          </a:p>
          <a:p>
            <a:r>
              <a:rPr lang="ru-RU" u="sng" dirty="0">
                <a:hlinkClick r:id="rId9"/>
              </a:rPr>
              <a:t>https://bessmertnybarak.ru/books/person/158809/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9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026" y="365126"/>
            <a:ext cx="10403774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Священномученик </a:t>
            </a:r>
            <a:r>
              <a:rPr lang="ru-RU" b="1" dirty="0"/>
              <a:t>Павел Александрович </a:t>
            </a:r>
            <a:r>
              <a:rPr lang="ru-RU" b="1" dirty="0" err="1"/>
              <a:t>Кушников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1361" y="1346304"/>
            <a:ext cx="3802027" cy="520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0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900" y="365125"/>
            <a:ext cx="10391899" cy="10361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Священномученик </a:t>
            </a:r>
            <a:r>
              <a:rPr lang="ru-RU" b="1" dirty="0"/>
              <a:t>Павел Александрович </a:t>
            </a:r>
            <a:r>
              <a:rPr lang="ru-RU" b="1" dirty="0" err="1"/>
              <a:t>Кушников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Родился в селе Модно </a:t>
            </a:r>
            <a:r>
              <a:rPr lang="ru-RU" dirty="0" err="1"/>
              <a:t>Устюженского</a:t>
            </a:r>
            <a:r>
              <a:rPr lang="ru-RU" dirty="0"/>
              <a:t> уезда</a:t>
            </a:r>
            <a:r>
              <a:rPr lang="ru-RU" dirty="0" smtClean="0"/>
              <a:t>, </a:t>
            </a:r>
            <a:r>
              <a:rPr lang="ru-RU" dirty="0"/>
              <a:t>окончил духовное училище, затем поступил в Новгородскую духовную семинарию, из которой был выпущен в 1905 году с аттестатом 2 </a:t>
            </a:r>
            <a:r>
              <a:rPr lang="ru-RU" dirty="0" smtClean="0"/>
              <a:t>разряда.</a:t>
            </a:r>
          </a:p>
          <a:p>
            <a:pPr marL="0" indent="0" algn="just">
              <a:buNone/>
            </a:pPr>
            <a:r>
              <a:rPr lang="ru-RU" dirty="0" smtClean="0"/>
              <a:t>17 </a:t>
            </a:r>
            <a:r>
              <a:rPr lang="ru-RU" dirty="0"/>
              <a:t>сентября 1905 года отец Павел был назначен учителем </a:t>
            </a:r>
            <a:r>
              <a:rPr lang="ru-RU" dirty="0" err="1"/>
              <a:t>Слудской</a:t>
            </a:r>
            <a:r>
              <a:rPr lang="ru-RU" dirty="0"/>
              <a:t> церковно-приходской школы, располагавшейся в 7 верстах от родного селения (что неподалеку от </a:t>
            </a:r>
            <a:r>
              <a:rPr lang="ru-RU" dirty="0" err="1"/>
              <a:t>Филаретовой</a:t>
            </a:r>
            <a:r>
              <a:rPr lang="ru-RU" dirty="0"/>
              <a:t> </a:t>
            </a:r>
            <a:r>
              <a:rPr lang="ru-RU" dirty="0" smtClean="0"/>
              <a:t>пустыни).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12 сентября 1907 года, переведен учителем в </a:t>
            </a:r>
            <a:r>
              <a:rPr lang="ru-RU" dirty="0" err="1"/>
              <a:t>Соминскую</a:t>
            </a:r>
            <a:r>
              <a:rPr lang="ru-RU" dirty="0"/>
              <a:t> второклассную церковно-приходскую </a:t>
            </a:r>
            <a:r>
              <a:rPr lang="ru-RU" dirty="0" smtClean="0"/>
              <a:t>школу.</a:t>
            </a:r>
          </a:p>
          <a:p>
            <a:pPr marL="0" indent="0" algn="just">
              <a:buNone/>
            </a:pPr>
            <a:r>
              <a:rPr lang="ru-RU" dirty="0"/>
              <a:t>20 января 1909 года Павла Александровича переводят  на должность второго учителя </a:t>
            </a:r>
            <a:r>
              <a:rPr lang="ru-RU" dirty="0" err="1"/>
              <a:t>Охонской</a:t>
            </a:r>
            <a:r>
              <a:rPr lang="ru-RU" dirty="0"/>
              <a:t> второклассной церковно-приходской школы </a:t>
            </a:r>
            <a:r>
              <a:rPr lang="ru-RU" dirty="0" err="1"/>
              <a:t>Устюженского</a:t>
            </a:r>
            <a:r>
              <a:rPr lang="ru-RU" dirty="0"/>
              <a:t> уезда (ныне деревня </a:t>
            </a:r>
            <a:r>
              <a:rPr lang="ru-RU" dirty="0" err="1"/>
              <a:t>Охона</a:t>
            </a:r>
            <a:r>
              <a:rPr lang="ru-RU" dirty="0"/>
              <a:t> </a:t>
            </a:r>
            <a:r>
              <a:rPr lang="ru-RU" dirty="0" err="1"/>
              <a:t>Пестовского</a:t>
            </a:r>
            <a:r>
              <a:rPr lang="ru-RU" dirty="0"/>
              <a:t> района Новгородской области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17015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Священномученик </a:t>
            </a:r>
            <a:r>
              <a:rPr lang="ru-RU" b="1" dirty="0"/>
              <a:t>Павел Александрович </a:t>
            </a:r>
            <a:r>
              <a:rPr lang="ru-RU" b="1" dirty="0" err="1"/>
              <a:t>Кушников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891" y="1978429"/>
            <a:ext cx="11272058" cy="4222866"/>
          </a:xfrm>
        </p:spPr>
        <p:txBody>
          <a:bodyPr>
            <a:normAutofit fontScale="77500" lnSpcReduction="20000"/>
          </a:bodyPr>
          <a:lstStyle/>
          <a:p>
            <a:pPr marL="0" indent="0" algn="just" fontAlgn="base">
              <a:buNone/>
            </a:pPr>
            <a:r>
              <a:rPr lang="ru-RU" dirty="0" smtClean="0"/>
              <a:t>В </a:t>
            </a:r>
            <a:r>
              <a:rPr lang="ru-RU" dirty="0"/>
              <a:t>1913 году — </a:t>
            </a:r>
            <a:r>
              <a:rPr lang="ru-RU" dirty="0" smtClean="0"/>
              <a:t>отца </a:t>
            </a:r>
            <a:r>
              <a:rPr lang="ru-RU" dirty="0"/>
              <a:t>Павла </a:t>
            </a:r>
            <a:r>
              <a:rPr lang="ru-RU" dirty="0" err="1" smtClean="0"/>
              <a:t>Кушникова</a:t>
            </a:r>
            <a:r>
              <a:rPr lang="ru-RU" dirty="0" smtClean="0"/>
              <a:t> назначают </a:t>
            </a:r>
            <a:r>
              <a:rPr lang="ru-RU" dirty="0"/>
              <a:t>первым учителем (и по совместительству учителем пения) </a:t>
            </a:r>
            <a:r>
              <a:rPr lang="ru-RU" dirty="0" err="1"/>
              <a:t>Охонской</a:t>
            </a:r>
            <a:r>
              <a:rPr lang="ru-RU" dirty="0"/>
              <a:t> церковно-приходской школы, а 31 июля 1913 года резолюцией архиепископа Новгородского и Старорусского Арсения (</a:t>
            </a:r>
            <a:r>
              <a:rPr lang="ru-RU" dirty="0" err="1"/>
              <a:t>Стадницкого</a:t>
            </a:r>
            <a:r>
              <a:rPr lang="ru-RU" dirty="0"/>
              <a:t>) по прошению определяют  на священническую вакансию к Бельской церкви </a:t>
            </a:r>
            <a:r>
              <a:rPr lang="ru-RU" dirty="0" err="1"/>
              <a:t>Устюженского</a:t>
            </a:r>
            <a:r>
              <a:rPr lang="ru-RU" dirty="0"/>
              <a:t> уезда (ныне деревня Бельское </a:t>
            </a:r>
            <a:r>
              <a:rPr lang="ru-RU" dirty="0" err="1"/>
              <a:t>Чагодощенского</a:t>
            </a:r>
            <a:r>
              <a:rPr lang="ru-RU" dirty="0"/>
              <a:t> района Вологодской области</a:t>
            </a:r>
            <a:r>
              <a:rPr lang="ru-RU" dirty="0" smtClean="0"/>
              <a:t>).</a:t>
            </a:r>
          </a:p>
          <a:p>
            <a:pPr marL="0" indent="0" algn="just" fontAlgn="base">
              <a:buNone/>
            </a:pPr>
            <a:r>
              <a:rPr lang="ru-RU" dirty="0"/>
              <a:t>в 1917 году  некоторые из его прихожан  написали заявление-донос на отца Павла в </a:t>
            </a:r>
            <a:r>
              <a:rPr lang="ru-RU" dirty="0" err="1" smtClean="0"/>
              <a:t>Устюженский</a:t>
            </a:r>
            <a:r>
              <a:rPr lang="ru-RU" dirty="0"/>
              <a:t> </a:t>
            </a:r>
            <a:r>
              <a:rPr lang="ru-RU" dirty="0" smtClean="0"/>
              <a:t>уездный комиссариат</a:t>
            </a:r>
            <a:r>
              <a:rPr lang="ru-RU" dirty="0"/>
              <a:t>.</a:t>
            </a:r>
            <a:r>
              <a:rPr lang="ru-RU" dirty="0" smtClean="0"/>
              <a:t> Выдвигалось обвинение:</a:t>
            </a:r>
            <a:r>
              <a:rPr lang="ru-RU" dirty="0"/>
              <a:t>  пропаганда  неповиновения новому правительству, приверженность монархическому </a:t>
            </a:r>
            <a:r>
              <a:rPr lang="ru-RU" dirty="0" smtClean="0"/>
              <a:t>строю.</a:t>
            </a:r>
          </a:p>
          <a:p>
            <a:pPr marL="0" indent="0" fontAlgn="base">
              <a:buNone/>
            </a:pPr>
            <a:r>
              <a:rPr lang="ru-RU" dirty="0"/>
              <a:t>Был расстрелян за веру </a:t>
            </a:r>
            <a:r>
              <a:rPr lang="ru-RU" b="1" i="1" dirty="0"/>
              <a:t> </a:t>
            </a:r>
            <a:r>
              <a:rPr lang="ru-RU" dirty="0"/>
              <a:t>23 февраля/ 8 марта 1918 г</a:t>
            </a:r>
            <a:r>
              <a:rPr lang="ru-RU" i="1" dirty="0"/>
              <a:t>.</a:t>
            </a:r>
            <a:r>
              <a:rPr lang="ru-RU" dirty="0"/>
              <a:t> Похоронен в безвестной могиле недалеко от Бельского погоста</a:t>
            </a:r>
            <a:r>
              <a:rPr lang="ru-RU" dirty="0" smtClean="0"/>
              <a:t>.</a:t>
            </a:r>
          </a:p>
          <a:p>
            <a:pPr marL="0" indent="0" algn="just" fontAlgn="base">
              <a:buNone/>
            </a:pPr>
            <a:r>
              <a:rPr lang="ru-RU" dirty="0" smtClean="0"/>
              <a:t> 4 апреля 2019 г. </a:t>
            </a:r>
            <a:r>
              <a:rPr lang="ru-RU" dirty="0"/>
              <a:t>на заседании Священного Синода Русской Православной Церкви </a:t>
            </a:r>
            <a:r>
              <a:rPr lang="ru-RU" dirty="0" smtClean="0"/>
              <a:t>принято </a:t>
            </a:r>
            <a:r>
              <a:rPr lang="ru-RU" dirty="0"/>
              <a:t>решение включить имя священника Павла </a:t>
            </a:r>
            <a:r>
              <a:rPr lang="ru-RU" dirty="0" err="1"/>
              <a:t>Кушникова</a:t>
            </a:r>
            <a:r>
              <a:rPr lang="ru-RU" dirty="0"/>
              <a:t> в Собор </a:t>
            </a:r>
            <a:r>
              <a:rPr lang="ru-RU" dirty="0" err="1"/>
              <a:t>новомучеников</a:t>
            </a:r>
            <a:r>
              <a:rPr lang="ru-RU" dirty="0"/>
              <a:t> и исповедников Церкви Русской.</a:t>
            </a:r>
          </a:p>
          <a:p>
            <a:pPr marL="0" indent="0" fontAlgn="base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1835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19608" cy="82240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Иосиф </a:t>
            </a:r>
            <a:r>
              <a:rPr lang="ru-RU" b="1" dirty="0"/>
              <a:t>(Петровых), митрополит Ленинградский</a:t>
            </a:r>
            <a:br>
              <a:rPr lang="ru-RU" b="1" dirty="0"/>
            </a:br>
            <a:endParaRPr lang="ru-RU" dirty="0"/>
          </a:p>
        </p:txBody>
      </p:sp>
      <p:pic>
        <p:nvPicPr>
          <p:cNvPr id="1026" name="Picture 2" descr="https://drevo-info.ru/images/002/0033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011" y="1187533"/>
            <a:ext cx="3628607" cy="567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861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Иосиф (Петровых), митрополит </a:t>
            </a:r>
            <a:r>
              <a:rPr lang="ru-RU" sz="4000" b="1" dirty="0" smtClean="0"/>
              <a:t>Ленинградский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015" y="1690688"/>
            <a:ext cx="11371809" cy="4992745"/>
          </a:xfrm>
        </p:spPr>
        <p:txBody>
          <a:bodyPr>
            <a:normAutofit fontScale="77500" lnSpcReduction="20000"/>
          </a:bodyPr>
          <a:lstStyle/>
          <a:p>
            <a:pPr marL="0" indent="0" algn="just" fontAlgn="base">
              <a:buNone/>
            </a:pPr>
            <a:r>
              <a:rPr lang="ru-RU" dirty="0" smtClean="0"/>
              <a:t>Петровых </a:t>
            </a:r>
            <a:r>
              <a:rPr lang="ru-RU" dirty="0"/>
              <a:t>И</a:t>
            </a:r>
            <a:r>
              <a:rPr lang="ru-RU" dirty="0" smtClean="0"/>
              <a:t>ван Семёнович родился </a:t>
            </a:r>
            <a:r>
              <a:rPr lang="ru-RU" dirty="0"/>
              <a:t>в г. Устюжне. Митрополит Ленинградский. Окончил </a:t>
            </a:r>
            <a:r>
              <a:rPr lang="ru-RU" dirty="0" err="1"/>
              <a:t>Устюженское</a:t>
            </a:r>
            <a:r>
              <a:rPr lang="ru-RU" dirty="0"/>
              <a:t> духовное училище и Новгородскую духовную семинарию</a:t>
            </a:r>
            <a:r>
              <a:rPr lang="ru-RU" dirty="0" smtClean="0"/>
              <a:t>. </a:t>
            </a:r>
          </a:p>
          <a:p>
            <a:pPr marL="0" indent="0" algn="just" fontAlgn="base">
              <a:buNone/>
            </a:pPr>
            <a:r>
              <a:rPr lang="ru-RU" dirty="0" smtClean="0"/>
              <a:t>В</a:t>
            </a:r>
            <a:r>
              <a:rPr lang="ru-RU" dirty="0"/>
              <a:t> 1899 году окончил Московскую духовную академию первым кандидатом-магистрантом и оставлен профессорским стипендиатом при академии</a:t>
            </a:r>
            <a:r>
              <a:rPr lang="ru-RU" dirty="0" smtClean="0"/>
              <a:t>.</a:t>
            </a:r>
            <a:r>
              <a:rPr lang="ru-RU" dirty="0"/>
              <a:t> 9 сентября 1900 года утверждён исполняющим должность доцента академии по кафедре Библейской </a:t>
            </a:r>
            <a:r>
              <a:rPr lang="ru-RU" dirty="0" smtClean="0"/>
              <a:t>истории. 26 </a:t>
            </a:r>
            <a:r>
              <a:rPr lang="ru-RU" dirty="0"/>
              <a:t>августа 1901 года епископом Волоколамским Арсением, ректором академии, был пострижен в монашество в Гефсиманском скиту Троице-Сергиевой Лавры. Затем, 30 сентября рукоположен во иеродиакона, а 14 октября того же года — во иеромонаха</a:t>
            </a:r>
            <a:r>
              <a:rPr lang="ru-RU" dirty="0" smtClean="0"/>
              <a:t>.</a:t>
            </a:r>
            <a:r>
              <a:rPr lang="ru-RU" dirty="0"/>
              <a:t> 9 декабря 1903 года назначен экстраординарным профессором и инспектором Московской </a:t>
            </a:r>
            <a:r>
              <a:rPr lang="ru-RU" dirty="0" smtClean="0"/>
              <a:t>академии. 18 </a:t>
            </a:r>
            <a:r>
              <a:rPr lang="ru-RU" dirty="0"/>
              <a:t>января 1904 года возведён в сан </a:t>
            </a:r>
            <a:r>
              <a:rPr lang="ru-RU" dirty="0" err="1" smtClean="0"/>
              <a:t>архимандрита.С</a:t>
            </a:r>
            <a:r>
              <a:rPr lang="ru-RU" dirty="0"/>
              <a:t> 1907 года — настоятель первоклассного Юрьева монастыря Новгородской </a:t>
            </a:r>
            <a:r>
              <a:rPr lang="ru-RU" dirty="0" smtClean="0"/>
              <a:t>епархии. 27 </a:t>
            </a:r>
            <a:r>
              <a:rPr lang="ru-RU" dirty="0"/>
              <a:t>февраля 1909 года переведен настоятелем в </a:t>
            </a:r>
            <a:r>
              <a:rPr lang="ru-RU" dirty="0" err="1"/>
              <a:t>Спасо-Яковлевский</a:t>
            </a:r>
            <a:r>
              <a:rPr lang="ru-RU" dirty="0"/>
              <a:t> </a:t>
            </a:r>
            <a:r>
              <a:rPr lang="ru-RU" dirty="0" err="1"/>
              <a:t>Димитриевский</a:t>
            </a:r>
            <a:r>
              <a:rPr lang="ru-RU" dirty="0"/>
              <a:t> монастырь в Ростове Великом.</a:t>
            </a:r>
          </a:p>
          <a:p>
            <a:pPr marL="0" indent="0" algn="just" fontAlgn="base">
              <a:buNone/>
            </a:pPr>
            <a:r>
              <a:rPr lang="ru-RU" dirty="0" smtClean="0"/>
              <a:t>15 </a:t>
            </a:r>
            <a:r>
              <a:rPr lang="ru-RU" dirty="0"/>
              <a:t>марта 1909 года хиротонисан во епископа </a:t>
            </a:r>
            <a:r>
              <a:rPr lang="ru-RU" dirty="0" err="1"/>
              <a:t>Угличского</a:t>
            </a:r>
            <a:r>
              <a:rPr lang="ru-RU" dirty="0"/>
              <a:t>, викария Ярославской епархии.</a:t>
            </a:r>
          </a:p>
          <a:p>
            <a:pPr marL="0" indent="0" algn="just" fontAlgn="base">
              <a:buNone/>
            </a:pPr>
            <a:r>
              <a:rPr lang="ru-RU" dirty="0"/>
              <a:t> 1911 году посетил Афон для изучения древних церковных распевов.</a:t>
            </a:r>
          </a:p>
          <a:p>
            <a:pPr marL="0" indent="0" algn="just" fontAlgn="base">
              <a:buNone/>
            </a:pPr>
            <a:r>
              <a:rPr lang="ru-RU" dirty="0"/>
              <a:t>Участник Поместного Собора Российской Православной Церкви 1917-1918 годов. С 1 декабря 1917 года до 20 января 1918 был временно управляющим Рижской епархии</a:t>
            </a:r>
            <a:r>
              <a:rPr lang="ru-RU" dirty="0" smtClean="0"/>
              <a:t>.</a:t>
            </a: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7410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1841</Words>
  <Application>Microsoft Office PowerPoint</Application>
  <PresentationFormat>Широкоэкранный</PresentationFormat>
  <Paragraphs>175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Тема Office</vt:lpstr>
      <vt:lpstr>Репрессированное духовенство Устюженского района</vt:lpstr>
      <vt:lpstr>Презентация PowerPoint</vt:lpstr>
      <vt:lpstr>Презентация PowerPoint</vt:lpstr>
      <vt:lpstr>Презентация PowerPoint</vt:lpstr>
      <vt:lpstr> Священномученик Павел Александрович Кушников </vt:lpstr>
      <vt:lpstr> Священномученик Павел Александрович Кушников </vt:lpstr>
      <vt:lpstr> Священномученик Павел Александрович Кушников </vt:lpstr>
      <vt:lpstr> Иосиф (Петровых), митрополит Ленинградский </vt:lpstr>
      <vt:lpstr>Иосиф (Петровых), митрополит Ленинградский</vt:lpstr>
      <vt:lpstr>Иосиф (Петровых), митрополит Ленинградский</vt:lpstr>
      <vt:lpstr>Иосиф (Петровых), митрополит Ленинградский</vt:lpstr>
      <vt:lpstr>Протоиерей Иоанн Адрианов с супругой. 1920-е гг. </vt:lpstr>
      <vt:lpstr>Протоиерей Адрианов Иоанн Дометиевич</vt:lpstr>
      <vt:lpstr> Собор Рождества Пресвятой Богородицы.  г. Устюжна. </vt:lpstr>
      <vt:lpstr>Протоиерей Адрианов Иоанн Дометиевич</vt:lpstr>
      <vt:lpstr>Священник Вениамин Николаевич Кириллов </vt:lpstr>
      <vt:lpstr>Протоиерей Александр Михайлович Кушников</vt:lpstr>
      <vt:lpstr>Протоиерей Александр Михайлович Кушников</vt:lpstr>
      <vt:lpstr>Спасо-Преображенская  Моденская церковь, в которой служил протоиерей Александр Михайлович Кушников </vt:lpstr>
      <vt:lpstr>Дом в селе Моденское, в котором жил протоиерей Александр Михайлович Кушников </vt:lpstr>
      <vt:lpstr>Иерей М.Ф.Смирнов </vt:lpstr>
      <vt:lpstr>Священник Александр Михайлович Долоцкий </vt:lpstr>
      <vt:lpstr>Священник Примов Н.В.</vt:lpstr>
      <vt:lpstr>Протоиерей С.В. Кедров</vt:lpstr>
      <vt:lpstr>Священник Кедров Иван Петрович</vt:lpstr>
      <vt:lpstr>Священник Владимир Иванович Кедров</vt:lpstr>
      <vt:lpstr>Священник Л.В.Яковцевский</vt:lpstr>
      <vt:lpstr>Архиепископ Федор (Яковцевский) Владимирский и Суздальский</vt:lpstr>
      <vt:lpstr>Архиепископ Федор (Яковцевский) Владимирский и Суздальский</vt:lpstr>
      <vt:lpstr>Архиепископ Федор (Яковцевский) Владимирский и Суздальский</vt:lpstr>
      <vt:lpstr>Священник Николай Николаевич Савицкий</vt:lpstr>
      <vt:lpstr>Презентация PowerPoint</vt:lpstr>
      <vt:lpstr>Иерей Константин Спасский</vt:lpstr>
      <vt:lpstr>Священник А.А. Каменев</vt:lpstr>
      <vt:lpstr>Священник Каратыгин Алексей Павлович </vt:lpstr>
      <vt:lpstr>Священник Каратыгин Иван Павлович </vt:lpstr>
      <vt:lpstr>Священник Селиванов Василий Сергеевич </vt:lpstr>
      <vt:lpstr>Священник Охонский Сергей Николаевич </vt:lpstr>
      <vt:lpstr>Священник Астреин Аркадий Михайлович </vt:lpstr>
      <vt:lpstr>Протоиерей Михаил Павлович Тюльпанов</vt:lpstr>
      <vt:lpstr>Священник Успенский Дмитрий Алексеевич </vt:lpstr>
      <vt:lpstr> Священник Жабров Василий Михайлович</vt:lpstr>
      <vt:lpstr>Протоиерей Михаил Алексеевич Смирнов </vt:lpstr>
      <vt:lpstr>Протоиерей Михаил Алексеевич Смирнов</vt:lpstr>
      <vt:lpstr>Протоиерей Михаил Алексеевич Смирнов</vt:lpstr>
      <vt:lpstr>Диакон А.С. Малиновский</vt:lpstr>
      <vt:lpstr>Ананьев Иван Васильевич</vt:lpstr>
      <vt:lpstr> Псаломщик В.Н. Поздеев </vt:lpstr>
      <vt:lpstr>Ссылки на источники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76</cp:revision>
  <dcterms:created xsi:type="dcterms:W3CDTF">2019-05-26T17:42:04Z</dcterms:created>
  <dcterms:modified xsi:type="dcterms:W3CDTF">2019-10-28T20:30:27Z</dcterms:modified>
</cp:coreProperties>
</file>