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0" r:id="rId3"/>
    <p:sldId id="257" r:id="rId4"/>
    <p:sldId id="311" r:id="rId5"/>
    <p:sldId id="308" r:id="rId6"/>
    <p:sldId id="309" r:id="rId7"/>
    <p:sldId id="307" r:id="rId8"/>
    <p:sldId id="300" r:id="rId9"/>
    <p:sldId id="302" r:id="rId10"/>
    <p:sldId id="301" r:id="rId11"/>
    <p:sldId id="303" r:id="rId12"/>
    <p:sldId id="266" r:id="rId13"/>
    <p:sldId id="258" r:id="rId14"/>
    <p:sldId id="267" r:id="rId15"/>
    <p:sldId id="268" r:id="rId16"/>
    <p:sldId id="269" r:id="rId17"/>
    <p:sldId id="259" r:id="rId18"/>
    <p:sldId id="298" r:id="rId19"/>
    <p:sldId id="289" r:id="rId20"/>
    <p:sldId id="290" r:id="rId21"/>
    <p:sldId id="292" r:id="rId22"/>
    <p:sldId id="293" r:id="rId23"/>
    <p:sldId id="261" r:id="rId24"/>
    <p:sldId id="262" r:id="rId25"/>
    <p:sldId id="263" r:id="rId26"/>
    <p:sldId id="264" r:id="rId27"/>
    <p:sldId id="265" r:id="rId28"/>
    <p:sldId id="271" r:id="rId29"/>
    <p:sldId id="272" r:id="rId30"/>
    <p:sldId id="299" r:id="rId31"/>
    <p:sldId id="273" r:id="rId32"/>
    <p:sldId id="274" r:id="rId33"/>
    <p:sldId id="275" r:id="rId34"/>
    <p:sldId id="276" r:id="rId35"/>
    <p:sldId id="277" r:id="rId36"/>
    <p:sldId id="278" r:id="rId37"/>
    <p:sldId id="279" r:id="rId38"/>
    <p:sldId id="281" r:id="rId39"/>
    <p:sldId id="283" r:id="rId40"/>
    <p:sldId id="285" r:id="rId41"/>
    <p:sldId id="287" r:id="rId42"/>
    <p:sldId id="288" r:id="rId43"/>
    <p:sldId id="294" r:id="rId44"/>
    <p:sldId id="296" r:id="rId45"/>
    <p:sldId id="297" r:id="rId46"/>
    <p:sldId id="295" r:id="rId47"/>
    <p:sldId id="284" r:id="rId48"/>
    <p:sldId id="304" r:id="rId49"/>
    <p:sldId id="305" r:id="rId50"/>
    <p:sldId id="306" r:id="rId51"/>
    <p:sldId id="270" r:id="rId5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8" autoAdjust="0"/>
    <p:restoredTop sz="94660"/>
  </p:normalViewPr>
  <p:slideViewPr>
    <p:cSldViewPr snapToGrid="0">
      <p:cViewPr varScale="1">
        <p:scale>
          <a:sx n="88" d="100"/>
          <a:sy n="88" d="100"/>
        </p:scale>
        <p:origin x="90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0134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37029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500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68966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62169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73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734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7302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03317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006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815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53482-09BF-45A9-AAC2-76AC7EEE248D}" type="datetimeFigureOut">
              <a:rPr lang="ru-RU" smtClean="0"/>
              <a:t>пн 28.10.19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087A-67EF-4845-B92E-23FE6A6E97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290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wall-98753665_2386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http://gosudarevsobor.cerkov.ru/biograficheskie-dannye-svyashhenno-cerkovnosluzhitelej-feodorovskogo-gosudareva-sobora-do-1933-g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://belolikovi.narod.ru/polyanskie.htm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s://bessmertnybarak.ru/books/person/858973/" TargetMode="External"/><Relationship Id="rId3" Type="http://schemas.openxmlformats.org/officeDocument/2006/relationships/hyperlink" Target="http://visz.nlr.ru/person/book/novg/23/250" TargetMode="External"/><Relationship Id="rId7" Type="http://schemas.openxmlformats.org/officeDocument/2006/relationships/hyperlink" Target="http://belolikovi.narod.ru/tulpanovy_2.html" TargetMode="External"/><Relationship Id="rId2" Type="http://schemas.openxmlformats.org/officeDocument/2006/relationships/hyperlink" Target="http://belolikovi.narod.ru/bogoyavlenski_2.htm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essmertnybarak.ru/books/person/38092/" TargetMode="External"/><Relationship Id="rId5" Type="http://schemas.openxmlformats.org/officeDocument/2006/relationships/hyperlink" Target="https://bessmertnybarak.ru/books/person/858974/" TargetMode="External"/><Relationship Id="rId10" Type="http://schemas.openxmlformats.org/officeDocument/2006/relationships/hyperlink" Target="http://arhispovedniki.ru/archive/photocopy/5502/" TargetMode="External"/><Relationship Id="rId4" Type="http://schemas.openxmlformats.org/officeDocument/2006/relationships/hyperlink" Target="http://belolikovi.narod.ru/pyatnicki.htm" TargetMode="External"/><Relationship Id="rId9" Type="http://schemas.openxmlformats.org/officeDocument/2006/relationships/hyperlink" Target="http://kotlas-eparhia.ru/shrines/saints/20vek/prepodobnomuchenik_leonid_molchanov/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Репрессированное духовенство </a:t>
            </a:r>
            <a:r>
              <a:rPr lang="ru-RU" dirty="0" err="1" smtClean="0"/>
              <a:t>Кадуйского</a:t>
            </a:r>
            <a:r>
              <a:rPr lang="ru-RU" dirty="0" smtClean="0"/>
              <a:t> района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История. Документы. Фотографии.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46993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http://arhispovedniki.ru/upload/iblock/cf3/cf395d591d2994d4e1e0abae41503f54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5" t="20074" r="1220" b="24113"/>
          <a:stretch/>
        </p:blipFill>
        <p:spPr bwMode="auto">
          <a:xfrm>
            <a:off x="1607574" y="132735"/>
            <a:ext cx="8819536" cy="648929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384268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Игумен </a:t>
            </a:r>
            <a:r>
              <a:rPr lang="ru-RU" b="1" dirty="0" err="1"/>
              <a:t>Алипий</a:t>
            </a:r>
            <a:r>
              <a:rPr lang="ru-RU" b="1" dirty="0"/>
              <a:t> (Быстров Александр </a:t>
            </a:r>
            <a:r>
              <a:rPr lang="ru-RU" b="1" dirty="0" err="1"/>
              <a:t>Хрисанфович</a:t>
            </a:r>
            <a:r>
              <a:rPr lang="ru-RU" b="1" dirty="0"/>
              <a:t>)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ru-RU" dirty="0"/>
              <a:t>Иеромонах </a:t>
            </a:r>
            <a:r>
              <a:rPr lang="ru-RU" dirty="0" err="1"/>
              <a:t>Алипий</a:t>
            </a:r>
            <a:r>
              <a:rPr lang="ru-RU" dirty="0"/>
              <a:t> (Быстров Александр </a:t>
            </a:r>
            <a:r>
              <a:rPr lang="ru-RU" dirty="0" err="1"/>
              <a:t>Хрисанфович</a:t>
            </a:r>
            <a:r>
              <a:rPr lang="ru-RU" dirty="0"/>
              <a:t>) родился в 1871 г. в д. Шейкино Белозерского уезда.</a:t>
            </a:r>
          </a:p>
          <a:p>
            <a:pPr marL="0" indent="0" fontAlgn="base">
              <a:buNone/>
            </a:pPr>
            <a:r>
              <a:rPr lang="ru-RU" dirty="0"/>
              <a:t>Поступил в </a:t>
            </a:r>
            <a:r>
              <a:rPr lang="ru-RU" dirty="0" err="1"/>
              <a:t>Нило-Сорскую</a:t>
            </a:r>
            <a:r>
              <a:rPr lang="ru-RU" dirty="0"/>
              <a:t> пустынь в 1894 году. Принял постриг в 1902 году. В 1903-м г. был  рукоположен во иеромонаха. Также нес послушание ризничного. В послужном списке за 1920 г. имя иеромонаха </a:t>
            </a:r>
            <a:r>
              <a:rPr lang="ru-RU" dirty="0" err="1"/>
              <a:t>Алипия</a:t>
            </a:r>
            <a:r>
              <a:rPr lang="ru-RU" dirty="0"/>
              <a:t> уже не встречается.</a:t>
            </a:r>
          </a:p>
          <a:p>
            <a:pPr marL="0" indent="0" fontAlgn="base">
              <a:buNone/>
            </a:pPr>
            <a:r>
              <a:rPr lang="ru-RU" dirty="0"/>
              <a:t>Являлся игуменом </a:t>
            </a:r>
            <a:r>
              <a:rPr lang="ru-RU" dirty="0" err="1"/>
              <a:t>Ирапской</a:t>
            </a:r>
            <a:r>
              <a:rPr lang="ru-RU" dirty="0"/>
              <a:t> Филипповой пустыни</a:t>
            </a:r>
            <a:r>
              <a:rPr lang="ru-RU" dirty="0" smtClean="0"/>
              <a:t>. После закрытия пустыни служил настоятелем </a:t>
            </a:r>
            <a:r>
              <a:rPr lang="ru-RU" dirty="0" err="1" smtClean="0"/>
              <a:t>Петухского</a:t>
            </a:r>
            <a:r>
              <a:rPr lang="ru-RU" dirty="0" smtClean="0"/>
              <a:t> прихода.</a:t>
            </a:r>
            <a:endParaRPr lang="ru-RU" dirty="0"/>
          </a:p>
          <a:p>
            <a:pPr marL="0" indent="0" fontAlgn="base">
              <a:buNone/>
            </a:pPr>
            <a:r>
              <a:rPr lang="ru-RU" dirty="0"/>
              <a:t>Служил священником </a:t>
            </a:r>
            <a:r>
              <a:rPr lang="ru-RU" dirty="0" err="1"/>
              <a:t>Благовещенско-Ворбозомской</a:t>
            </a:r>
            <a:r>
              <a:rPr lang="ru-RU" dirty="0"/>
              <a:t> церкви на острове Красном (бывшее подворье </a:t>
            </a:r>
            <a:r>
              <a:rPr lang="ru-RU" dirty="0" err="1"/>
              <a:t>Горицкого</a:t>
            </a:r>
            <a:r>
              <a:rPr lang="ru-RU" dirty="0"/>
              <a:t> Воскресенского монастыря) Белозерского района. Проживал на острове Красный на </a:t>
            </a:r>
            <a:r>
              <a:rPr lang="ru-RU" dirty="0" err="1"/>
              <a:t>Ворбозомском</a:t>
            </a:r>
            <a:r>
              <a:rPr lang="ru-RU" dirty="0"/>
              <a:t> озере Белозерского района.</a:t>
            </a:r>
          </a:p>
          <a:p>
            <a:pPr marL="0" indent="0" fontAlgn="base">
              <a:buNone/>
            </a:pPr>
            <a:r>
              <a:rPr lang="ru-RU" dirty="0"/>
              <a:t>Проживал он на острове Красном (</a:t>
            </a:r>
            <a:r>
              <a:rPr lang="ru-RU" dirty="0" err="1"/>
              <a:t>Ворбозомское</a:t>
            </a:r>
            <a:r>
              <a:rPr lang="ru-RU" dirty="0"/>
              <a:t> озеро) Белозерского района. Был арестован 6 сентября 1937 года.  Особой тройкой УНКВД ЛО 4 октября 1937 г. приговорен по ст. ст. 58-10-11 УК РСФСР (за «участие в контрреволюционной повстанческой организации церковников») к высшей мере наказания.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300126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Игумен </a:t>
            </a:r>
            <a:r>
              <a:rPr lang="ru-RU" b="1" dirty="0" err="1" smtClean="0"/>
              <a:t>Алипий</a:t>
            </a:r>
            <a:r>
              <a:rPr lang="ru-RU" b="1" dirty="0" smtClean="0"/>
              <a:t> (Быстров Александр </a:t>
            </a:r>
            <a:r>
              <a:rPr lang="ru-RU" b="1" dirty="0" err="1" smtClean="0"/>
              <a:t>Хрисанфович</a:t>
            </a:r>
            <a:r>
              <a:rPr lang="ru-RU" b="1" dirty="0" smtClean="0"/>
              <a:t>)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fontAlgn="base">
              <a:buNone/>
            </a:pPr>
            <a:r>
              <a:rPr lang="ru-RU" dirty="0"/>
              <a:t>Из обвинительного заключения: «Обвиняется в том, что в 1935г. был завербован в контрреволюционную организацию обвиняемым Федотовским, на протяжении ряда лет являлся активным участником контрреволюционной</a:t>
            </a:r>
            <a:br>
              <a:rPr lang="ru-RU" dirty="0"/>
            </a:br>
            <a:r>
              <a:rPr lang="ru-RU" dirty="0"/>
              <a:t>повстанческой организации церковников. Имея связи с Федотовским, проводил контрреволюционную работу, направленную на свержение </a:t>
            </a:r>
            <a:r>
              <a:rPr lang="ru-RU" dirty="0" err="1"/>
              <a:t>соввласти</a:t>
            </a:r>
            <a:r>
              <a:rPr lang="ru-RU" dirty="0"/>
              <a:t> путем вооруженного восстания и восстановления в СССР капитализма. Группировал вокруг себя лиц, враждебно</a:t>
            </a:r>
            <a:br>
              <a:rPr lang="ru-RU" dirty="0"/>
            </a:br>
            <a:r>
              <a:rPr lang="ru-RU" dirty="0"/>
              <a:t>настроенных к </a:t>
            </a:r>
            <a:r>
              <a:rPr lang="ru-RU" dirty="0" err="1"/>
              <a:t>сов.власти</a:t>
            </a:r>
            <a:r>
              <a:rPr lang="ru-RU" dirty="0"/>
              <a:t> — Мельникова Николая Ивановича (он же </a:t>
            </a:r>
            <a:r>
              <a:rPr lang="ru-RU" dirty="0" err="1"/>
              <a:t>Межаков</a:t>
            </a:r>
            <a:r>
              <a:rPr lang="ru-RU" dirty="0"/>
              <a:t> Николай Степанович), дезертир РККА, </a:t>
            </a:r>
            <a:r>
              <a:rPr lang="ru-RU" dirty="0" err="1"/>
              <a:t>Ратунов</a:t>
            </a:r>
            <a:r>
              <a:rPr lang="ru-RU" dirty="0"/>
              <a:t> А.И. — бежавший из концлагеря, а также и бродячее монашество, направляя последних по районам и деревням для распространения контрреволюционной агитации против </a:t>
            </a:r>
            <a:r>
              <a:rPr lang="ru-RU" dirty="0" err="1"/>
              <a:t>сов.власти</a:t>
            </a:r>
            <a:r>
              <a:rPr lang="ru-RU" dirty="0"/>
              <a:t> и ВКП(б)». (</a:t>
            </a:r>
            <a:r>
              <a:rPr lang="ru-RU" i="1" dirty="0"/>
              <a:t>Групповое дело</a:t>
            </a:r>
            <a:r>
              <a:rPr lang="ru-RU" dirty="0"/>
              <a:t> «Дело </a:t>
            </a:r>
            <a:r>
              <a:rPr lang="ru-RU" dirty="0" err="1"/>
              <a:t>Федотовского</a:t>
            </a:r>
            <a:r>
              <a:rPr lang="ru-RU" dirty="0"/>
              <a:t>, </a:t>
            </a:r>
            <a:r>
              <a:rPr lang="ru-RU" dirty="0" err="1"/>
              <a:t>Шоленинова</a:t>
            </a:r>
            <a:r>
              <a:rPr lang="ru-RU" dirty="0"/>
              <a:t> и др., </a:t>
            </a:r>
            <a:r>
              <a:rPr lang="ru-RU" dirty="0" err="1"/>
              <a:t>г.Белозерск</a:t>
            </a:r>
            <a:r>
              <a:rPr lang="ru-RU" dirty="0"/>
              <a:t>, 1937г.»)</a:t>
            </a:r>
          </a:p>
          <a:p>
            <a:pPr marL="0" indent="0" fontAlgn="base">
              <a:buNone/>
            </a:pPr>
            <a:r>
              <a:rPr lang="ru-RU" dirty="0"/>
              <a:t>Расстрелян в г. Ленинград 9 октября 1937 г.</a:t>
            </a:r>
          </a:p>
          <a:p>
            <a:pPr marL="0" indent="0" fontAlgn="base">
              <a:buNone/>
            </a:pPr>
            <a:r>
              <a:rPr lang="ru-RU" dirty="0"/>
              <a:t>Место захоронения: Ленинградская область, </a:t>
            </a:r>
            <a:r>
              <a:rPr lang="ru-RU" dirty="0" err="1"/>
              <a:t>Левашовская</a:t>
            </a:r>
            <a:r>
              <a:rPr lang="ru-RU" dirty="0"/>
              <a:t> пустошь.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268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Протоиерей Виноградов Василий Лукьянович</a:t>
            </a:r>
            <a:br>
              <a:rPr lang="ru-RU" b="1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ru-RU" b="1" dirty="0" smtClean="0"/>
              <a:t>Виноградов </a:t>
            </a:r>
            <a:r>
              <a:rPr lang="ru-RU" b="1" dirty="0"/>
              <a:t>Василий Лукьянович  </a:t>
            </a:r>
            <a:r>
              <a:rPr lang="ru-RU" dirty="0"/>
              <a:t>родился в 1883 году в д. Володино Бабаевского района Ленинградской области. Русский, беспартийный. Священник </a:t>
            </a:r>
            <a:r>
              <a:rPr lang="ru-RU" dirty="0" err="1"/>
              <a:t>Шухободской</a:t>
            </a:r>
            <a:r>
              <a:rPr lang="ru-RU" dirty="0"/>
              <a:t> церкви</a:t>
            </a:r>
            <a:r>
              <a:rPr lang="ru-RU" dirty="0" smtClean="0"/>
              <a:t>. Служил священником Великосельской церкви. </a:t>
            </a:r>
            <a:endParaRPr lang="ru-RU" dirty="0"/>
          </a:p>
          <a:p>
            <a:pPr marL="0" indent="0" fontAlgn="base">
              <a:buNone/>
            </a:pPr>
            <a:r>
              <a:rPr lang="ru-RU" dirty="0"/>
              <a:t>Проживал: Ленинградская область, Череповецкий район, д. </a:t>
            </a:r>
            <a:r>
              <a:rPr lang="ru-RU" dirty="0" err="1"/>
              <a:t>Кораблево</a:t>
            </a:r>
            <a:r>
              <a:rPr lang="ru-RU" dirty="0"/>
              <a:t>. Арестован  4 сентября 1937 г. Приговорен особой тройкой при УНКВД по Ленинградской области 17 сентября 1937 года по ст.: 58-10-11 УК РСФСР к расстрелу. Расстрелян 21 сентября 1937 г.</a:t>
            </a:r>
          </a:p>
          <a:p>
            <a:pPr marL="0" indent="0" fontAlgn="base">
              <a:buNone/>
            </a:pPr>
            <a:r>
              <a:rPr lang="ru-RU" dirty="0"/>
              <a:t>Место захоронения: Ленинградская область, </a:t>
            </a:r>
            <a:r>
              <a:rPr lang="ru-RU" dirty="0" err="1"/>
              <a:t>Левашовская</a:t>
            </a:r>
            <a:r>
              <a:rPr lang="ru-RU" dirty="0"/>
              <a:t> пустошь.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16886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Протоиерей Михаил Алексеевич Богоявленский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08237" y="1647775"/>
            <a:ext cx="3775525" cy="521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333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Протоиерей Михаил Алексеевич Богоявленский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dirty="0" smtClean="0"/>
              <a:t>Родился </a:t>
            </a:r>
            <a:r>
              <a:rPr lang="ru-RU" dirty="0"/>
              <a:t>26 октября 1878 года в местечке Черные Озерки (</a:t>
            </a:r>
            <a:r>
              <a:rPr lang="ru-RU" dirty="0" err="1" smtClean="0"/>
              <a:t>с.Чуровское</a:t>
            </a:r>
            <a:r>
              <a:rPr lang="ru-RU" dirty="0" smtClean="0"/>
              <a:t>).</a:t>
            </a:r>
            <a:r>
              <a:rPr lang="ru-RU" dirty="0"/>
              <a:t> Череповецкого уезда Новгородской губернии в семье священника.</a:t>
            </a:r>
          </a:p>
          <a:p>
            <a:pPr marL="0" indent="0">
              <a:buNone/>
            </a:pPr>
            <a:r>
              <a:rPr lang="ru-RU" dirty="0"/>
              <a:t>Окончил Новгородскую духовную семинарию в 1902 году по второму разряду.</a:t>
            </a:r>
          </a:p>
          <a:p>
            <a:pPr marL="0" indent="0">
              <a:buNone/>
            </a:pPr>
            <a:r>
              <a:rPr lang="ru-RU" dirty="0"/>
              <a:t>До 1906 года учитель </a:t>
            </a:r>
            <a:r>
              <a:rPr lang="ru-RU" dirty="0" err="1"/>
              <a:t>Высоковской</a:t>
            </a:r>
            <a:r>
              <a:rPr lang="ru-RU" dirty="0"/>
              <a:t> народной школы Старорусского уезда</a:t>
            </a:r>
          </a:p>
          <a:p>
            <a:pPr marL="0" indent="0">
              <a:buNone/>
            </a:pPr>
            <a:r>
              <a:rPr lang="ru-RU" dirty="0"/>
              <a:t>13 марта 1906 года назначен на священническое место к </a:t>
            </a:r>
            <a:r>
              <a:rPr lang="ru-RU" dirty="0" err="1"/>
              <a:t>Рдейской</a:t>
            </a:r>
            <a:r>
              <a:rPr lang="ru-RU" dirty="0"/>
              <a:t>  женской пустыни.</a:t>
            </a:r>
          </a:p>
          <a:p>
            <a:pPr marL="0" indent="0">
              <a:buNone/>
            </a:pPr>
            <a:r>
              <a:rPr lang="ru-RU" dirty="0"/>
              <a:t>До 1908 года – священник Успенского Собора </a:t>
            </a:r>
            <a:r>
              <a:rPr lang="ru-RU" dirty="0" err="1"/>
              <a:t>Рдейской</a:t>
            </a:r>
            <a:r>
              <a:rPr lang="ru-RU" dirty="0"/>
              <a:t> женской пустыни Старорусского уезда.</a:t>
            </a:r>
          </a:p>
          <a:p>
            <a:pPr marL="0" indent="0">
              <a:buNone/>
            </a:pPr>
            <a:r>
              <a:rPr lang="ru-RU" dirty="0"/>
              <a:t>1908 – член Общества вспомоществования воспитанницам женских епархиальных училищ Новгородской епархии.</a:t>
            </a:r>
          </a:p>
          <a:p>
            <a:pPr marL="0" indent="0">
              <a:buNone/>
            </a:pPr>
            <a:r>
              <a:rPr lang="ru-RU" dirty="0"/>
              <a:t>7 июня 1908 года перемещен к Николаевской-</a:t>
            </a:r>
            <a:r>
              <a:rPr lang="ru-RU" dirty="0" err="1"/>
              <a:t>Сухачской</a:t>
            </a:r>
            <a:r>
              <a:rPr lang="ru-RU" dirty="0"/>
              <a:t> церкви.</a:t>
            </a:r>
          </a:p>
          <a:p>
            <a:pPr marL="0" indent="0">
              <a:buNone/>
            </a:pPr>
            <a:r>
              <a:rPr lang="ru-RU" dirty="0"/>
              <a:t>С 1910 года протоиерей, настоятель Николаевской-</a:t>
            </a:r>
            <a:r>
              <a:rPr lang="ru-RU" dirty="0" err="1"/>
              <a:t>Сухачской</a:t>
            </a:r>
            <a:r>
              <a:rPr lang="ru-RU" dirty="0"/>
              <a:t> церкви.</a:t>
            </a:r>
          </a:p>
          <a:p>
            <a:pPr marL="0" indent="0">
              <a:buNone/>
            </a:pPr>
            <a:r>
              <a:rPr lang="ru-RU" dirty="0"/>
              <a:t>1916 год – председатель </a:t>
            </a:r>
            <a:r>
              <a:rPr lang="ru-RU" dirty="0" err="1"/>
              <a:t>Сухачского</a:t>
            </a:r>
            <a:r>
              <a:rPr lang="ru-RU" dirty="0"/>
              <a:t> вольно-пожарного общества.</a:t>
            </a:r>
          </a:p>
          <a:p>
            <a:pPr marL="0" indent="0">
              <a:buNone/>
            </a:pPr>
            <a:r>
              <a:rPr lang="ru-RU" dirty="0"/>
              <a:t>Определением Епархиального Начальства от 21 апреля 1917 года награжден скуфьей.</a:t>
            </a:r>
          </a:p>
          <a:p>
            <a:pPr marL="0" indent="0">
              <a:buNone/>
            </a:pPr>
            <a:r>
              <a:rPr lang="ru-RU" dirty="0"/>
              <a:t>17 января 1934 года арестован </a:t>
            </a:r>
            <a:r>
              <a:rPr lang="ru-RU" dirty="0" err="1"/>
              <a:t>Кадуйским</a:t>
            </a:r>
            <a:r>
              <a:rPr lang="ru-RU" dirty="0"/>
              <a:t> РО ПП ОГПУ в ЛВО за участие в контрреволюционной организации церковников-монархистов по обвинению в «проведении агитации, направленной против закрытия церквей, против коллективизации и других мероприятий, проводимых советской властью».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26550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Протоиерей Михаил Алексеевич Богоявленский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/>
              <a:t>Осужден 03.03.1934 года тройкой ПП ОГПУ в ЛВО по </a:t>
            </a:r>
            <a:r>
              <a:rPr lang="ru-RU" dirty="0" err="1"/>
              <a:t>ст.ст</a:t>
            </a:r>
            <a:r>
              <a:rPr lang="ru-RU" dirty="0"/>
              <a:t>. 58-10, 58-11 УК РСФСР на 5 лет заключения в концлагере, без конфискации имущества.</a:t>
            </a:r>
          </a:p>
          <a:p>
            <a:pPr marL="0" indent="0">
              <a:buNone/>
            </a:pPr>
            <a:r>
              <a:rPr lang="ru-RU" dirty="0"/>
              <a:t>Отбывал наказание в </a:t>
            </a:r>
            <a:r>
              <a:rPr lang="ru-RU" dirty="0" err="1"/>
              <a:t>Дальлаге</a:t>
            </a:r>
            <a:r>
              <a:rPr lang="ru-RU" dirty="0"/>
              <a:t> НКВД.</a:t>
            </a:r>
          </a:p>
          <a:p>
            <a:pPr marL="0" indent="0">
              <a:buNone/>
            </a:pPr>
            <a:r>
              <a:rPr lang="ru-RU" dirty="0"/>
              <a:t>17.03.1938 года решением Тройки УНКВД по Дальневосточному краю осужден за «контрреволюционную деятельность» и приговорен к высшей мере наказания – расстрелу.</a:t>
            </a:r>
          </a:p>
          <a:p>
            <a:pPr marL="0" indent="0">
              <a:buNone/>
            </a:pPr>
            <a:r>
              <a:rPr lang="ru-RU" dirty="0"/>
              <a:t>Приговор приведен в исполнение 1 июня 1938 года.</a:t>
            </a:r>
          </a:p>
          <a:p>
            <a:pPr marL="0" indent="0">
              <a:buNone/>
            </a:pPr>
            <a:r>
              <a:rPr lang="ru-RU" dirty="0"/>
              <a:t>17.02.1970 года Президиумом Вологодского областного суда реабилитирован по делу 1934 года.</a:t>
            </a:r>
          </a:p>
          <a:p>
            <a:pPr marL="0" indent="0">
              <a:buNone/>
            </a:pPr>
            <a:r>
              <a:rPr lang="ru-RU" dirty="0"/>
              <a:t>Постановлением прокуратуры Хабаровского края от 16.03.1990 года Богоявленский Михаил Алексеевич реабилитирован по делу 1938 года.</a:t>
            </a:r>
          </a:p>
          <a:p>
            <a:pPr marL="0" indent="0">
              <a:buNone/>
            </a:pPr>
            <a:r>
              <a:rPr lang="ru-RU" dirty="0"/>
              <a:t>Жена - Соколова Татьяна Петровна</a:t>
            </a:r>
            <a:r>
              <a:rPr lang="ru-RU" b="1" i="1" dirty="0"/>
              <a:t>,</a:t>
            </a:r>
            <a:r>
              <a:rPr lang="ru-RU" dirty="0"/>
              <a:t> дочь протоиерея </a:t>
            </a:r>
            <a:r>
              <a:rPr lang="ru-RU" dirty="0" err="1"/>
              <a:t>Николевской</a:t>
            </a:r>
            <a:r>
              <a:rPr lang="ru-RU" dirty="0"/>
              <a:t> </a:t>
            </a:r>
            <a:r>
              <a:rPr lang="ru-RU" dirty="0" err="1"/>
              <a:t>Сухачской</a:t>
            </a:r>
            <a:r>
              <a:rPr lang="ru-RU" dirty="0"/>
              <a:t> церкви Соколова Петра Андреевича.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110348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/>
              <a:t>Священник Александр Васильевич </a:t>
            </a:r>
            <a:r>
              <a:rPr lang="ru-RU" b="1" dirty="0" err="1"/>
              <a:t>Филадельфин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b="1" dirty="0"/>
              <a:t>Священник Александр Васильевич </a:t>
            </a:r>
            <a:r>
              <a:rPr lang="ru-RU" b="1" dirty="0" err="1"/>
              <a:t>Филадельфин</a:t>
            </a:r>
            <a:r>
              <a:rPr lang="ru-RU" b="1" dirty="0"/>
              <a:t> </a:t>
            </a:r>
            <a:r>
              <a:rPr lang="ru-RU" dirty="0"/>
              <a:t>родился 16 февраля 1877 года в селе </a:t>
            </a:r>
            <a:r>
              <a:rPr lang="ru-RU" dirty="0" err="1"/>
              <a:t>Стапановское</a:t>
            </a:r>
            <a:r>
              <a:rPr lang="ru-RU" dirty="0"/>
              <a:t> (</a:t>
            </a:r>
            <a:r>
              <a:rPr lang="ru-RU" dirty="0" err="1"/>
              <a:t>Носовское</a:t>
            </a:r>
            <a:r>
              <a:rPr lang="ru-RU" dirty="0"/>
              <a:t>) Череповецкого уезда в семье Василия Ивановича </a:t>
            </a:r>
            <a:r>
              <a:rPr lang="ru-RU" dirty="0" err="1"/>
              <a:t>Филадельфина</a:t>
            </a:r>
            <a:r>
              <a:rPr lang="ru-RU" dirty="0"/>
              <a:t> (впоследствии священника Алексинской церкви </a:t>
            </a:r>
            <a:r>
              <a:rPr lang="ru-RU" dirty="0" err="1"/>
              <a:t>Череповецого</a:t>
            </a:r>
            <a:r>
              <a:rPr lang="ru-RU" dirty="0"/>
              <a:t> уезда). В 1898 году окончил Новгородскую семинарию по 2 разряду. 8 сентября 1898 года определен </a:t>
            </a:r>
            <a:r>
              <a:rPr lang="ru-RU" dirty="0" err="1"/>
              <a:t>дияконом</a:t>
            </a:r>
            <a:r>
              <a:rPr lang="ru-RU" dirty="0"/>
              <a:t> к </a:t>
            </a:r>
            <a:r>
              <a:rPr lang="ru-RU" dirty="0" err="1"/>
              <a:t>Козохотской</a:t>
            </a:r>
            <a:r>
              <a:rPr lang="ru-RU" dirty="0"/>
              <a:t> церкви Череповецкого уезда. 23 ноября рукоположен во диакона. 2 августа 1899 года определен священником к Георгиевской </a:t>
            </a:r>
            <a:r>
              <a:rPr lang="ru-RU" dirty="0" err="1"/>
              <a:t>Ельнинской</a:t>
            </a:r>
            <a:r>
              <a:rPr lang="ru-RU" dirty="0"/>
              <a:t> церкви Белозерского уезда. 6 августа 1899 года рукоположен во священника. Состоял заведующим церковно-приходской школой. 6 февраля 1901 года перемещен к </a:t>
            </a:r>
            <a:r>
              <a:rPr lang="ru-RU" dirty="0" err="1"/>
              <a:t>Пусторадицкой</a:t>
            </a:r>
            <a:r>
              <a:rPr lang="ru-RU" dirty="0"/>
              <a:t> церкви Череповецкого уезда, настоятелем которой числился плоть до 1934 года. Состоял законоучителем </a:t>
            </a:r>
            <a:r>
              <a:rPr lang="ru-RU" dirty="0" err="1"/>
              <a:t>Пусторадицкой</a:t>
            </a:r>
            <a:r>
              <a:rPr lang="ru-RU" dirty="0"/>
              <a:t> и Заозерских школ ( до 1918 года). 30 марта 1906 года награжден набедренником. В 1909 и 1917 годах избирался депутатом на епархиальный съезд. С 1910 года член </a:t>
            </a:r>
            <a:r>
              <a:rPr lang="ru-RU" dirty="0" err="1"/>
              <a:t>благочиннического</a:t>
            </a:r>
            <a:r>
              <a:rPr lang="ru-RU" dirty="0"/>
              <a:t> совета. 17 апреля 1912 года награжден скуфьей. 20 мая 1917 года награжден </a:t>
            </a:r>
            <a:r>
              <a:rPr lang="ru-RU" dirty="0" err="1"/>
              <a:t>камилавской</a:t>
            </a:r>
            <a:r>
              <a:rPr lang="ru-RU" dirty="0"/>
              <a:t>. </a:t>
            </a:r>
          </a:p>
        </p:txBody>
      </p:sp>
    </p:spTree>
    <p:extLst>
      <p:ext uri="{BB962C8B-B14F-4D97-AF65-F5344CB8AC3E}">
        <p14:creationId xmlns:p14="http://schemas.microsoft.com/office/powerpoint/2010/main" val="31429765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Священник Александр Васильевич </a:t>
            </a:r>
            <a:r>
              <a:rPr lang="ru-RU" b="1" dirty="0" err="1" smtClean="0"/>
              <a:t>Филадельфин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dirty="0"/>
              <a:t>Первоначально примкнул к обновленцам, но на рубеже 20-х — 30-х годов решительно порвал с ними. В 1930-е годы священника облагают непосильными налогами, значительно превышающими его реальный доход. Попытки пересмотра дела приводят к обратному результату. Чиновники начисляют ему сумму налога еще больше. Под давлением властей священник оказался вынужден оставить </a:t>
            </a:r>
            <a:r>
              <a:rPr lang="ru-RU" dirty="0" err="1"/>
              <a:t>Путорадицы</a:t>
            </a:r>
            <a:r>
              <a:rPr lang="ru-RU" dirty="0"/>
              <a:t>, в которых прослужил более 30 лет. Последним местом его службы стал </a:t>
            </a:r>
            <a:r>
              <a:rPr lang="ru-RU" dirty="0" err="1"/>
              <a:t>Уломский</a:t>
            </a:r>
            <a:r>
              <a:rPr lang="ru-RU" dirty="0"/>
              <a:t> приход Череповецкого района, относившийся к </a:t>
            </a:r>
            <a:r>
              <a:rPr lang="ru-RU" dirty="0" err="1"/>
              <a:t>тихоновскому</a:t>
            </a:r>
            <a:r>
              <a:rPr lang="ru-RU" dirty="0"/>
              <a:t> течению.  Отец Александр проживал на территории </a:t>
            </a:r>
            <a:r>
              <a:rPr lang="ru-RU" dirty="0" err="1"/>
              <a:t>Уломского</a:t>
            </a:r>
            <a:r>
              <a:rPr lang="ru-RU" dirty="0"/>
              <a:t> прихода вплоть до своего ареста 15 августа 1937 года. 23 сентября 1937 года особой тройкой УНКВД по Ленинградской области приговорен по </a:t>
            </a:r>
            <a:r>
              <a:rPr lang="ru-RU" dirty="0" err="1"/>
              <a:t>ст.ст</a:t>
            </a:r>
            <a:r>
              <a:rPr lang="ru-RU" dirty="0"/>
              <a:t>. 19-58-8, 58-10 УК РСФСР к высшей мере наказания. 28 сентября 1937 года расстрелян в г. Ленинград. Место захоронения </a:t>
            </a:r>
            <a:r>
              <a:rPr lang="ru-RU" dirty="0" err="1"/>
              <a:t>Левашовская</a:t>
            </a:r>
            <a:r>
              <a:rPr lang="ru-RU" dirty="0"/>
              <a:t> пустошь. 6 апреля 1989 года реабилитирован посмертно.</a:t>
            </a:r>
          </a:p>
        </p:txBody>
      </p:sp>
    </p:spTree>
    <p:extLst>
      <p:ext uri="{BB962C8B-B14F-4D97-AF65-F5344CB8AC3E}">
        <p14:creationId xmlns:p14="http://schemas.microsoft.com/office/powerpoint/2010/main" val="2531786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</a:t>
            </a:r>
            <a:r>
              <a:rPr lang="ru-RU" dirty="0" err="1" smtClean="0"/>
              <a:t>Перкатов</a:t>
            </a:r>
            <a:r>
              <a:rPr lang="ru-RU" dirty="0" smtClean="0"/>
              <a:t> </a:t>
            </a:r>
            <a:r>
              <a:rPr lang="ru-RU" dirty="0"/>
              <a:t>Алексей Петрович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err="1" smtClean="0"/>
              <a:t>Перкатов</a:t>
            </a:r>
            <a:r>
              <a:rPr lang="ru-RU" dirty="0" smtClean="0"/>
              <a:t> </a:t>
            </a:r>
            <a:r>
              <a:rPr lang="ru-RU" dirty="0"/>
              <a:t>Алексей Петрович, 1873 года рождения, уроженец села </a:t>
            </a:r>
            <a:r>
              <a:rPr lang="ru-RU" dirty="0" err="1"/>
              <a:t>Андога</a:t>
            </a:r>
            <a:r>
              <a:rPr lang="ru-RU" dirty="0"/>
              <a:t> Череповецкого районы Вологодской области, русский, из семьи служителя религиозного культа, образование - среднее (учительская семинария), священник </a:t>
            </a:r>
            <a:r>
              <a:rPr lang="ru-RU" dirty="0" err="1"/>
              <a:t>кустовской</a:t>
            </a:r>
            <a:r>
              <a:rPr lang="ru-RU" dirty="0"/>
              <a:t> церкви </a:t>
            </a:r>
            <a:r>
              <a:rPr lang="ru-RU" dirty="0" err="1"/>
              <a:t>Кустовского</a:t>
            </a:r>
            <a:r>
              <a:rPr lang="ru-RU" dirty="0"/>
              <a:t> с/с Белозерского района Вологодской области, в 1931 году был судим по статье 61 УК РСФСР. Арестован 18.11.37 года </a:t>
            </a:r>
            <a:r>
              <a:rPr lang="ru-RU" dirty="0" err="1"/>
              <a:t>белозерским</a:t>
            </a:r>
            <a:r>
              <a:rPr lang="ru-RU" dirty="0"/>
              <a:t> РО УНКВД по Вологодской области за "ведение среди населения </a:t>
            </a:r>
            <a:r>
              <a:rPr lang="ru-RU" dirty="0" err="1"/>
              <a:t>с.Кустово</a:t>
            </a:r>
            <a:r>
              <a:rPr lang="ru-RU" dirty="0"/>
              <a:t> контрреволюционной повстанческой агитации". Содержался в Белозерской тюрьме. Осужден 07.12.37 г. Тройкой УНКВД по Вологодской области к высшей мере наказания - расстрелу. Приговор приведен в исполнений </a:t>
            </a:r>
            <a:r>
              <a:rPr lang="ru-RU" dirty="0" smtClean="0"/>
              <a:t>07.02. </a:t>
            </a:r>
            <a:r>
              <a:rPr lang="ru-RU" dirty="0"/>
              <a:t>38 г. в Вологде. </a:t>
            </a:r>
            <a:endParaRPr lang="ru-RU" dirty="0" smtClean="0"/>
          </a:p>
          <a:p>
            <a:pPr marL="0" indent="0">
              <a:buNone/>
            </a:pPr>
            <a:r>
              <a:rPr lang="en-US" dirty="0">
                <a:hlinkClick r:id="rId2"/>
              </a:rPr>
              <a:t>https://vk.com/wall-98753665_23861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39882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8401" t="13287" r="16991" b="12542"/>
          <a:stretch/>
        </p:blipFill>
        <p:spPr>
          <a:xfrm>
            <a:off x="10105492" y="10059"/>
            <a:ext cx="2086508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1467"/>
            <a:ext cx="2438183" cy="315434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9046" y="-31349"/>
            <a:ext cx="2556446" cy="68994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38183" y="-41408"/>
            <a:ext cx="5555469" cy="68994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112937"/>
            <a:ext cx="2438183" cy="3755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3222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06128" y="365125"/>
            <a:ext cx="10247671" cy="549275"/>
          </a:xfrm>
        </p:spPr>
        <p:txBody>
          <a:bodyPr>
            <a:normAutofit/>
          </a:bodyPr>
          <a:lstStyle/>
          <a:p>
            <a:pPr algn="ctr"/>
            <a:r>
              <a:rPr lang="ru-RU" sz="2800" dirty="0"/>
              <a:t>Священник </a:t>
            </a:r>
            <a:r>
              <a:rPr lang="ru-RU" sz="2800" dirty="0" err="1"/>
              <a:t>Перкатов</a:t>
            </a:r>
            <a:r>
              <a:rPr lang="ru-RU" sz="2800" dirty="0"/>
              <a:t> Алексей </a:t>
            </a:r>
            <a:r>
              <a:rPr lang="ru-RU" sz="2800" dirty="0" smtClean="0"/>
              <a:t>Петрович и Анна Николаевна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55806" y="871452"/>
            <a:ext cx="3864078" cy="592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3357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/>
              <a:t>Дело о лишении избирательных прав по </a:t>
            </a:r>
            <a:r>
              <a:rPr lang="ru-RU" sz="2800" dirty="0" err="1" smtClean="0"/>
              <a:t>Кустовскому</a:t>
            </a:r>
            <a:r>
              <a:rPr lang="ru-RU" sz="2800" dirty="0" smtClean="0"/>
              <a:t> сельсовету </a:t>
            </a:r>
            <a:br>
              <a:rPr lang="ru-RU" sz="2800" dirty="0" smtClean="0"/>
            </a:br>
            <a:r>
              <a:rPr lang="ru-RU" sz="2800" dirty="0" smtClean="0"/>
              <a:t>(1934 год)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962" y="1825625"/>
            <a:ext cx="9827050" cy="4678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702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/>
              <a:t>Дело о лишении избирательных прав по </a:t>
            </a:r>
            <a:r>
              <a:rPr lang="ru-RU" sz="2800" dirty="0" err="1"/>
              <a:t>Кустовскому</a:t>
            </a:r>
            <a:r>
              <a:rPr lang="ru-RU" sz="2800" dirty="0"/>
              <a:t> сельсовету </a:t>
            </a:r>
            <a:br>
              <a:rPr lang="ru-RU" sz="2800" dirty="0"/>
            </a:br>
            <a:r>
              <a:rPr lang="ru-RU" sz="2800" dirty="0"/>
              <a:t>(1934 год)</a:t>
            </a:r>
          </a:p>
        </p:txBody>
      </p:sp>
      <p:pic>
        <p:nvPicPr>
          <p:cNvPr id="4" name="Объект 3" descr="https://psv4.userapi.com/c623800/u19879560/docs/d17/4e80629c5a78/1934-_2.jpg?extra=RCBenLVsw2dZteFRF6MKYDofDNVTI5X05bSm0pWjPIfMqSBAZCRT7KgHPZ_D5CoMI2shb7AlP1eN8ad6tZCX4gBr6N9t84HAryocWUF0jW3U_1OJE8kRpuYPnTUy7ycANeR3y9rXQHyIEjwiob3xP45H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2" t="28321" b="30096"/>
          <a:stretch/>
        </p:blipFill>
        <p:spPr bwMode="auto">
          <a:xfrm>
            <a:off x="2875936" y="1825624"/>
            <a:ext cx="6007380" cy="5032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222334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Священник Александр </a:t>
            </a:r>
            <a:r>
              <a:rPr lang="ru-RU" b="1" dirty="0" err="1"/>
              <a:t>Никанорович</a:t>
            </a:r>
            <a:r>
              <a:rPr lang="ru-RU" b="1" dirty="0"/>
              <a:t> Щукин</a:t>
            </a:r>
            <a:br>
              <a:rPr lang="ru-RU" b="1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 fontAlgn="base">
              <a:buNone/>
            </a:pPr>
            <a:r>
              <a:rPr lang="ru-RU" b="1" dirty="0"/>
              <a:t>Щукин Александр </a:t>
            </a:r>
            <a:r>
              <a:rPr lang="ru-RU" b="1" dirty="0" err="1"/>
              <a:t>Никанорович</a:t>
            </a:r>
            <a:r>
              <a:rPr lang="ru-RU" b="1" dirty="0"/>
              <a:t>  </a:t>
            </a:r>
            <a:r>
              <a:rPr lang="ru-RU" dirty="0"/>
              <a:t>родился в 1875 году в семье псаломщика в  с. Ивановское Череповецкого района Новгородской области. Не закончил духовное училище (по болезни в 1890 году был уволен из Белозерского духовного училища). 2 года был псаломщиком в Воскресенском соборе </a:t>
            </a:r>
            <a:r>
              <a:rPr lang="ru-RU" dirty="0" err="1"/>
              <a:t>г.Череповца</a:t>
            </a:r>
            <a:r>
              <a:rPr lang="ru-RU" dirty="0"/>
              <a:t>. 1899-1903 годы – регент в армии при полковой церкви Красноярского полка. 1904 год – псаломщик в </a:t>
            </a:r>
            <a:r>
              <a:rPr lang="ru-RU" dirty="0" err="1"/>
              <a:t>Соровской</a:t>
            </a:r>
            <a:r>
              <a:rPr lang="ru-RU" dirty="0"/>
              <a:t> церкви Кирилловского уезда. С 1906 г. по 1921 год служил в Преображенской </a:t>
            </a:r>
            <a:r>
              <a:rPr lang="ru-RU" dirty="0" err="1"/>
              <a:t>Борисовской</a:t>
            </a:r>
            <a:r>
              <a:rPr lang="ru-RU" dirty="0"/>
              <a:t> </a:t>
            </a:r>
            <a:r>
              <a:rPr lang="ru-RU" dirty="0" smtClean="0"/>
              <a:t>церкви (Череповецкий </a:t>
            </a:r>
            <a:r>
              <a:rPr lang="ru-RU" dirty="0"/>
              <a:t>уезд, Богословская волость, с. Борисово – соврем. Череповецкий район, </a:t>
            </a:r>
            <a:r>
              <a:rPr lang="ru-RU" dirty="0" err="1"/>
              <a:t>Ирдоматский</a:t>
            </a:r>
            <a:r>
              <a:rPr lang="ru-RU" dirty="0"/>
              <a:t> с/с, с. Борисово). В 1907 году был утверждён псаломщиком, в 1910 году посвящён в стихарь, с 1915 года по 1921 год служил  диаконом-псаломщиком.</a:t>
            </a:r>
          </a:p>
          <a:p>
            <a:pPr marL="0" indent="0" algn="just" fontAlgn="base">
              <a:buNone/>
            </a:pPr>
            <a:r>
              <a:rPr lang="ru-RU" dirty="0"/>
              <a:t>Был женат. Жена: Анна Александровна (1874 года рождения). Дети: Кирилл (11.05.1906 года рождения), Сергей (23.09.1908 года рождения).</a:t>
            </a:r>
          </a:p>
          <a:p>
            <a:pPr marL="0" indent="0" algn="just" fontAlgn="base">
              <a:buNone/>
            </a:pPr>
            <a:r>
              <a:rPr lang="ru-RU" dirty="0"/>
              <a:t>Согласно данным анкеты для арестованных и задержанных с зачислением за ОГПУ от 27 февраля 1930 г.</a:t>
            </a:r>
            <a:r>
              <a:rPr lang="ru-RU" i="1" dirty="0"/>
              <a:t> (дело №3384 архива УФСБ по ВО, Л.24)</a:t>
            </a:r>
            <a:r>
              <a:rPr lang="ru-RU" dirty="0"/>
              <a:t>, с 1917 г. по 1924 г. отец Александр служил в с. Борисово священником.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18530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Священник Александр </a:t>
            </a:r>
            <a:r>
              <a:rPr lang="ru-RU" b="1" dirty="0" err="1" smtClean="0"/>
              <a:t>Никанорович</a:t>
            </a:r>
            <a:r>
              <a:rPr lang="ru-RU" b="1" dirty="0" smtClean="0"/>
              <a:t> Щукин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fontAlgn="base">
              <a:buNone/>
            </a:pPr>
            <a:r>
              <a:rPr lang="ru-RU" dirty="0"/>
              <a:t>С 1924 года по 1926 год священник Александр Щукин  служил </a:t>
            </a:r>
            <a:r>
              <a:rPr lang="ru-RU" dirty="0" smtClean="0"/>
              <a:t>в </a:t>
            </a:r>
            <a:r>
              <a:rPr lang="ru-RU" dirty="0" err="1" smtClean="0"/>
              <a:t>Петухской</a:t>
            </a:r>
            <a:r>
              <a:rPr lang="ru-RU" dirty="0" smtClean="0"/>
              <a:t> церкви в</a:t>
            </a:r>
            <a:r>
              <a:rPr lang="ru-RU" dirty="0"/>
              <a:t> </a:t>
            </a:r>
            <a:r>
              <a:rPr lang="ru-RU" dirty="0" smtClean="0"/>
              <a:t>селе Петух</a:t>
            </a:r>
            <a:r>
              <a:rPr lang="ru-RU" dirty="0"/>
              <a:t> </a:t>
            </a:r>
            <a:r>
              <a:rPr lang="ru-RU" dirty="0" smtClean="0"/>
              <a:t> </a:t>
            </a:r>
            <a:r>
              <a:rPr lang="ru-RU" dirty="0" err="1" smtClean="0"/>
              <a:t>Кадуйской</a:t>
            </a:r>
            <a:r>
              <a:rPr lang="ru-RU" dirty="0"/>
              <a:t> волости Череповецкого района. С 1927 г. по момент ареста (1930 г.) — в с. </a:t>
            </a:r>
            <a:r>
              <a:rPr lang="ru-RU" dirty="0" err="1"/>
              <a:t>Б.Дора</a:t>
            </a:r>
            <a:r>
              <a:rPr lang="ru-RU" dirty="0"/>
              <a:t> Череповецкого района.</a:t>
            </a:r>
          </a:p>
          <a:p>
            <a:pPr marL="0" indent="0" fontAlgn="base">
              <a:buNone/>
            </a:pPr>
            <a:r>
              <a:rPr lang="ru-RU" dirty="0"/>
              <a:t>На основании ордера Череповецкого окружного отдела ОГПУ № 165 от 27 февраля 1930 года (</a:t>
            </a:r>
            <a:r>
              <a:rPr lang="ru-RU" i="1" dirty="0"/>
              <a:t>ордер,</a:t>
            </a:r>
            <a:r>
              <a:rPr lang="ru-RU" dirty="0"/>
              <a:t> </a:t>
            </a:r>
            <a:r>
              <a:rPr lang="ru-RU" i="1" dirty="0"/>
              <a:t>дело №3384 архива УФСБ по ВО, Л. 11</a:t>
            </a:r>
            <a:r>
              <a:rPr lang="ru-RU" dirty="0"/>
              <a:t>) священник Александр Щукин был арестован 27 февраля 1930 года. При аресте был произведен обыск  (</a:t>
            </a:r>
            <a:r>
              <a:rPr lang="ru-RU" i="1" dirty="0"/>
              <a:t>протокол обыска,</a:t>
            </a:r>
            <a:r>
              <a:rPr lang="ru-RU" dirty="0"/>
              <a:t> </a:t>
            </a:r>
            <a:r>
              <a:rPr lang="ru-RU" i="1" dirty="0"/>
              <a:t>дело №3384 архива УФСБ по ВО, Л. 12</a:t>
            </a:r>
            <a:r>
              <a:rPr lang="ru-RU" dirty="0"/>
              <a:t>). Предъявлено обвинение по ст. 58-10 Уголовного Кодекса в антисоветской агитации. После ареста священника Александра Щукина содержали под стражей при Череповецком </a:t>
            </a:r>
            <a:r>
              <a:rPr lang="ru-RU" dirty="0" err="1"/>
              <a:t>исправдоме</a:t>
            </a:r>
            <a:r>
              <a:rPr lang="ru-RU" dirty="0"/>
              <a:t> согласно постановлению Череповецкого </a:t>
            </a:r>
            <a:r>
              <a:rPr lang="ru-RU" dirty="0" err="1"/>
              <a:t>окр</a:t>
            </a:r>
            <a:r>
              <a:rPr lang="ru-RU" dirty="0"/>
              <a:t>. отдела ОГПУ от 27 февраля 1930 года (</a:t>
            </a:r>
            <a:r>
              <a:rPr lang="ru-RU" i="1" dirty="0"/>
              <a:t>дело №3384 архива УФСБ по ВО, Л. 13</a:t>
            </a:r>
            <a:r>
              <a:rPr lang="ru-RU" dirty="0"/>
              <a:t>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4410502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Священник Александр </a:t>
            </a:r>
            <a:r>
              <a:rPr lang="ru-RU" b="1" dirty="0" err="1" smtClean="0"/>
              <a:t>Никанорович</a:t>
            </a:r>
            <a:r>
              <a:rPr lang="ru-RU" b="1" dirty="0" smtClean="0"/>
              <a:t> Щукин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В справке, данной отцу Александру </a:t>
            </a:r>
            <a:r>
              <a:rPr lang="ru-RU" dirty="0" err="1"/>
              <a:t>Б.Дорским</a:t>
            </a:r>
            <a:r>
              <a:rPr lang="ru-RU" dirty="0"/>
              <a:t> сельсоветом Череповецкого района 27 февраля 1930 года, значится, что  «он является служителем Б-</a:t>
            </a:r>
            <a:r>
              <a:rPr lang="ru-RU" dirty="0" err="1"/>
              <a:t>Дорской</a:t>
            </a:r>
            <a:r>
              <a:rPr lang="ru-RU" dirty="0"/>
              <a:t> религиозной  общины (священником) и за время  своей службы вел контрреволюционные выступления выступая с проповедями и везде и всюду производил агитацию против Советской власти и вообще против всех проводимых мероприятий… Признали в том что за контрреволюционные выступления и за агитацию нужно </a:t>
            </a:r>
            <a:r>
              <a:rPr lang="ru-RU" dirty="0" smtClean="0"/>
              <a:t>убрать </a:t>
            </a:r>
            <a:r>
              <a:rPr lang="ru-RU" dirty="0"/>
              <a:t>и </a:t>
            </a:r>
            <a:r>
              <a:rPr lang="ru-RU" dirty="0" err="1" smtClean="0"/>
              <a:t>выселиьт</a:t>
            </a:r>
            <a:r>
              <a:rPr lang="ru-RU" dirty="0" smtClean="0"/>
              <a:t> </a:t>
            </a:r>
            <a:r>
              <a:rPr lang="ru-RU" dirty="0"/>
              <a:t>вон из пределов Советского </a:t>
            </a:r>
            <a:r>
              <a:rPr lang="ru-RU" dirty="0" smtClean="0"/>
              <a:t>союза».(</a:t>
            </a:r>
            <a:r>
              <a:rPr lang="ru-RU" dirty="0"/>
              <a:t>дело №3384 архива УФСБ по ВО, Л.18).</a:t>
            </a:r>
          </a:p>
        </p:txBody>
      </p:sp>
    </p:spTree>
    <p:extLst>
      <p:ext uri="{BB962C8B-B14F-4D97-AF65-F5344CB8AC3E}">
        <p14:creationId xmlns:p14="http://schemas.microsoft.com/office/powerpoint/2010/main" val="37469118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Священник Александр </a:t>
            </a:r>
            <a:r>
              <a:rPr lang="ru-RU" b="1" dirty="0" err="1" smtClean="0"/>
              <a:t>Никанорович</a:t>
            </a:r>
            <a:r>
              <a:rPr lang="ru-RU" b="1" dirty="0" smtClean="0"/>
              <a:t> Щукин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В протоколе допроса, произведенного Череповецким </a:t>
            </a:r>
            <a:r>
              <a:rPr lang="ru-RU" dirty="0" err="1"/>
              <a:t>Окр</a:t>
            </a:r>
            <a:r>
              <a:rPr lang="ru-RU" dirty="0"/>
              <a:t>. отд. ОГПУ 28 февраля 1930 года, значится, что отец Александр дал следующие показания относительно своих проповедей и  антисоветской агитации: «Я после каждой службы говорю проповеди, на тему </a:t>
            </a:r>
            <a:r>
              <a:rPr lang="ru-RU" dirty="0" err="1"/>
              <a:t>евангелистическую</a:t>
            </a:r>
            <a:r>
              <a:rPr lang="ru-RU" dirty="0"/>
              <a:t>  или на тему праздника, но агитации и вызовов против Советской власти я никогда не допускал и не говорил. Мой взгляд в вопросе коллективизации безразличный… На тему коллективизации с верующими я не говорил ничего».(</a:t>
            </a:r>
            <a:r>
              <a:rPr lang="ru-RU" i="1" dirty="0"/>
              <a:t>Дело №3384, архив УФСБ по ВО. Л.14</a:t>
            </a:r>
            <a:r>
              <a:rPr lang="ru-RU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560673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Священник Александр </a:t>
            </a:r>
            <a:r>
              <a:rPr lang="ru-RU" b="1" dirty="0" err="1" smtClean="0"/>
              <a:t>Никанорович</a:t>
            </a:r>
            <a:r>
              <a:rPr lang="ru-RU" b="1" dirty="0" smtClean="0"/>
              <a:t> Щукин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fontAlgn="base">
              <a:buNone/>
            </a:pPr>
            <a:r>
              <a:rPr lang="ru-RU" dirty="0"/>
              <a:t>По решению 11 марта 1930 года  Тройки ПП ОГПУ Ленинградского военного округа на основании ст. 58-10 УК  РСФСР  заключен в концлагерь на 3 года. В выписке из протокола заседания тройки ПП ОГПУ в ЛВО от 11/III 1930 г. значится: «СЛУШАЛИ: Дело №995-30 г. по </a:t>
            </a:r>
            <a:r>
              <a:rPr lang="ru-RU" dirty="0" err="1"/>
              <a:t>обв</a:t>
            </a:r>
            <a:r>
              <a:rPr lang="ru-RU" dirty="0"/>
              <a:t>. гр. Щукина Ал-</a:t>
            </a:r>
            <a:r>
              <a:rPr lang="ru-RU" dirty="0" err="1"/>
              <a:t>дра</a:t>
            </a:r>
            <a:r>
              <a:rPr lang="ru-RU" dirty="0"/>
              <a:t> </a:t>
            </a:r>
            <a:r>
              <a:rPr lang="ru-RU" dirty="0" err="1"/>
              <a:t>Никаноровича</a:t>
            </a:r>
            <a:r>
              <a:rPr lang="ru-RU" dirty="0"/>
              <a:t> по ст. 58/10 УК. ПОСТАНОВИЛИ: Щукина Ал-</a:t>
            </a:r>
            <a:r>
              <a:rPr lang="ru-RU" dirty="0" err="1"/>
              <a:t>дра</a:t>
            </a:r>
            <a:r>
              <a:rPr lang="ru-RU" dirty="0"/>
              <a:t> </a:t>
            </a:r>
            <a:r>
              <a:rPr lang="ru-RU" dirty="0" err="1"/>
              <a:t>Никаноровича</a:t>
            </a:r>
            <a:r>
              <a:rPr lang="ru-RU" dirty="0"/>
              <a:t> заключить в концлагерь сроком на ТРИ года, считая срок с 27/II — 30 г. Дело сдать в архив». (</a:t>
            </a:r>
            <a:r>
              <a:rPr lang="ru-RU" i="1" dirty="0"/>
              <a:t>Дело №3384, архив УФСБ по ВО, Л.6</a:t>
            </a:r>
            <a:r>
              <a:rPr lang="ru-RU" dirty="0"/>
              <a:t>).</a:t>
            </a:r>
          </a:p>
          <a:p>
            <a:pPr marL="0" indent="0" fontAlgn="base">
              <a:buNone/>
            </a:pPr>
            <a:r>
              <a:rPr lang="ru-RU" dirty="0"/>
              <a:t>Проживал на момент ареста в 1937 году в с. Спас-Река Весьегонского района Калининской области. Был арестован  21 декабря 1937 г. Предъявлено обвинение в антисоветской агитации.</a:t>
            </a:r>
          </a:p>
          <a:p>
            <a:pPr marL="0" indent="0" fontAlgn="base">
              <a:buNone/>
            </a:pPr>
            <a:r>
              <a:rPr lang="ru-RU" dirty="0"/>
              <a:t>29 декабря 1937 года был приговорен тройкой при УНКВД по Калининской области к высшей мере наказания — расстрелу.</a:t>
            </a:r>
          </a:p>
          <a:p>
            <a:pPr marL="0" indent="0" fontAlgn="base">
              <a:buNone/>
            </a:pPr>
            <a:r>
              <a:rPr lang="ru-RU" dirty="0"/>
              <a:t>Расстрелян 31 декабря 1937 г.</a:t>
            </a:r>
          </a:p>
          <a:p>
            <a:pPr marL="0" indent="0" fontAlgn="base">
              <a:buNone/>
            </a:pPr>
            <a:r>
              <a:rPr lang="ru-RU" dirty="0"/>
              <a:t>Реабилитирован в 16 марта 1989 г. по заключению Тверской областной прокуратуры по 1937 году репрессий.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6045344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Протоиерей Григорий Никифорович Хитров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12955" y="1519084"/>
            <a:ext cx="10940845" cy="4657879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Родился в 1874 г. в г. Демянск Новгородской губернии. Служил учителем </a:t>
            </a:r>
            <a:r>
              <a:rPr lang="ru-RU" dirty="0" err="1" smtClean="0"/>
              <a:t>Валдайковской</a:t>
            </a:r>
            <a:r>
              <a:rPr lang="ru-RU" dirty="0" smtClean="0"/>
              <a:t> церковно-приходской школы </a:t>
            </a:r>
            <a:r>
              <a:rPr lang="ru-RU" dirty="0" err="1" smtClean="0"/>
              <a:t>Боровичского</a:t>
            </a:r>
            <a:r>
              <a:rPr lang="ru-RU" dirty="0" smtClean="0"/>
              <a:t> уезда. 21 августа 1897 г. </a:t>
            </a:r>
            <a:r>
              <a:rPr lang="ru-RU" dirty="0" err="1" smtClean="0"/>
              <a:t>оределен</a:t>
            </a:r>
            <a:r>
              <a:rPr lang="ru-RU" dirty="0" smtClean="0"/>
              <a:t> на </a:t>
            </a:r>
            <a:r>
              <a:rPr lang="ru-RU" dirty="0" err="1" smtClean="0"/>
              <a:t>диаконскую</a:t>
            </a:r>
            <a:r>
              <a:rPr lang="ru-RU" dirty="0" smtClean="0"/>
              <a:t> вакансию к </a:t>
            </a:r>
            <a:r>
              <a:rPr lang="ru-RU" dirty="0" err="1" smtClean="0"/>
              <a:t>Становской</a:t>
            </a:r>
            <a:r>
              <a:rPr lang="ru-RU" dirty="0" smtClean="0"/>
              <a:t> церкви Череповецкого уезда. Рукоположен во диакона. Служил  диаконом </a:t>
            </a:r>
            <a:r>
              <a:rPr lang="ru-RU" dirty="0" err="1" smtClean="0"/>
              <a:t>Становской</a:t>
            </a:r>
            <a:r>
              <a:rPr lang="ru-RU" dirty="0" smtClean="0"/>
              <a:t> церкви в </a:t>
            </a:r>
            <a:r>
              <a:rPr lang="ru-RU" dirty="0" err="1" smtClean="0"/>
              <a:t>Становском</a:t>
            </a:r>
            <a:r>
              <a:rPr lang="ru-RU" dirty="0" smtClean="0"/>
              <a:t> приходе. 9 октября 1902 г. перемещен к </a:t>
            </a:r>
            <a:r>
              <a:rPr lang="ru-RU" dirty="0" err="1" smtClean="0"/>
              <a:t>Лажинской</a:t>
            </a:r>
            <a:r>
              <a:rPr lang="ru-RU" dirty="0" smtClean="0"/>
              <a:t> церкви </a:t>
            </a:r>
            <a:r>
              <a:rPr lang="ru-RU" dirty="0" err="1" smtClean="0"/>
              <a:t>Крестецкого</a:t>
            </a:r>
            <a:r>
              <a:rPr lang="ru-RU" dirty="0" smtClean="0"/>
              <a:t> уезда. В 1918 г. лишен избирательных прав. В 1937 г. числился протоиереем Троицкой церкви в с. Красные Станки Новгородского района Ленинградской области. 23 июня 1937 г. арестован. 15 сентября 1937 г. особой тройкой при УНКВД по Ленинградской области приговорен к высшей мере наказания.  Расстрелян 26 сентября 1937 года. Место захоронения – г. Новгород.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496194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Священник Иван Федорович </a:t>
            </a:r>
            <a:r>
              <a:rPr lang="ru-RU" dirty="0"/>
              <a:t>П</a:t>
            </a:r>
            <a:r>
              <a:rPr lang="ru-RU" dirty="0" smtClean="0"/>
              <a:t>ятницкий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1444" y="1441342"/>
            <a:ext cx="10842356" cy="4735621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/>
              <a:t>Родился </a:t>
            </a:r>
            <a:r>
              <a:rPr lang="ru-RU" dirty="0"/>
              <a:t>6, крещен 8 февраля 1882 года, восприемники: Кирилловского Духовного училища ученик 3 класса Михаил Лебедев, Череповецкая мещанская дочь Ульяна Петрова Сухарева.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В 1906 году окончил Новгородскую семинарию по 2 разряду. В 1906-1907 годах состоял учителем </a:t>
            </a:r>
            <a:r>
              <a:rPr lang="ru-RU" dirty="0" err="1"/>
              <a:t>Турховской</a:t>
            </a:r>
            <a:r>
              <a:rPr lang="ru-RU" dirty="0"/>
              <a:t> церковно-приходской школы Череповецкого уезда. 26 февраля 1907 года назначен псаломщиком в Благовещенскую церковь г. Череповца. В 1913 году уволен за штат. 5 </a:t>
            </a:r>
            <a:r>
              <a:rPr lang="ru-RU" dirty="0" err="1"/>
              <a:t>ферваля</a:t>
            </a:r>
            <a:r>
              <a:rPr lang="ru-RU" dirty="0"/>
              <a:t> 1915 года бывший псаломщик назначен на 4 </a:t>
            </a:r>
            <a:r>
              <a:rPr lang="ru-RU" dirty="0" err="1"/>
              <a:t>псаломщическую</a:t>
            </a:r>
            <a:r>
              <a:rPr lang="ru-RU" dirty="0"/>
              <a:t> вакансию к Тихвинскому собору. 19 июля 1916 года назначен священником к Успенской </a:t>
            </a:r>
            <a:r>
              <a:rPr lang="ru-RU" dirty="0" err="1"/>
              <a:t>Сухачской</a:t>
            </a:r>
            <a:r>
              <a:rPr lang="ru-RU" dirty="0"/>
              <a:t> церкви Белозерского уезда. 7 сентября 1916 года за неявку к рукоположению отчислен от места. 18 сентября 1916 года рукоположен во диакона. 21 сентября 1916 года рукоположен во священника к Успенской </a:t>
            </a:r>
            <a:r>
              <a:rPr lang="ru-RU" dirty="0" err="1"/>
              <a:t>Сухачской</a:t>
            </a:r>
            <a:r>
              <a:rPr lang="ru-RU" dirty="0"/>
              <a:t> церкви, где прослужил до ареста. Как "служитель культа» был лишен избирательных прав. В 1929 году числился благочинным. 24 августа 1937 года арестован. 15 сентября 1937 года особой тройкой УНКВД по Ленинградской  области приговорен по статье 58-10 УК РСФСР к высшей мере наказания. 17 сентября 1937 года расстрелян в Ленинграде. 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>31 марта 1989 года реабилитирован посмертно.</a:t>
            </a:r>
          </a:p>
        </p:txBody>
      </p:sp>
    </p:spTree>
    <p:extLst>
      <p:ext uri="{BB962C8B-B14F-4D97-AF65-F5344CB8AC3E}">
        <p14:creationId xmlns:p14="http://schemas.microsoft.com/office/powerpoint/2010/main" val="11362824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err="1" smtClean="0"/>
              <a:t>Преподобномученик</a:t>
            </a:r>
            <a:r>
              <a:rPr lang="ru-RU" b="1" dirty="0" smtClean="0"/>
              <a:t> Леонид(Молчанов)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Объект 3" descr="http://arhispovedniki.ru/upload/iblock/cd0/cd09982d1bf624107f9344fe08c247fe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50" t="18554" r="15495" b="18045"/>
          <a:stretch/>
        </p:blipFill>
        <p:spPr bwMode="auto">
          <a:xfrm>
            <a:off x="4041059" y="1430593"/>
            <a:ext cx="3996812" cy="53094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86511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666" y="193495"/>
            <a:ext cx="5920282" cy="632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0009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Владимир Александрович Тимофеев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Тимофеев Владимир Александрович, 1864 г. р., уроженец г. </a:t>
            </a:r>
            <a:r>
              <a:rPr lang="ru-RU" dirty="0" err="1"/>
              <a:t>Режица</a:t>
            </a:r>
            <a:r>
              <a:rPr lang="ru-RU" dirty="0"/>
              <a:t> Витебской губ</a:t>
            </a:r>
            <a:r>
              <a:rPr lang="ru-RU" dirty="0" smtClean="0"/>
              <a:t>., служил священником Зелено-</a:t>
            </a:r>
            <a:r>
              <a:rPr lang="ru-RU" dirty="0" err="1" smtClean="0"/>
              <a:t>Дубравской</a:t>
            </a:r>
            <a:r>
              <a:rPr lang="ru-RU" dirty="0" smtClean="0"/>
              <a:t> церкви, </a:t>
            </a:r>
            <a:r>
              <a:rPr lang="ru-RU" dirty="0"/>
              <a:t>проживал: </a:t>
            </a:r>
            <a:r>
              <a:rPr lang="ru-RU" dirty="0" err="1"/>
              <a:t>хут</a:t>
            </a:r>
            <a:r>
              <a:rPr lang="ru-RU" dirty="0"/>
              <a:t>. Поповка </a:t>
            </a:r>
            <a:r>
              <a:rPr lang="ru-RU" dirty="0" err="1"/>
              <a:t>Кадуйского</a:t>
            </a:r>
            <a:r>
              <a:rPr lang="ru-RU" dirty="0"/>
              <a:t> р-на Лен. обл. Арестован 7 августа 1937 г. Особой тройкой УНКВД ЛО 13 сентября 1937 г. приговорен по ст. ст. 58-10-13 УК РСФСР к высшей мере наказания. Расстрелян в г. Ленинград 13 сентября 1937 г.</a:t>
            </a:r>
          </a:p>
        </p:txBody>
      </p:sp>
    </p:spTree>
    <p:extLst>
      <p:ext uri="{BB962C8B-B14F-4D97-AF65-F5344CB8AC3E}">
        <p14:creationId xmlns:p14="http://schemas.microsoft.com/office/powerpoint/2010/main" val="38354111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Михаил </a:t>
            </a:r>
            <a:r>
              <a:rPr lang="ru-RU" dirty="0" err="1" smtClean="0"/>
              <a:t>Михаилович</a:t>
            </a:r>
            <a:r>
              <a:rPr lang="ru-RU" dirty="0" smtClean="0"/>
              <a:t> Сретенский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1893 </a:t>
            </a:r>
            <a:r>
              <a:rPr lang="ru-RU" dirty="0"/>
              <a:t>г. р., уроженец д. </a:t>
            </a:r>
            <a:r>
              <a:rPr lang="ru-RU" dirty="0" err="1"/>
              <a:t>Урозеро</a:t>
            </a:r>
            <a:r>
              <a:rPr lang="ru-RU" dirty="0"/>
              <a:t> Белозерского р-на Вологодской обл</a:t>
            </a:r>
            <a:r>
              <a:rPr lang="ru-RU" dirty="0" smtClean="0"/>
              <a:t>., служил священником </a:t>
            </a:r>
            <a:r>
              <a:rPr lang="ru-RU" dirty="0" err="1" smtClean="0"/>
              <a:t>Федото</a:t>
            </a:r>
            <a:r>
              <a:rPr lang="ru-RU" dirty="0" smtClean="0"/>
              <a:t>-Раменской церкви </a:t>
            </a:r>
            <a:r>
              <a:rPr lang="ru-RU" dirty="0" err="1" smtClean="0"/>
              <a:t>Федото</a:t>
            </a:r>
            <a:r>
              <a:rPr lang="ru-RU" dirty="0" smtClean="0"/>
              <a:t>-Раменского прихода, священник </a:t>
            </a:r>
            <a:r>
              <a:rPr lang="ru-RU" dirty="0"/>
              <a:t>кладбищенской церкви в г. Тихвин, проживал: д. Заболотье Тихвинского р-на Лен. обл. Арестован 17 февраля 1938 г. Особой тройкой УНКВД ЛО 10 марта 1938 г. приговорен по ст. ст. 17-58-8, 58-10 УК РСФСР к высшей мере наказания. Расстрелян в г. Ленинград 18 марта 1938 г.</a:t>
            </a:r>
          </a:p>
        </p:txBody>
      </p:sp>
    </p:spTree>
    <p:extLst>
      <p:ext uri="{BB962C8B-B14F-4D97-AF65-F5344CB8AC3E}">
        <p14:creationId xmlns:p14="http://schemas.microsoft.com/office/powerpoint/2010/main" val="31917160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Василий Иванович Архангельский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Архангельский Василий Иванович, 1877 г. р., уроженец д. </a:t>
            </a:r>
            <a:r>
              <a:rPr lang="ru-RU" dirty="0" err="1"/>
              <a:t>Киино</a:t>
            </a:r>
            <a:r>
              <a:rPr lang="ru-RU" dirty="0"/>
              <a:t> </a:t>
            </a:r>
            <a:r>
              <a:rPr lang="ru-RU" dirty="0" err="1"/>
              <a:t>Шольского</a:t>
            </a:r>
            <a:r>
              <a:rPr lang="ru-RU" dirty="0"/>
              <a:t> р-на Лен. обл</a:t>
            </a:r>
            <a:r>
              <a:rPr lang="ru-RU" dirty="0" smtClean="0"/>
              <a:t>., служил священником  </a:t>
            </a:r>
            <a:r>
              <a:rPr lang="ru-RU" dirty="0" err="1" smtClean="0"/>
              <a:t>Николо-Судской</a:t>
            </a:r>
            <a:r>
              <a:rPr lang="ru-RU" dirty="0" smtClean="0"/>
              <a:t> </a:t>
            </a:r>
            <a:r>
              <a:rPr lang="ru-RU" dirty="0" err="1" smtClean="0"/>
              <a:t>церви</a:t>
            </a:r>
            <a:r>
              <a:rPr lang="ru-RU" dirty="0" smtClean="0"/>
              <a:t>, </a:t>
            </a:r>
            <a:r>
              <a:rPr lang="ru-RU" dirty="0"/>
              <a:t>проживал: д. Горки Борисово-Судского р-на Лен. обл. Арестован 6 августа 1937 г. Особой тройкой УНКВД ЛО 23 сентября 1937 г. приговорен по ст. ст. 58-10-11 УК РСФСР к высшей мере наказания. Расстрелян в г. Ленинград 28 сентября 1937 г.</a:t>
            </a:r>
          </a:p>
        </p:txBody>
      </p:sp>
    </p:spTree>
    <p:extLst>
      <p:ext uri="{BB962C8B-B14F-4D97-AF65-F5344CB8AC3E}">
        <p14:creationId xmlns:p14="http://schemas.microsoft.com/office/powerpoint/2010/main" val="42336750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Вениамин Александрович Тюльпанов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dirty="0" smtClean="0"/>
              <a:t>Родился </a:t>
            </a:r>
            <a:r>
              <a:rPr lang="ru-RU" dirty="0"/>
              <a:t>11 июля 1902 </a:t>
            </a:r>
            <a:r>
              <a:rPr lang="ru-RU" dirty="0" smtClean="0"/>
              <a:t>года. Детские годы прошли на территории </a:t>
            </a:r>
            <a:r>
              <a:rPr lang="ru-RU" dirty="0" err="1" smtClean="0"/>
              <a:t>Петухского</a:t>
            </a:r>
            <a:r>
              <a:rPr lang="ru-RU" dirty="0" smtClean="0"/>
              <a:t> прихода. </a:t>
            </a:r>
            <a:r>
              <a:rPr lang="ru-RU" dirty="0"/>
              <a:t>До 1928 года занимался земледелием. Был рукоположен во священника, служил в </a:t>
            </a:r>
            <a:r>
              <a:rPr lang="ru-RU" dirty="0" err="1"/>
              <a:t>Ягановской</a:t>
            </a:r>
            <a:r>
              <a:rPr lang="ru-RU" dirty="0"/>
              <a:t> (1931), </a:t>
            </a:r>
            <a:r>
              <a:rPr lang="ru-RU" dirty="0" err="1"/>
              <a:t>Лохотской</a:t>
            </a:r>
            <a:r>
              <a:rPr lang="ru-RU" dirty="0"/>
              <a:t> (1835-1937) церквях Череповецкого района. В 1933 году осужден за неуплату налога на 6 месяцев. Согласно отзывам обновленцев был убежденным </a:t>
            </a:r>
            <a:r>
              <a:rPr lang="ru-RU" dirty="0" err="1"/>
              <a:t>тихоновцем</a:t>
            </a:r>
            <a:r>
              <a:rPr lang="ru-RU" dirty="0"/>
              <a:t>. В 1936 году вновь попал под суд, но 20 января 1936 года дело прекращено. 24 августа 1937 года в очередной раз арестован. 23 сентября 1937 года особой тройкой УНКВД по Ленинградской области приговорен по ст. 58-10 УК РАФСР к высшей мере наказания. 28 сентября 1937 года расстрелян в г. Ленинград.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41906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Священник Александр </a:t>
            </a:r>
            <a:r>
              <a:rPr lang="ru-RU" dirty="0" err="1" smtClean="0"/>
              <a:t>Матфеевич</a:t>
            </a:r>
            <a:r>
              <a:rPr lang="ru-RU" dirty="0" smtClean="0"/>
              <a:t> Жаринов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22671" y="1504335"/>
            <a:ext cx="10631129" cy="4672628"/>
          </a:xfrm>
        </p:spPr>
        <p:txBody>
          <a:bodyPr/>
          <a:lstStyle/>
          <a:p>
            <a:pPr marL="0" indent="0" algn="just">
              <a:buNone/>
            </a:pPr>
            <a:r>
              <a:rPr lang="ru-RU" dirty="0" smtClean="0"/>
              <a:t>Родился в 1878 г. в семье крестьянина села </a:t>
            </a:r>
            <a:r>
              <a:rPr lang="ru-RU" dirty="0" err="1" smtClean="0"/>
              <a:t>Чирца</a:t>
            </a:r>
            <a:r>
              <a:rPr lang="ru-RU" dirty="0" smtClean="0"/>
              <a:t> </a:t>
            </a:r>
            <a:r>
              <a:rPr lang="ru-RU" dirty="0" err="1" smtClean="0"/>
              <a:t>Устюженского</a:t>
            </a:r>
            <a:r>
              <a:rPr lang="ru-RU" dirty="0" smtClean="0"/>
              <a:t> уезда. Окончил церковно-приходскую школу. В 1905-1914 гг. находился на послушании в Валаамском монастыре. 10 июля 1918 г. поступил в </a:t>
            </a:r>
            <a:r>
              <a:rPr lang="ru-RU" dirty="0" err="1" smtClean="0"/>
              <a:t>Филиппо-Ирапскую</a:t>
            </a:r>
            <a:r>
              <a:rPr lang="ru-RU" dirty="0" smtClean="0"/>
              <a:t> пустынь. 25 сентября 1918 г. включен в число послушников. Состоял послушником </a:t>
            </a:r>
            <a:r>
              <a:rPr lang="ru-RU" dirty="0" err="1" smtClean="0"/>
              <a:t>Филиппо-Ирапской</a:t>
            </a:r>
            <a:r>
              <a:rPr lang="ru-RU" dirty="0" smtClean="0"/>
              <a:t> пустыни. Послушание проходил клиросное.  Впоследствии перешел в </a:t>
            </a:r>
            <a:r>
              <a:rPr lang="ru-RU" dirty="0" err="1" smtClean="0"/>
              <a:t>Модинский</a:t>
            </a:r>
            <a:r>
              <a:rPr lang="ru-RU" dirty="0" smtClean="0"/>
              <a:t> монастырь. В 1924 г. рукоположен во священника и назначен настоятелем Успенской </a:t>
            </a:r>
            <a:r>
              <a:rPr lang="ru-RU" dirty="0" err="1" smtClean="0"/>
              <a:t>Гурьевской</a:t>
            </a:r>
            <a:r>
              <a:rPr lang="ru-RU" dirty="0" smtClean="0"/>
              <a:t> </a:t>
            </a:r>
            <a:r>
              <a:rPr lang="ru-RU" dirty="0" err="1" smtClean="0"/>
              <a:t>Шалочской</a:t>
            </a:r>
            <a:r>
              <a:rPr lang="ru-RU" dirty="0" smtClean="0"/>
              <a:t> пустыни, где служил до 1937 г. Арестован в мае 1937 г., проходил по «</a:t>
            </a:r>
            <a:r>
              <a:rPr lang="ru-RU" dirty="0" err="1" smtClean="0"/>
              <a:t>Моденскому</a:t>
            </a:r>
            <a:r>
              <a:rPr lang="ru-RU" dirty="0" smtClean="0"/>
              <a:t> </a:t>
            </a:r>
            <a:r>
              <a:rPr lang="ru-RU" dirty="0"/>
              <a:t>д</a:t>
            </a:r>
            <a:r>
              <a:rPr lang="ru-RU" dirty="0" smtClean="0"/>
              <a:t>елу». Содержался в </a:t>
            </a:r>
            <a:r>
              <a:rPr lang="ru-RU" dirty="0" err="1" smtClean="0"/>
              <a:t>Устюженской</a:t>
            </a:r>
            <a:r>
              <a:rPr lang="ru-RU" dirty="0" smtClean="0"/>
              <a:t> тюрьме. Расстрелян в 1937 году.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23602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Диакон Иван Дмитриевич Цветков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1880 г. р., уроженец и житель д. Стан </a:t>
            </a:r>
            <a:r>
              <a:rPr lang="ru-RU" dirty="0" err="1"/>
              <a:t>Прягаевского</a:t>
            </a:r>
            <a:r>
              <a:rPr lang="ru-RU" dirty="0"/>
              <a:t> с/с </a:t>
            </a:r>
            <a:r>
              <a:rPr lang="ru-RU" dirty="0" err="1"/>
              <a:t>Кадуйского</a:t>
            </a:r>
            <a:r>
              <a:rPr lang="ru-RU" dirty="0"/>
              <a:t> р-на Лен. обл</a:t>
            </a:r>
            <a:r>
              <a:rPr lang="ru-RU" dirty="0" smtClean="0"/>
              <a:t>., служил  диаконом в </a:t>
            </a:r>
            <a:r>
              <a:rPr lang="ru-RU" dirty="0" err="1" smtClean="0"/>
              <a:t>Становском</a:t>
            </a:r>
            <a:r>
              <a:rPr lang="ru-RU" dirty="0" smtClean="0"/>
              <a:t> приходе. </a:t>
            </a:r>
            <a:r>
              <a:rPr lang="ru-RU" dirty="0"/>
              <a:t>Арестован 13 сентября 1937 г. Особой тройкой УНКВД ЛО 4 октября 1937 г. приговорен по ст. ст. 19-58-8; 58-10 УК РСФСР к высшей мере наказания. Расстрелян в г. Ленинград 9 октября 1937 г.</a:t>
            </a:r>
          </a:p>
        </p:txBody>
      </p:sp>
    </p:spTree>
    <p:extLst>
      <p:ext uri="{BB962C8B-B14F-4D97-AF65-F5344CB8AC3E}">
        <p14:creationId xmlns:p14="http://schemas.microsoft.com/office/powerpoint/2010/main" val="4190298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Монахиня </a:t>
            </a:r>
            <a:r>
              <a:rPr lang="ru-RU" dirty="0" err="1" smtClean="0"/>
              <a:t>Апполинария</a:t>
            </a:r>
            <a:r>
              <a:rPr lang="ru-RU" dirty="0" smtClean="0"/>
              <a:t> </a:t>
            </a:r>
            <a:r>
              <a:rPr lang="ru-RU" dirty="0" err="1" smtClean="0"/>
              <a:t>Феофановна</a:t>
            </a:r>
            <a:r>
              <a:rPr lang="ru-RU" dirty="0" smtClean="0"/>
              <a:t> Шитова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Родилась </a:t>
            </a:r>
            <a:r>
              <a:rPr lang="ru-RU" dirty="0"/>
              <a:t>в 1870 г., </a:t>
            </a:r>
            <a:r>
              <a:rPr lang="ru-RU" dirty="0" err="1"/>
              <a:t>м.р</a:t>
            </a:r>
            <a:r>
              <a:rPr lang="ru-RU" dirty="0"/>
              <a:t>. – д. Борисово </a:t>
            </a:r>
            <a:r>
              <a:rPr lang="ru-RU" dirty="0" err="1"/>
              <a:t>Федотораменского</a:t>
            </a:r>
            <a:r>
              <a:rPr lang="ru-RU" dirty="0"/>
              <a:t> с/с </a:t>
            </a:r>
            <a:r>
              <a:rPr lang="ru-RU" dirty="0" err="1"/>
              <a:t>Кадуйского</a:t>
            </a:r>
            <a:r>
              <a:rPr lang="ru-RU" dirty="0"/>
              <a:t> района Ленинградской </a:t>
            </a:r>
            <a:r>
              <a:rPr lang="ru-RU" dirty="0" smtClean="0"/>
              <a:t>области, монахиня </a:t>
            </a:r>
            <a:r>
              <a:rPr lang="ru-RU" dirty="0" err="1" smtClean="0"/>
              <a:t>Горицкого</a:t>
            </a:r>
            <a:r>
              <a:rPr lang="ru-RU" dirty="0" smtClean="0"/>
              <a:t> монастыря, </a:t>
            </a:r>
            <a:r>
              <a:rPr lang="ru-RU" dirty="0" err="1"/>
              <a:t>м.ж</a:t>
            </a:r>
            <a:r>
              <a:rPr lang="ru-RU" dirty="0"/>
              <a:t>. – с. Горицы Кирилловского района Ленинградской области. Арестована 30 сентября 1937 г. Осуждена 22 октября 1937 г. особой тройкой УНКВД ЛО по ст. 58-10-11 УК РСФСР (за «участие в контрреволюционной группе церковников») к высшей мере наказания. Расстреляна 30 октября 1937 г..</a:t>
            </a:r>
          </a:p>
        </p:txBody>
      </p:sp>
    </p:spTree>
    <p:extLst>
      <p:ext uri="{BB962C8B-B14F-4D97-AF65-F5344CB8AC3E}">
        <p14:creationId xmlns:p14="http://schemas.microsoft.com/office/powerpoint/2010/main" val="25938939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Монахиня Ольга </a:t>
            </a:r>
            <a:r>
              <a:rPr lang="ru-RU" dirty="0" err="1" smtClean="0"/>
              <a:t>Феофановна</a:t>
            </a:r>
            <a:r>
              <a:rPr lang="ru-RU" dirty="0" smtClean="0"/>
              <a:t> Шитова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1885 г. р., уроженка д. Борисово </a:t>
            </a:r>
            <a:r>
              <a:rPr lang="ru-RU" dirty="0" err="1"/>
              <a:t>Федотораменского</a:t>
            </a:r>
            <a:r>
              <a:rPr lang="ru-RU" dirty="0"/>
              <a:t> с/с </a:t>
            </a:r>
            <a:r>
              <a:rPr lang="ru-RU" dirty="0" err="1"/>
              <a:t>Кадуйского</a:t>
            </a:r>
            <a:r>
              <a:rPr lang="ru-RU" dirty="0"/>
              <a:t> р-на Лен. обл</a:t>
            </a:r>
            <a:r>
              <a:rPr lang="ru-RU" dirty="0" smtClean="0"/>
              <a:t>., монахиня </a:t>
            </a:r>
            <a:r>
              <a:rPr lang="ru-RU" dirty="0" err="1" smtClean="0"/>
              <a:t>Горицкого</a:t>
            </a:r>
            <a:r>
              <a:rPr lang="ru-RU" dirty="0" smtClean="0"/>
              <a:t> монастыря, </a:t>
            </a:r>
            <a:r>
              <a:rPr lang="ru-RU" dirty="0"/>
              <a:t>проживала: с. Горицы Кирилловского р-на Лен. обл. Арестована 21 сентября 1937 г. Особой тройкой УНКВД ЛО 22 октября 1937 г. приговорена по ст. ст. 58-10-11 УК РСФСР </a:t>
            </a:r>
            <a:r>
              <a:rPr lang="ru-RU" dirty="0" err="1"/>
              <a:t>РСФСР</a:t>
            </a:r>
            <a:r>
              <a:rPr lang="ru-RU" dirty="0"/>
              <a:t> (за «участие в контрреволюционной группе церковников») к высшей мере наказания. Расстреляна в г. Ленинград 30 октября 1937 г.</a:t>
            </a:r>
          </a:p>
        </p:txBody>
      </p:sp>
    </p:spTree>
    <p:extLst>
      <p:ext uri="{BB962C8B-B14F-4D97-AF65-F5344CB8AC3E}">
        <p14:creationId xmlns:p14="http://schemas.microsoft.com/office/powerpoint/2010/main" val="95510552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116" y="365126"/>
            <a:ext cx="10166684" cy="42093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Репрессированы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5221" y="914400"/>
            <a:ext cx="10888579" cy="559869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Архимандрит Анастасий (Алексей Иванович Агафонов)</a:t>
            </a:r>
          </a:p>
          <a:p>
            <a:r>
              <a:rPr lang="ru-RU" sz="2000" dirty="0" smtClean="0"/>
              <a:t>Протоиерей Николай Афанасьевич </a:t>
            </a:r>
            <a:r>
              <a:rPr lang="ru-RU" sz="2000" dirty="0" err="1" smtClean="0"/>
              <a:t>Хильтов</a:t>
            </a:r>
            <a:endParaRPr lang="ru-RU" sz="2000" dirty="0" smtClean="0"/>
          </a:p>
          <a:p>
            <a:r>
              <a:rPr lang="ru-RU" sz="2000" dirty="0" smtClean="0"/>
              <a:t>Протоиерей Павел Антонович </a:t>
            </a:r>
            <a:r>
              <a:rPr lang="ru-RU" sz="2000" dirty="0" err="1" smtClean="0"/>
              <a:t>Кедринский</a:t>
            </a:r>
            <a:endParaRPr lang="ru-RU" sz="2000" dirty="0" smtClean="0"/>
          </a:p>
          <a:p>
            <a:r>
              <a:rPr lang="ru-RU" sz="2000" dirty="0" smtClean="0"/>
              <a:t>Протоиерей Александр Петрович </a:t>
            </a:r>
            <a:r>
              <a:rPr lang="ru-RU" sz="2000" dirty="0" err="1" smtClean="0"/>
              <a:t>Перкатов</a:t>
            </a:r>
            <a:endParaRPr lang="ru-RU" sz="2000" dirty="0" smtClean="0"/>
          </a:p>
          <a:p>
            <a:r>
              <a:rPr lang="ru-RU" sz="2000" dirty="0" smtClean="0"/>
              <a:t>Священник Иван Павлович </a:t>
            </a:r>
            <a:r>
              <a:rPr lang="ru-RU" sz="2000" dirty="0" err="1" smtClean="0"/>
              <a:t>Орнатский</a:t>
            </a:r>
            <a:endParaRPr lang="ru-RU" sz="2000" dirty="0" smtClean="0"/>
          </a:p>
          <a:p>
            <a:r>
              <a:rPr lang="ru-RU" sz="2000" dirty="0" smtClean="0"/>
              <a:t>Священник Иван Петрович </a:t>
            </a:r>
            <a:r>
              <a:rPr lang="ru-RU" sz="2000" dirty="0" err="1" smtClean="0"/>
              <a:t>Перкатов</a:t>
            </a:r>
            <a:endParaRPr lang="ru-RU" sz="2000" dirty="0" smtClean="0"/>
          </a:p>
          <a:p>
            <a:r>
              <a:rPr lang="ru-RU" sz="2000" dirty="0" smtClean="0"/>
              <a:t>Священник Иван Николаевич Светлов</a:t>
            </a:r>
          </a:p>
          <a:p>
            <a:r>
              <a:rPr lang="ru-RU" sz="2000" dirty="0" smtClean="0"/>
              <a:t>Священник Владимир Иванович Кедров</a:t>
            </a:r>
          </a:p>
          <a:p>
            <a:r>
              <a:rPr lang="ru-RU" sz="2000" dirty="0" smtClean="0"/>
              <a:t>Священник Иван Андреевич Ильин</a:t>
            </a:r>
          </a:p>
          <a:p>
            <a:r>
              <a:rPr lang="ru-RU" sz="2000" dirty="0" smtClean="0"/>
              <a:t>Священник Николай </a:t>
            </a:r>
            <a:r>
              <a:rPr lang="ru-RU" sz="2000" dirty="0" err="1" smtClean="0"/>
              <a:t>Демидович</a:t>
            </a:r>
            <a:r>
              <a:rPr lang="ru-RU" sz="2000" dirty="0" smtClean="0"/>
              <a:t> Демидов</a:t>
            </a:r>
          </a:p>
          <a:p>
            <a:r>
              <a:rPr lang="ru-RU" sz="2000" dirty="0" smtClean="0"/>
              <a:t>Священник Иоанн Михайлович </a:t>
            </a:r>
            <a:r>
              <a:rPr lang="ru-RU" sz="2000" dirty="0" err="1" smtClean="0"/>
              <a:t>Фаддев</a:t>
            </a:r>
            <a:endParaRPr lang="ru-RU" sz="2000" dirty="0" smtClean="0"/>
          </a:p>
          <a:p>
            <a:r>
              <a:rPr lang="ru-RU" sz="2000" dirty="0" smtClean="0"/>
              <a:t>Псаломщик Василий Петрович </a:t>
            </a:r>
            <a:r>
              <a:rPr lang="ru-RU" sz="2000" dirty="0" err="1" smtClean="0"/>
              <a:t>Перкатов</a:t>
            </a:r>
            <a:endParaRPr lang="ru-RU" sz="2000" dirty="0" smtClean="0"/>
          </a:p>
          <a:p>
            <a:r>
              <a:rPr lang="ru-RU" sz="2000" dirty="0" smtClean="0"/>
              <a:t>Послушница Леушинского монастыря </a:t>
            </a:r>
            <a:r>
              <a:rPr lang="ru-RU" sz="2000" dirty="0" err="1" smtClean="0"/>
              <a:t>Иустина</a:t>
            </a:r>
            <a:r>
              <a:rPr lang="ru-RU" sz="2000" dirty="0" smtClean="0"/>
              <a:t> Михайловна Громова</a:t>
            </a:r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1323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0743" y="0"/>
            <a:ext cx="3440565" cy="680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0233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/>
              <a:t>Архимандрит Анастасий (Алексей Иванович Агафонов)</a:t>
            </a:r>
            <a:endParaRPr lang="ru-RU" sz="32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8427" y="1386348"/>
            <a:ext cx="10675374" cy="48053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Родился в крестьянской семье в деревне Остров </a:t>
            </a:r>
            <a:r>
              <a:rPr lang="ru-RU" sz="2000" dirty="0" err="1" smtClean="0"/>
              <a:t>Гавсарской</a:t>
            </a:r>
            <a:r>
              <a:rPr lang="ru-RU" sz="2000" dirty="0" smtClean="0"/>
              <a:t> волости </a:t>
            </a:r>
            <a:r>
              <a:rPr lang="ru-RU" sz="2000" dirty="0" err="1" smtClean="0"/>
              <a:t>Новоладожского</a:t>
            </a:r>
            <a:r>
              <a:rPr lang="ru-RU" sz="2000" dirty="0" smtClean="0"/>
              <a:t> уезда Санкт-Петербургской губернии. В декабре 1891 года он поступает на испытание в Кирилло-</a:t>
            </a:r>
            <a:r>
              <a:rPr lang="ru-RU" sz="2000" dirty="0" err="1" smtClean="0"/>
              <a:t>Новоезерский</a:t>
            </a:r>
            <a:r>
              <a:rPr lang="ru-RU" sz="2000" dirty="0" smtClean="0"/>
              <a:t> монастырь, в котором в 1894 году определяется в число послушников, а 30 мая 1896 года принимает монашеский постриг с именем Анастасий. 1 октября 1896 года его рукополагают во иеродиакона, а 4 октября – во иеромонаха. В 1897 году иеромонаха Анастасия переводят в Кирилло-Белозерский монастырь, где он проходит должности казначея и с 1905 г. наместника монастыря. В 1907 году был награжден золотым наперсным крестом. </a:t>
            </a:r>
          </a:p>
          <a:p>
            <a:pPr marL="0" indent="0" algn="just">
              <a:buNone/>
            </a:pPr>
            <a:r>
              <a:rPr lang="ru-RU" sz="2000" dirty="0" smtClean="0"/>
              <a:t>В мае 1907 года братия </a:t>
            </a:r>
            <a:r>
              <a:rPr lang="ru-RU" sz="2000" dirty="0" err="1" smtClean="0"/>
              <a:t>Филиппо-Ирапской</a:t>
            </a:r>
            <a:r>
              <a:rPr lang="ru-RU" sz="2000" dirty="0" smtClean="0"/>
              <a:t> пустыни избрала иеромонаха Анастасия своим настоятелем. 19 июля 1907 года он был утвержден в этой должности, а в 1909 году возведен в сан  игумена.</a:t>
            </a:r>
          </a:p>
          <a:p>
            <a:pPr marL="0" indent="0" algn="just">
              <a:buNone/>
            </a:pPr>
            <a:r>
              <a:rPr lang="ru-RU" sz="2000" dirty="0" smtClean="0"/>
              <a:t>В 1918 – 1920  гг. и 1922 -1923 гг. числится настоятелем Кирилло-Белозерского монастыря. 10 апреля 1923 года он был арестован и после полугодового заключения вынужден был покинуть город Кириллов. До 1932 года являлся настоятелем Благовещенского собора Шлиссельбурга Ленинградской области. В 1935 году архимандрит Анастасий был арестован, в марте 1935 года осужден на высылку за пределы Ленинградской области.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22127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Протоиерей</a:t>
            </a:r>
            <a:r>
              <a:rPr lang="ru-RU" dirty="0" smtClean="0"/>
              <a:t> </a:t>
            </a:r>
            <a:r>
              <a:rPr lang="ru-RU" b="1" dirty="0"/>
              <a:t>Павел Антонович </a:t>
            </a:r>
            <a:r>
              <a:rPr lang="ru-RU" b="1" dirty="0" err="1" smtClean="0"/>
              <a:t>Кедринский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/>
              <a:t>Р</a:t>
            </a:r>
            <a:r>
              <a:rPr lang="ru-RU" dirty="0" smtClean="0"/>
              <a:t>одился </a:t>
            </a:r>
            <a:r>
              <a:rPr lang="ru-RU" dirty="0"/>
              <a:t>в 1863 </a:t>
            </a:r>
            <a:r>
              <a:rPr lang="ru-RU" dirty="0" smtClean="0"/>
              <a:t>году в семье священника </a:t>
            </a:r>
            <a:r>
              <a:rPr lang="ru-RU" dirty="0" err="1" smtClean="0"/>
              <a:t>Пусторадицкой</a:t>
            </a:r>
            <a:r>
              <a:rPr lang="ru-RU" dirty="0" smtClean="0"/>
              <a:t> церкви Антония </a:t>
            </a:r>
            <a:r>
              <a:rPr lang="ru-RU" dirty="0" err="1" smtClean="0"/>
              <a:t>Кедринского</a:t>
            </a:r>
            <a:r>
              <a:rPr lang="ru-RU" dirty="0" smtClean="0"/>
              <a:t>. </a:t>
            </a:r>
            <a:r>
              <a:rPr lang="ru-RU" dirty="0"/>
              <a:t>Окончил Новгородскую духовную семинарию и в 1887 году и  Санкт-Петербургскую Духовную Академию в 1892 году.  После окончания Академии служил псаломщиком во Владимирской церкви Санкт-Петербурга, что на Владимирской площади. В 1894 году рукоположен во священника к указанной церкви. В 1903 году возведен в сан протоиерея. Назначен благочинный 4-го округа. 29 апреля 1922 года арестован  за «сопротивление изъятию церковных ценностей». 24 мая 1922 года временно освобожден под подписку о невыезде до суда. 5 июля 1922 года осужден Петроградским губернским ревтрибуналом за «распространение преступных воззваний митрополита Вениамина среди прихода и верующих». Приговорен по ст. 119,69 УК РСФСР к трем годам лишения свободы со строгой изоляцией. </a:t>
            </a:r>
          </a:p>
        </p:txBody>
      </p:sp>
    </p:spTree>
    <p:extLst>
      <p:ext uri="{BB962C8B-B14F-4D97-AF65-F5344CB8AC3E}">
        <p14:creationId xmlns:p14="http://schemas.microsoft.com/office/powerpoint/2010/main" val="181679493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Протоиерей </a:t>
            </a:r>
            <a:r>
              <a:rPr lang="ru-RU" b="1" dirty="0" err="1" smtClean="0"/>
              <a:t>Перкатов</a:t>
            </a:r>
            <a:r>
              <a:rPr lang="ru-RU" b="1" dirty="0" smtClean="0"/>
              <a:t> </a:t>
            </a:r>
            <a:r>
              <a:rPr lang="ru-RU" b="1" dirty="0"/>
              <a:t>Александр Петрович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/>
              <a:t>Род. в 1865 г. в с. </a:t>
            </a:r>
            <a:r>
              <a:rPr lang="ru-RU" dirty="0" err="1"/>
              <a:t>Андовское</a:t>
            </a:r>
            <a:r>
              <a:rPr lang="ru-RU" dirty="0"/>
              <a:t> Череповецкого у. Новгородской губ. Окончил духовную семинарию. 29/VI 1916–1/III 1920 гг. служил священником в Никольском храме с. Козлов Берег </a:t>
            </a:r>
            <a:r>
              <a:rPr lang="ru-RU" dirty="0" err="1"/>
              <a:t>Гдовского</a:t>
            </a:r>
            <a:r>
              <a:rPr lang="ru-RU" dirty="0"/>
              <a:t> у. Петроградской губ. С 1920 по 1932 гг. не служил. С IV 1932 г. – настоятель </a:t>
            </a:r>
            <a:r>
              <a:rPr lang="ru-RU" dirty="0" err="1"/>
              <a:t>Феодоровского</a:t>
            </a:r>
            <a:r>
              <a:rPr lang="ru-RU" dirty="0"/>
              <a:t> собора в Детском Селе. Арестовывался на несколько дней в 1932 г. и в III 1933 г.; вскоре освобожден. </a:t>
            </a:r>
            <a:r>
              <a:rPr lang="ru-RU" dirty="0" smtClean="0"/>
              <a:t>Награждён </a:t>
            </a:r>
            <a:r>
              <a:rPr lang="ru-RU" dirty="0"/>
              <a:t>саном протоиерея</a:t>
            </a:r>
            <a:r>
              <a:rPr lang="ru-RU" dirty="0" smtClean="0"/>
              <a:t>.</a:t>
            </a:r>
          </a:p>
          <a:p>
            <a:pPr marL="0" indent="0">
              <a:buNone/>
            </a:pPr>
            <a:r>
              <a:rPr lang="en-US" dirty="0">
                <a:hlinkClick r:id="rId2"/>
              </a:rPr>
              <a:t>http://gosudarevsobor.cerkov.ru/biograficheskie-dannye-svyashhenno-cerkovnosluzhitelej-feodorovskogo-gosudareva-sobora-do-1933-g/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69411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Иоанн Николаевич Светлов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Родился 17 марта 1878 г. в семье псаломщика Успенской </a:t>
            </a:r>
            <a:r>
              <a:rPr lang="ru-RU" dirty="0" err="1" smtClean="0"/>
              <a:t>Сухачской</a:t>
            </a:r>
            <a:r>
              <a:rPr lang="ru-RU" dirty="0" smtClean="0"/>
              <a:t> церкви Белозерского уезда Николая Михайловича Светлова. 25 сентября 1895 г. назначен псаломщиком </a:t>
            </a:r>
            <a:r>
              <a:rPr lang="ru-RU" dirty="0" err="1" smtClean="0"/>
              <a:t>Растороповской</a:t>
            </a:r>
            <a:r>
              <a:rPr lang="ru-RU" dirty="0" smtClean="0"/>
              <a:t> церкви </a:t>
            </a:r>
            <a:r>
              <a:rPr lang="ru-RU" dirty="0" err="1" smtClean="0"/>
              <a:t>Устюженского</a:t>
            </a:r>
            <a:r>
              <a:rPr lang="ru-RU" dirty="0" smtClean="0"/>
              <a:t> уезда. 7 августа 1915 г. рукоположен во диакона. 22 января 1916 г.  Получил звание учителя церковно-приходской школы.  16 января 1918 г. назначен законоучителем </a:t>
            </a:r>
            <a:r>
              <a:rPr lang="ru-RU" dirty="0" err="1" smtClean="0"/>
              <a:t>Бойловской</a:t>
            </a:r>
            <a:r>
              <a:rPr lang="ru-RU" dirty="0" smtClean="0"/>
              <a:t> школы. 5 июня 1920 г. назначен  священником Георгиевской </a:t>
            </a:r>
            <a:r>
              <a:rPr lang="ru-RU" dirty="0" err="1" smtClean="0"/>
              <a:t>Вадбальской</a:t>
            </a:r>
            <a:r>
              <a:rPr lang="ru-RU" dirty="0" smtClean="0"/>
              <a:t> церкви Белозерского уезда, где служил до 1930 г. 27 февраля 1930 г. арестован. 18 марта 1930 г. тройкой ППОГПУ в ЛВО приговорен к 5 годам </a:t>
            </a:r>
            <a:r>
              <a:rPr lang="ru-RU" dirty="0" err="1" smtClean="0"/>
              <a:t>концлгерей</a:t>
            </a:r>
            <a:r>
              <a:rPr lang="ru-RU" dirty="0" smtClean="0"/>
              <a:t>. 31 июля 1989 г. реабилитирован посмертно.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537450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Иван Андреевич Ильин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Иван Андреевич Ильин, 1884 </a:t>
            </a:r>
            <a:r>
              <a:rPr lang="ru-RU" dirty="0"/>
              <a:t>года рождения</a:t>
            </a:r>
            <a:r>
              <a:rPr lang="ru-RU" b="1" dirty="0"/>
              <a:t>, </a:t>
            </a:r>
            <a:r>
              <a:rPr lang="ru-RU" dirty="0" smtClean="0"/>
              <a:t> </a:t>
            </a:r>
            <a:r>
              <a:rPr lang="ru-RU" dirty="0"/>
              <a:t>служил в Николаевской </a:t>
            </a:r>
            <a:r>
              <a:rPr lang="ru-RU" dirty="0" err="1"/>
              <a:t>Хилетской</a:t>
            </a:r>
            <a:r>
              <a:rPr lang="ru-RU" dirty="0"/>
              <a:t> церкви Белозерского </a:t>
            </a:r>
            <a:r>
              <a:rPr lang="ru-RU" dirty="0" smtClean="0"/>
              <a:t>уезда. Жена: Нина Евгеньевна Ильина (Полянская).  </a:t>
            </a:r>
            <a:r>
              <a:rPr lang="ru-RU" dirty="0"/>
              <a:t>В 1931 году жили в д. Волково, смежной с церковью. У них было трое детей.</a:t>
            </a:r>
          </a:p>
          <a:p>
            <a:pPr marL="0" indent="0" algn="just">
              <a:buNone/>
            </a:pPr>
            <a:r>
              <a:rPr lang="ru-RU" dirty="0"/>
              <a:t>Б</a:t>
            </a:r>
            <a:r>
              <a:rPr lang="ru-RU" dirty="0" smtClean="0"/>
              <a:t>ыл </a:t>
            </a:r>
            <a:r>
              <a:rPr lang="ru-RU" dirty="0"/>
              <a:t>осужден в 1931 году. </a:t>
            </a:r>
            <a:r>
              <a:rPr lang="ru-RU" dirty="0" err="1"/>
              <a:t>Пригово</a:t>
            </a:r>
            <a:r>
              <a:rPr lang="ru-RU" dirty="0"/>
              <a:t>, раскулачивание. Выслан в Красноярск, где работал дезинфектором. Реабилитирован 6 марта 1994г. УВД р: </a:t>
            </a:r>
            <a:r>
              <a:rPr lang="ru-RU" dirty="0" smtClean="0"/>
              <a:t>высылка Вологодской </a:t>
            </a:r>
            <a:r>
              <a:rPr lang="ru-RU" dirty="0"/>
              <a:t>обл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en-US" dirty="0">
                <a:hlinkClick r:id="rId2"/>
              </a:rPr>
              <a:t>http://belolikovi.narod.ru/polyanskie.htm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416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Послушница Леушинского монастыря </a:t>
            </a:r>
            <a:r>
              <a:rPr lang="ru-RU" dirty="0" err="1" smtClean="0"/>
              <a:t>Иустина</a:t>
            </a:r>
            <a:r>
              <a:rPr lang="ru-RU" dirty="0" smtClean="0"/>
              <a:t> Михайловна Громова.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Родилась в 1883 г., в семье крестьянина деревни </a:t>
            </a:r>
            <a:r>
              <a:rPr lang="ru-RU" dirty="0" err="1" smtClean="0"/>
              <a:t>Шоборово</a:t>
            </a:r>
            <a:r>
              <a:rPr lang="ru-RU" dirty="0" smtClean="0"/>
              <a:t> </a:t>
            </a:r>
            <a:r>
              <a:rPr lang="ru-RU" dirty="0" err="1" smtClean="0"/>
              <a:t>Боровской</a:t>
            </a:r>
            <a:r>
              <a:rPr lang="ru-RU" dirty="0" smtClean="0"/>
              <a:t> волости Белозерского уезда (ныне </a:t>
            </a:r>
            <a:r>
              <a:rPr lang="ru-RU" dirty="0" err="1" smtClean="0"/>
              <a:t>Кадуйский</a:t>
            </a:r>
            <a:r>
              <a:rPr lang="ru-RU" dirty="0" smtClean="0"/>
              <a:t> район). Грамоте обучалась в Леушинском монастыре. 9 декабря 1898 г. поступила в Леушинский монастырь. 11 апреля 1921 г. включена в число послушниц.  В 1930-1934 гг. проживала в деревне </a:t>
            </a:r>
            <a:r>
              <a:rPr lang="ru-RU" dirty="0" err="1" smtClean="0"/>
              <a:t>Шоборово</a:t>
            </a:r>
            <a:r>
              <a:rPr lang="ru-RU" dirty="0" smtClean="0"/>
              <a:t>. 26 октября 1930 г. арестована. 2 ноября 1930 г. начальником Череповецкого ОС ОГПУ предъявлялись обвинения по ст. 58-10 УК РСФСР, но дело прекращено. В 1934 г. повторно арестована. 3 марта 1934 г. осуждена. 17 февраля 1970 г. реабилитирована посмертно.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31284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Священник Владимир Иванович Кедров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dirty="0" smtClean="0"/>
              <a:t>Родился в 1874 г.  в семье священника Зелено-Дубровского прихода Белозерского уезда Иоанна </a:t>
            </a:r>
            <a:r>
              <a:rPr lang="ru-RU" dirty="0" err="1" smtClean="0"/>
              <a:t>Кедрова</a:t>
            </a:r>
            <a:r>
              <a:rPr lang="ru-RU" dirty="0" smtClean="0"/>
              <a:t>. Окончил </a:t>
            </a:r>
            <a:r>
              <a:rPr lang="ru-RU" dirty="0" err="1" smtClean="0"/>
              <a:t>Устюженское</a:t>
            </a:r>
            <a:r>
              <a:rPr lang="ru-RU" dirty="0" smtClean="0"/>
              <a:t> духовное училище и Новгородскую семинарию по 2 разряду. 16 июля 1897 </a:t>
            </a:r>
            <a:r>
              <a:rPr lang="ru-RU" dirty="0" err="1" smtClean="0"/>
              <a:t>гю</a:t>
            </a:r>
            <a:r>
              <a:rPr lang="ru-RU" dirty="0" smtClean="0"/>
              <a:t> назначен священником к </a:t>
            </a:r>
            <a:r>
              <a:rPr lang="ru-RU" dirty="0" err="1" smtClean="0"/>
              <a:t>Яргомжской</a:t>
            </a:r>
            <a:r>
              <a:rPr lang="ru-RU" dirty="0" smtClean="0"/>
              <a:t> церкви Череповецкого уезда. В 1900 г. переведен в военное ведомство и назначен священником церкви Охранной стражи Китайской Восточной железной дороги. В 1901-1903 гг. состоял иереем </a:t>
            </a:r>
            <a:r>
              <a:rPr lang="ru-RU" dirty="0" err="1" smtClean="0"/>
              <a:t>Заамурского</a:t>
            </a:r>
            <a:r>
              <a:rPr lang="ru-RU" dirty="0" smtClean="0"/>
              <a:t> округа отдельного корпуса пограничной стражи. После </a:t>
            </a:r>
            <a:r>
              <a:rPr lang="ru-RU" dirty="0" err="1" smtClean="0"/>
              <a:t>упразнения</a:t>
            </a:r>
            <a:r>
              <a:rPr lang="ru-RU" dirty="0" smtClean="0"/>
              <a:t> института военного духовенства служил священником в </a:t>
            </a:r>
            <a:r>
              <a:rPr lang="ru-RU" dirty="0" err="1" smtClean="0"/>
              <a:t>Пестовском</a:t>
            </a:r>
            <a:r>
              <a:rPr lang="ru-RU" dirty="0" smtClean="0"/>
              <a:t> районе. </a:t>
            </a:r>
          </a:p>
          <a:p>
            <a:pPr marL="0" indent="0" algn="just">
              <a:buNone/>
            </a:pPr>
            <a:r>
              <a:rPr lang="ru-RU" dirty="0" smtClean="0"/>
              <a:t>В 1928-1932 годах проживал в селе </a:t>
            </a:r>
            <a:r>
              <a:rPr lang="ru-RU" dirty="0" err="1" smtClean="0"/>
              <a:t>Гричино</a:t>
            </a:r>
            <a:r>
              <a:rPr lang="ru-RU" dirty="0" smtClean="0"/>
              <a:t> </a:t>
            </a:r>
            <a:r>
              <a:rPr lang="ru-RU" dirty="0" err="1" smtClean="0"/>
              <a:t>Пестовского</a:t>
            </a:r>
            <a:r>
              <a:rPr lang="ru-RU" dirty="0" smtClean="0"/>
              <a:t> района, был лишен избирательных прав. 15 мая 1932 г. арестован.  14 сентября 1932 г. приговорен к 5 годам лагерей.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1410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652" y="365125"/>
            <a:ext cx="10454148" cy="623017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Обновленцы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2452" y="1120876"/>
            <a:ext cx="10911348" cy="5574891"/>
          </a:xfrm>
        </p:spPr>
        <p:txBody>
          <a:bodyPr>
            <a:normAutofit lnSpcReduction="10000"/>
          </a:bodyPr>
          <a:lstStyle/>
          <a:p>
            <a:r>
              <a:rPr lang="ru-RU" sz="2000" dirty="0" smtClean="0"/>
              <a:t>Протоиерей Николай Александрович Белов. Расстрелян 18 марта 1938 г. Уроженец </a:t>
            </a:r>
            <a:r>
              <a:rPr lang="ru-RU" sz="2000" dirty="0" err="1" smtClean="0"/>
              <a:t>Андогского</a:t>
            </a:r>
            <a:r>
              <a:rPr lang="ru-RU" sz="2000" dirty="0" smtClean="0"/>
              <a:t> Богоявленского прихода.</a:t>
            </a:r>
          </a:p>
          <a:p>
            <a:r>
              <a:rPr lang="ru-RU" sz="2000" dirty="0" smtClean="0"/>
              <a:t>Протоиерей Михаил Дмитриевич Дмитриев. Расстрелян 5 ноября 1937 г. Служил диаконом Великосельской церкви.</a:t>
            </a:r>
          </a:p>
          <a:p>
            <a:r>
              <a:rPr lang="ru-RU" sz="2000" dirty="0" smtClean="0"/>
              <a:t>Протоиерей Дмитрий Иванович Синайский. Расстрелян 14 декабря 1937 г. Служил священником </a:t>
            </a:r>
            <a:r>
              <a:rPr lang="ru-RU" sz="2000" dirty="0" err="1" smtClean="0"/>
              <a:t>Пусторадицкой</a:t>
            </a:r>
            <a:r>
              <a:rPr lang="ru-RU" sz="2000" dirty="0" smtClean="0"/>
              <a:t> церкви.</a:t>
            </a:r>
          </a:p>
          <a:p>
            <a:r>
              <a:rPr lang="ru-RU" sz="2000" dirty="0" smtClean="0"/>
              <a:t>Священник Петр Николаевич Изюмов. Расстрелян 6 сентября 1937 г. Служил священником </a:t>
            </a:r>
            <a:r>
              <a:rPr lang="ru-RU" sz="2000" dirty="0" err="1" smtClean="0"/>
              <a:t>Андогской</a:t>
            </a:r>
            <a:r>
              <a:rPr lang="ru-RU" sz="2000" dirty="0" smtClean="0"/>
              <a:t> Успенской церкви.</a:t>
            </a:r>
          </a:p>
          <a:p>
            <a:r>
              <a:rPr lang="ru-RU" sz="2000" dirty="0" smtClean="0"/>
              <a:t>Священник Михаил Васильевич Никаноров. Расстрелян  4 октября 1937 г. Служил священником </a:t>
            </a:r>
            <a:r>
              <a:rPr lang="ru-RU" sz="2000" dirty="0" err="1" smtClean="0"/>
              <a:t>Хохловской</a:t>
            </a:r>
            <a:r>
              <a:rPr lang="ru-RU" sz="2000" dirty="0" smtClean="0"/>
              <a:t> церкви.</a:t>
            </a:r>
          </a:p>
          <a:p>
            <a:r>
              <a:rPr lang="ru-RU" sz="2000" dirty="0" smtClean="0"/>
              <a:t>Священник Георгий Николаевич Куликов. Расстрелян 21 октября 1937 г. Служил священником </a:t>
            </a:r>
            <a:r>
              <a:rPr lang="ru-RU" sz="2000" dirty="0" err="1" smtClean="0"/>
              <a:t>Кузьминской</a:t>
            </a:r>
            <a:r>
              <a:rPr lang="ru-RU" sz="2000" dirty="0" smtClean="0"/>
              <a:t> церкви. Рукоположен во иерея обновленцами.</a:t>
            </a:r>
          </a:p>
          <a:p>
            <a:r>
              <a:rPr lang="ru-RU" sz="2000" dirty="0" smtClean="0"/>
              <a:t>Священник Павел Васильевич </a:t>
            </a:r>
            <a:r>
              <a:rPr lang="ru-RU" sz="2000" dirty="0" err="1" smtClean="0"/>
              <a:t>Братолюбов</a:t>
            </a:r>
            <a:r>
              <a:rPr lang="ru-RU" sz="2000" dirty="0" smtClean="0"/>
              <a:t>. Расстрелян 6 сентября 1937 г. Служил священником </a:t>
            </a:r>
            <a:r>
              <a:rPr lang="ru-RU" sz="2000" dirty="0" err="1" smtClean="0"/>
              <a:t>Становской</a:t>
            </a:r>
            <a:r>
              <a:rPr lang="ru-RU" sz="2000" dirty="0" smtClean="0"/>
              <a:t> церкви. Рукоположен во иерея обновленцами.</a:t>
            </a:r>
          </a:p>
          <a:p>
            <a:r>
              <a:rPr lang="ru-RU" sz="2000" dirty="0" smtClean="0"/>
              <a:t>Священник Василий </a:t>
            </a:r>
            <a:r>
              <a:rPr lang="ru-RU" sz="2000" dirty="0" err="1" smtClean="0"/>
              <a:t>Мартемьянович</a:t>
            </a:r>
            <a:r>
              <a:rPr lang="ru-RU" sz="2000" dirty="0" smtClean="0"/>
              <a:t> Судаков. Расстрелян 6 сентября 1937 г. Служил псаломщиком </a:t>
            </a:r>
            <a:r>
              <a:rPr lang="ru-RU" sz="2000" dirty="0" err="1" smtClean="0"/>
              <a:t>Петухской</a:t>
            </a:r>
            <a:r>
              <a:rPr lang="ru-RU" sz="2000" dirty="0" smtClean="0"/>
              <a:t> церкви, диаконом </a:t>
            </a:r>
            <a:r>
              <a:rPr lang="ru-RU" sz="2000" dirty="0" err="1" smtClean="0"/>
              <a:t>Андогской</a:t>
            </a:r>
            <a:r>
              <a:rPr lang="ru-RU" sz="2000" dirty="0" smtClean="0"/>
              <a:t> Богоявленской церкви. Рукоположен во иерея обновленцами.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3117058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 smtClean="0"/>
              <a:t>Священник Иоанн Александрович Троицкий</a:t>
            </a:r>
            <a:endParaRPr lang="ru-RU" sz="4000" dirty="0"/>
          </a:p>
        </p:txBody>
      </p:sp>
      <p:pic>
        <p:nvPicPr>
          <p:cNvPr id="4" name="Объект 3" descr="C:\Users\User\Downloads\DSC07006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70" t="26451" r="20147" b="25697"/>
          <a:stretch/>
        </p:blipFill>
        <p:spPr bwMode="auto">
          <a:xfrm>
            <a:off x="4835471" y="1690688"/>
            <a:ext cx="2255668" cy="44862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459066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Священник Иоанн Александрович Троицкий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ru-RU" dirty="0" smtClean="0"/>
              <a:t>Родился в 1875 г. в семье дьячка </a:t>
            </a:r>
            <a:r>
              <a:rPr lang="ru-RU" dirty="0" err="1" smtClean="0"/>
              <a:t>Лохотской</a:t>
            </a:r>
            <a:r>
              <a:rPr lang="ru-RU" dirty="0" smtClean="0"/>
              <a:t> церкви Череповецкого уезда Александра Ивановича Троицкого. В 1898 г. окончил Новгородскую семинарию по 1 разряду. С 26 августа 1898 г. по 19 марта 1900 г. служил надзирателем </a:t>
            </a:r>
            <a:r>
              <a:rPr lang="ru-RU" dirty="0" err="1" smtClean="0"/>
              <a:t>Усюженского</a:t>
            </a:r>
            <a:r>
              <a:rPr lang="ru-RU" dirty="0" smtClean="0"/>
              <a:t> духовного училища. 19 апреля 1900 г. определен священником </a:t>
            </a:r>
            <a:r>
              <a:rPr lang="ru-RU" dirty="0" err="1" smtClean="0"/>
              <a:t>Ямышевской</a:t>
            </a:r>
            <a:r>
              <a:rPr lang="ru-RU" dirty="0" smtClean="0"/>
              <a:t> церкви Череповецкого уезда. В 1922 г. уклонился в обновленческий раскол. 23 февраля 1930 г. арестован. 18 марта 1930 г. тройкой ПП ОГПУ в ЛВО  осужден на 5 лет концлагерей. 31 июля 1989 г. реабилитирован посмертно.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5271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arhispovedniki.ru/upload/iblock/ecc/eccc030c526def558758ac436686c20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0" b="14282"/>
          <a:stretch/>
        </p:blipFill>
        <p:spPr bwMode="auto">
          <a:xfrm>
            <a:off x="457200" y="235974"/>
            <a:ext cx="5427406" cy="64450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919" y="121336"/>
            <a:ext cx="4773582" cy="673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090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0374" y="365125"/>
            <a:ext cx="10203426" cy="84424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Священник Василий </a:t>
            </a:r>
            <a:r>
              <a:rPr lang="ru-RU" sz="2800" dirty="0" err="1" smtClean="0"/>
              <a:t>Мартемьянович</a:t>
            </a:r>
            <a:r>
              <a:rPr lang="ru-RU" sz="2800" dirty="0" smtClean="0"/>
              <a:t> Судаков (справа), с женой Елизаветой Михайловной, слева ее брат – Дмитрий Михайлович Малинин (священник </a:t>
            </a:r>
            <a:r>
              <a:rPr lang="ru-RU" sz="2800" dirty="0" err="1" smtClean="0"/>
              <a:t>Шухободской</a:t>
            </a:r>
            <a:r>
              <a:rPr lang="ru-RU" sz="2800" dirty="0" smtClean="0"/>
              <a:t> церкви)</a:t>
            </a:r>
            <a:endParaRPr lang="ru-RU" sz="2800" dirty="0"/>
          </a:p>
        </p:txBody>
      </p:sp>
      <p:pic>
        <p:nvPicPr>
          <p:cNvPr id="4" name="Объект 3" descr="C:\Users\User\Downloads\DSC07011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82" t="19718" r="12771" b="20889"/>
          <a:stretch/>
        </p:blipFill>
        <p:spPr bwMode="auto">
          <a:xfrm>
            <a:off x="4247535" y="1474840"/>
            <a:ext cx="4336026" cy="5383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3245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00751"/>
            <a:ext cx="10515600" cy="1325563"/>
          </a:xfrm>
        </p:spPr>
        <p:txBody>
          <a:bodyPr/>
          <a:lstStyle/>
          <a:p>
            <a:pPr algn="ctr"/>
            <a:r>
              <a:rPr lang="ru-RU" smtClean="0"/>
              <a:t>Ссылки на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>
                <a:hlinkClick r:id="rId2"/>
              </a:rPr>
              <a:t>http://belolikovi.narod.ru/bogoyavlenski_2.htm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http://visz.nlr.ru/person/book/novg/23/250</a:t>
            </a:r>
            <a:endParaRPr lang="ru-RU" dirty="0" smtClean="0"/>
          </a:p>
          <a:p>
            <a:r>
              <a:rPr lang="en-US" dirty="0" smtClean="0">
                <a:hlinkClick r:id="rId4"/>
              </a:rPr>
              <a:t>http://belolikovi.narod.ru/pyatnicki.htm</a:t>
            </a:r>
            <a:endParaRPr lang="ru-RU" dirty="0" smtClean="0"/>
          </a:p>
          <a:p>
            <a:r>
              <a:rPr lang="en-US" dirty="0" smtClean="0">
                <a:hlinkClick r:id="rId5"/>
              </a:rPr>
              <a:t>https://bessmertnybarak.ru/books/person/858974/</a:t>
            </a:r>
            <a:endParaRPr lang="ru-RU" dirty="0" smtClean="0"/>
          </a:p>
          <a:p>
            <a:r>
              <a:rPr lang="en-US" dirty="0" smtClean="0">
                <a:hlinkClick r:id="rId6"/>
              </a:rPr>
              <a:t>https://bessmertnybarak.ru/books/person/38092/</a:t>
            </a:r>
            <a:endParaRPr lang="ru-RU" dirty="0" smtClean="0"/>
          </a:p>
          <a:p>
            <a:r>
              <a:rPr lang="en-US" dirty="0" smtClean="0">
                <a:hlinkClick r:id="rId7"/>
              </a:rPr>
              <a:t>http://belolikovi.narod.ru/tulpanovy_2.html</a:t>
            </a:r>
            <a:endParaRPr lang="ru-RU" dirty="0" smtClean="0"/>
          </a:p>
          <a:p>
            <a:r>
              <a:rPr lang="en-US" dirty="0" smtClean="0">
                <a:hlinkClick r:id="rId8"/>
              </a:rPr>
              <a:t>https://bessmertnybarak.ru/books/person/858973/</a:t>
            </a:r>
            <a:endParaRPr lang="ru-RU" dirty="0" smtClean="0"/>
          </a:p>
          <a:p>
            <a:r>
              <a:rPr lang="en-US" dirty="0">
                <a:hlinkClick r:id="rId9"/>
              </a:rPr>
              <a:t>http://kotlas-eparhia.ru/shrines/saints/20vek/prepodobnomuchenik_leonid_molchanov</a:t>
            </a:r>
            <a:r>
              <a:rPr lang="en-US" dirty="0" smtClean="0">
                <a:hlinkClick r:id="rId9"/>
              </a:rPr>
              <a:t>/</a:t>
            </a:r>
            <a:endParaRPr lang="ru-RU" dirty="0" smtClean="0"/>
          </a:p>
          <a:p>
            <a:r>
              <a:rPr lang="en-US" dirty="0">
                <a:hlinkClick r:id="rId10"/>
              </a:rPr>
              <a:t>http://arhispovedniki.ru/archive/photocopy/5502/</a:t>
            </a:r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06156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1907" y="0"/>
            <a:ext cx="4761716" cy="6651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729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19778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/>
              <a:t>Преподобномученик</a:t>
            </a:r>
            <a:r>
              <a:rPr lang="ru-RU" dirty="0" smtClean="0"/>
              <a:t> Леонид Молчанов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0438" y="1076632"/>
            <a:ext cx="10793361" cy="561913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dirty="0"/>
              <a:t>Р</a:t>
            </a:r>
            <a:r>
              <a:rPr lang="ru-RU" dirty="0" smtClean="0"/>
              <a:t>одился </a:t>
            </a:r>
            <a:r>
              <a:rPr lang="ru-RU" dirty="0"/>
              <a:t>в 1872 году в семье крестьянина из деревни Захарово Старорусского уезда Новгородской </a:t>
            </a:r>
            <a:r>
              <a:rPr lang="ru-RU" dirty="0" smtClean="0"/>
              <a:t>губернии.</a:t>
            </a:r>
            <a:r>
              <a:rPr lang="ru-RU" dirty="0"/>
              <a:t>  В 1901 году он стал послушником </a:t>
            </a:r>
            <a:r>
              <a:rPr lang="ru-RU" dirty="0" err="1"/>
              <a:t>Перекомского</a:t>
            </a:r>
            <a:r>
              <a:rPr lang="ru-RU" dirty="0"/>
              <a:t> монастыря, находившегося на берегу озера Ильмень. В 1906 году Лев подал прошение о переводе в Юрьев монастырь, расположенный в окрестностях Новгорода. В этой обители в 1907 году тридцатипятилетний Лев Молчанов был пострижен в монахи с именем Леонид. </a:t>
            </a:r>
            <a:r>
              <a:rPr lang="ru-RU" dirty="0" smtClean="0"/>
              <a:t>В </a:t>
            </a:r>
            <a:r>
              <a:rPr lang="ru-RU" dirty="0"/>
              <a:t>праздник Покрова Пресвятой Богородицы, он был рукоположен во иеродиакона. 28 июля 1908 года он стал иеромонахом. В это время он был насельником уже другого монастыря – Кирилло-Белозерского, куда перешел по собственному желанию. В 1911 году иеромонах Леонид получил весьма ответственное послушание – исполняющего обязанности настоятеля </a:t>
            </a:r>
            <a:r>
              <a:rPr lang="ru-RU" dirty="0" err="1"/>
              <a:t>Ирапской</a:t>
            </a:r>
            <a:r>
              <a:rPr lang="ru-RU" dirty="0"/>
              <a:t> Филипповой пустыни. На этой должности он проявил себя как деятельный организатор, радеющий об укреплении хозяйства обители. Его жизнь была для братии примером жизни во Христе. Спустя три года, в 1914 году, отец Леонид был назначен настоятелем </a:t>
            </a:r>
            <a:r>
              <a:rPr lang="ru-RU" dirty="0" err="1"/>
              <a:t>Ирапской</a:t>
            </a:r>
            <a:r>
              <a:rPr lang="ru-RU" dirty="0"/>
              <a:t> пустыни, а в марте 1915-го возведен в сан игумена</a:t>
            </a:r>
            <a:r>
              <a:rPr lang="ru-RU" dirty="0" smtClean="0"/>
              <a:t>.</a:t>
            </a:r>
            <a:r>
              <a:rPr lang="ru-RU" dirty="0"/>
              <a:t> 8 ноября 1917 г. игумен Леонид становится настоятелем старинного Сольвычегодского монастыря Вологодской епархии</a:t>
            </a:r>
            <a:r>
              <a:rPr lang="ru-RU" dirty="0" smtClean="0"/>
              <a:t>. 28 октября 1918 г. арестован. 13 ноября 1918г расстрелян. В 2007 г. причислен к лику святых.</a:t>
            </a:r>
            <a:r>
              <a:rPr lang="ru-RU" dirty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447619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6632" y="365126"/>
            <a:ext cx="10277167" cy="26905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800" dirty="0" smtClean="0"/>
              <a:t>Протокол допроса игумена Леонида (28.10.1918 г.)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45162" y="756358"/>
            <a:ext cx="4340105" cy="5895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5163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8142" y="365125"/>
            <a:ext cx="10365658" cy="475533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Постановление о расстреле игумена Леонида 29.10.1918 г.</a:t>
            </a:r>
            <a:endParaRPr lang="ru-RU" sz="2800" dirty="0"/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88142" y="840658"/>
            <a:ext cx="10365658" cy="5884607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6" name="Рисунок 5" descr="http://arhispovedniki.ru/upload/iblock/e3b/e3b4b91ab3d2cdc545842ac43e3d0b68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" t="5667"/>
          <a:stretch/>
        </p:blipFill>
        <p:spPr bwMode="auto">
          <a:xfrm>
            <a:off x="3510116" y="840658"/>
            <a:ext cx="4159046" cy="588460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0770152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бычная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2481</Words>
  <Application>Microsoft Office PowerPoint</Application>
  <PresentationFormat>Широкоэкранный</PresentationFormat>
  <Paragraphs>146</Paragraphs>
  <Slides>51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5" baseType="lpstr">
      <vt:lpstr>Arial</vt:lpstr>
      <vt:lpstr>Calibri</vt:lpstr>
      <vt:lpstr>Calibri Light</vt:lpstr>
      <vt:lpstr>Тема Office</vt:lpstr>
      <vt:lpstr>Репрессированное духовенство Кадуйского района</vt:lpstr>
      <vt:lpstr>Презентация PowerPoint</vt:lpstr>
      <vt:lpstr> Преподобномученик Леонид(Молчанов) </vt:lpstr>
      <vt:lpstr>Презентация PowerPoint</vt:lpstr>
      <vt:lpstr>Презентация PowerPoint</vt:lpstr>
      <vt:lpstr>Презентация PowerPoint</vt:lpstr>
      <vt:lpstr>Преподобномученик Леонид Молчанов</vt:lpstr>
      <vt:lpstr>Протокол допроса игумена Леонида (28.10.1918 г.)</vt:lpstr>
      <vt:lpstr>Постановление о расстреле игумена Леонида 29.10.1918 г.</vt:lpstr>
      <vt:lpstr>Презентация PowerPoint</vt:lpstr>
      <vt:lpstr> Игумен Алипий (Быстров Александр Хрисанфович) </vt:lpstr>
      <vt:lpstr> Игумен Алипий (Быстров Александр Хрисанфович) </vt:lpstr>
      <vt:lpstr>Протоиерей Виноградов Василий Лукьянович </vt:lpstr>
      <vt:lpstr>Протоиерей Михаил Алексеевич Богоявленский</vt:lpstr>
      <vt:lpstr>Протоиерей Михаил Алексеевич Богоявленский</vt:lpstr>
      <vt:lpstr>Протоиерей Михаил Алексеевич Богоявленский</vt:lpstr>
      <vt:lpstr>Священник Александр Васильевич Филадельфин </vt:lpstr>
      <vt:lpstr>Священник Александр Васильевич Филадельфин</vt:lpstr>
      <vt:lpstr>Священник Перкатов Алексей Петрович</vt:lpstr>
      <vt:lpstr>Священник Перкатов Алексей Петрович и Анна Николаевна</vt:lpstr>
      <vt:lpstr>Дело о лишении избирательных прав по Кустовскому сельсовету  (1934 год)</vt:lpstr>
      <vt:lpstr>Дело о лишении избирательных прав по Кустовскому сельсовету  (1934 год)</vt:lpstr>
      <vt:lpstr>Священник Александр Никанорович Щукин </vt:lpstr>
      <vt:lpstr>Священник Александр Никанорович Щукин</vt:lpstr>
      <vt:lpstr>Священник Александр Никанорович Щукин</vt:lpstr>
      <vt:lpstr>Священник Александр Никанорович Щукин</vt:lpstr>
      <vt:lpstr>Священник Александр Никанорович Щукин</vt:lpstr>
      <vt:lpstr>Протоиерей Григорий Никифорович Хитров</vt:lpstr>
      <vt:lpstr>Священник Иван Федорович Пятницкий</vt:lpstr>
      <vt:lpstr>Презентация PowerPoint</vt:lpstr>
      <vt:lpstr>Священник Владимир Александрович Тимофеев</vt:lpstr>
      <vt:lpstr>Священник Михаил Михаилович Сретенский</vt:lpstr>
      <vt:lpstr>Священник Василий Иванович Архангельский</vt:lpstr>
      <vt:lpstr>Священник Вениамин Александрович Тюльпанов</vt:lpstr>
      <vt:lpstr>Священник Александр Матфеевич Жаринов</vt:lpstr>
      <vt:lpstr>Диакон Иван Дмитриевич Цветков</vt:lpstr>
      <vt:lpstr>Монахиня Апполинария Феофановна Шитова</vt:lpstr>
      <vt:lpstr>Монахиня Ольга Феофановна Шитова</vt:lpstr>
      <vt:lpstr>Репрессированы</vt:lpstr>
      <vt:lpstr>Архимандрит Анастасий (Алексей Иванович Агафонов)</vt:lpstr>
      <vt:lpstr>Протоиерей Павел Антонович Кедринский</vt:lpstr>
      <vt:lpstr>Протоиерей Перкатов Александр Петрович</vt:lpstr>
      <vt:lpstr>Священник Иоанн Николаевич Светлов</vt:lpstr>
      <vt:lpstr>Священник Иван Андреевич Ильин</vt:lpstr>
      <vt:lpstr>Послушница Леушинского монастыря Иустина Михайловна Громова.</vt:lpstr>
      <vt:lpstr>Священник Владимир Иванович Кедров</vt:lpstr>
      <vt:lpstr>Обновленцы</vt:lpstr>
      <vt:lpstr>Священник Иоанн Александрович Троицкий</vt:lpstr>
      <vt:lpstr>Священник Иоанн Александрович Троицкий</vt:lpstr>
      <vt:lpstr>Священник Василий Мартемьянович Судаков (справа), с женой Елизаветой Михайловной, слева ее брат – Дмитрий Михайлович Малинин (священник Шухободской церкви)</vt:lpstr>
      <vt:lpstr>Ссылки на источники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Репрессированное духовенство Кадуйского района</dc:title>
  <dc:creator>Пользователь</dc:creator>
  <cp:lastModifiedBy>Пользователь</cp:lastModifiedBy>
  <cp:revision>82</cp:revision>
  <dcterms:created xsi:type="dcterms:W3CDTF">2019-05-28T16:49:16Z</dcterms:created>
  <dcterms:modified xsi:type="dcterms:W3CDTF">2019-10-28T19:44:36Z</dcterms:modified>
</cp:coreProperties>
</file>