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2" r:id="rId3"/>
    <p:sldId id="346" r:id="rId4"/>
    <p:sldId id="345" r:id="rId5"/>
    <p:sldId id="347" r:id="rId6"/>
    <p:sldId id="348" r:id="rId7"/>
    <p:sldId id="258" r:id="rId8"/>
    <p:sldId id="261" r:id="rId9"/>
    <p:sldId id="263" r:id="rId10"/>
    <p:sldId id="264" r:id="rId11"/>
    <p:sldId id="265" r:id="rId12"/>
    <p:sldId id="268" r:id="rId13"/>
    <p:sldId id="270" r:id="rId14"/>
    <p:sldId id="274" r:id="rId15"/>
    <p:sldId id="276" r:id="rId16"/>
    <p:sldId id="277" r:id="rId17"/>
    <p:sldId id="280" r:id="rId18"/>
    <p:sldId id="281" r:id="rId19"/>
    <p:sldId id="283" r:id="rId20"/>
    <p:sldId id="338" r:id="rId21"/>
    <p:sldId id="284" r:id="rId22"/>
    <p:sldId id="340" r:id="rId23"/>
    <p:sldId id="341" r:id="rId24"/>
    <p:sldId id="285" r:id="rId25"/>
    <p:sldId id="287" r:id="rId26"/>
    <p:sldId id="294" r:id="rId27"/>
    <p:sldId id="295" r:id="rId28"/>
    <p:sldId id="297" r:id="rId29"/>
    <p:sldId id="298" r:id="rId30"/>
    <p:sldId id="299" r:id="rId31"/>
    <p:sldId id="354" r:id="rId32"/>
    <p:sldId id="355" r:id="rId33"/>
    <p:sldId id="356" r:id="rId34"/>
    <p:sldId id="302" r:id="rId35"/>
    <p:sldId id="304" r:id="rId36"/>
    <p:sldId id="307" r:id="rId37"/>
    <p:sldId id="310" r:id="rId38"/>
    <p:sldId id="311" r:id="rId39"/>
    <p:sldId id="314" r:id="rId40"/>
    <p:sldId id="359" r:id="rId41"/>
    <p:sldId id="315" r:id="rId42"/>
    <p:sldId id="317" r:id="rId43"/>
    <p:sldId id="318" r:id="rId44"/>
    <p:sldId id="319" r:id="rId45"/>
    <p:sldId id="320" r:id="rId46"/>
    <p:sldId id="360" r:id="rId47"/>
    <p:sldId id="361" r:id="rId48"/>
    <p:sldId id="342" r:id="rId49"/>
    <p:sldId id="321" r:id="rId50"/>
    <p:sldId id="323" r:id="rId51"/>
    <p:sldId id="349" r:id="rId52"/>
    <p:sldId id="350" r:id="rId53"/>
    <p:sldId id="353" r:id="rId54"/>
    <p:sldId id="351" r:id="rId55"/>
    <p:sldId id="352" r:id="rId56"/>
    <p:sldId id="324" r:id="rId57"/>
    <p:sldId id="330" r:id="rId58"/>
    <p:sldId id="331" r:id="rId59"/>
    <p:sldId id="334" r:id="rId60"/>
    <p:sldId id="336" r:id="rId61"/>
    <p:sldId id="308" r:id="rId62"/>
    <p:sldId id="312" r:id="rId63"/>
    <p:sldId id="358" r:id="rId64"/>
    <p:sldId id="357" r:id="rId65"/>
    <p:sldId id="257" r:id="rId6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96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1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8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1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3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9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2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66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5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4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12D1C-C875-4A65-A6CD-D7890CBBCE5E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4016-890B-4FBA-A255-05E7938E9C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39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tbi.ccas.ru/bin/db.exe/ans/nm/?HYZ9EJxGHoxITYZCF2JMTdG6XbuGs8ucteeceG0CsOWj66DUe8CisCmZceXbTcGZeu-yPqBX9X2kTXoyTaxXMmslA5uDVN06XcGP66O6Vsq6TX3yXi5XdeGZfOXjTX3yXeycsMDUsuy2dOiUTcujeC4UfOXjUy1XfsGZers-**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rosgenea.ru/familiya/bratolyubov" TargetMode="External"/><Relationship Id="rId3" Type="http://schemas.openxmlformats.org/officeDocument/2006/relationships/hyperlink" Target="http://spb-eparh-vedomosti.ru/article.php?id=309" TargetMode="External"/><Relationship Id="rId7" Type="http://schemas.openxmlformats.org/officeDocument/2006/relationships/hyperlink" Target="http://visz.nlr.ru/person/book/novg/2/2410" TargetMode="External"/><Relationship Id="rId2" Type="http://schemas.openxmlformats.org/officeDocument/2006/relationships/hyperlink" Target="https://obelozerye.ru/repressirovannye/9-ub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ssmertnybarak.ru/books/person/34323/" TargetMode="External"/><Relationship Id="rId5" Type="http://schemas.openxmlformats.org/officeDocument/2006/relationships/hyperlink" Target="http://ortho-rus.tk/articles/beloe-duhovenstvo-3079.html" TargetMode="External"/><Relationship Id="rId10" Type="http://schemas.openxmlformats.org/officeDocument/2006/relationships/hyperlink" Target="http://www.vladimirskysobor.ru/novosti?id=2251" TargetMode="External"/><Relationship Id="rId4" Type="http://schemas.openxmlformats.org/officeDocument/2006/relationships/hyperlink" Target="https://bessmertnybarak.ru/books/person/4728/" TargetMode="External"/><Relationship Id="rId9" Type="http://schemas.openxmlformats.org/officeDocument/2006/relationships/hyperlink" Target="http://www.ostrova.org/saints/sergievposa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Репрессированное </a:t>
            </a:r>
            <a:r>
              <a:rPr lang="ru-RU" dirty="0" smtClean="0"/>
              <a:t>духовенство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Белозерского района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926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Беляев Николай Михайлович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Беляев Николай Михайлович </a:t>
            </a:r>
            <a:r>
              <a:rPr lang="ru-RU" dirty="0"/>
              <a:t>1872 г.р., 30 сентября, уроженец г. Белозерск, русский, беспартийный, протоиерей Казанской кладбищенской церкви в с. Рыбацкое, проживал: г. Ленинград, Московская ул., д.2, кв.2.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Арестовывался в 1921г.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Вновь арестован 22 марта 1935г. Особым совещанием при НКВД СССР 23 марта 1935г. осужден как «социально опасный элемент» на 5 лет ссылки. Отбывал срок в г. Уфа.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4 ноября 1937г. «Тройкой» при НКВД Башкирской АССР 30 ноября 1937г. приговорен по ст.ст.58-10-11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Уфа 14 декабря 1937 г. (Его жена Ираида Львовна </a:t>
            </a:r>
            <a:r>
              <a:rPr lang="ru-RU" dirty="0" err="1"/>
              <a:t>Социперова</a:t>
            </a:r>
            <a:r>
              <a:rPr lang="ru-RU" dirty="0"/>
              <a:t> и дочь Тамара </a:t>
            </a:r>
            <a:r>
              <a:rPr lang="ru-RU" dirty="0" err="1"/>
              <a:t>Социперова</a:t>
            </a:r>
            <a:r>
              <a:rPr lang="ru-RU" dirty="0"/>
              <a:t> также высланы из Ленинграда в 1935г.)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Учтен в «Ленинградский мартиролог». Том 12; архив НИЦ "Мемориал",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256970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Беляев Павел Евгеньевич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Беляев Павел Евгеньевич</a:t>
            </a:r>
            <a:r>
              <a:rPr lang="ru-RU" dirty="0"/>
              <a:t>, 1877 г. </a:t>
            </a:r>
            <a:r>
              <a:rPr lang="ru-RU" dirty="0" err="1"/>
              <a:t>рожд</a:t>
            </a:r>
            <a:r>
              <a:rPr lang="ru-RU" dirty="0"/>
              <a:t>., уроженец с. Городищи Белозерского уезда Новгородской губ., русский, окончил Духовную академию в С.-Петербурге, настоятель Софийского собора, проживал: г. Новгород.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20 апреля 1933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«Тройкой» ПП ОГПУ в ЛВО 19 мая 1933 г. осужден по ст. 58-10 (АСА) УК РСФСР на 3 года ссылки в Северный край. В 1934 г. освобожден как инвалид. По освобождении проживал: д. Белая Гора Мстинского с/с Новгородского р-на Ленин. обл., служил приходским священником.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Вновь арестован 29 ноября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15 декабря 1937 г. приговорен как "руководитель контрреволюционной группы"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Новгород 4 января 1938 г.  «ЛМ»-7</a:t>
            </a:r>
          </a:p>
        </p:txBody>
      </p:sp>
    </p:spTree>
    <p:extLst>
      <p:ext uri="{BB962C8B-B14F-4D97-AF65-F5344CB8AC3E}">
        <p14:creationId xmlns:p14="http://schemas.microsoft.com/office/powerpoint/2010/main" val="423496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Беспалов Иван Владимирович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Беспалов Иван Владимирович</a:t>
            </a:r>
            <a:r>
              <a:rPr lang="ru-RU" dirty="0"/>
              <a:t>, 1894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Насоново</a:t>
            </a:r>
            <a:r>
              <a:rPr lang="ru-RU" dirty="0"/>
              <a:t> </a:t>
            </a:r>
            <a:r>
              <a:rPr lang="ru-RU" dirty="0" err="1"/>
              <a:t>Шольского</a:t>
            </a:r>
            <a:r>
              <a:rPr lang="ru-RU" dirty="0"/>
              <a:t> р-на Ленингр. обл., русский, беспартийный, заштатный священник, "занимался тайным совершением обрядов культа", проживал: с. </a:t>
            </a:r>
            <a:r>
              <a:rPr lang="ru-RU" dirty="0" err="1"/>
              <a:t>Куность</a:t>
            </a:r>
            <a:r>
              <a:rPr lang="ru-RU" dirty="0"/>
              <a:t> Белозерского р-на Ленингр.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22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7756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Диакон </a:t>
            </a:r>
            <a:r>
              <a:rPr lang="ru-RU" b="1" dirty="0" err="1" smtClean="0"/>
              <a:t>Братолюбов</a:t>
            </a:r>
            <a:r>
              <a:rPr lang="ru-RU" b="1" dirty="0" smtClean="0"/>
              <a:t> Александр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Братолюбов</a:t>
            </a:r>
            <a:r>
              <a:rPr lang="ru-RU" b="1" dirty="0"/>
              <a:t> Александр Иванович</a:t>
            </a:r>
            <a:r>
              <a:rPr lang="ru-RU" dirty="0"/>
              <a:t>, 1888 г. </a:t>
            </a:r>
            <a:r>
              <a:rPr lang="ru-RU" dirty="0" err="1"/>
              <a:t>рожд</a:t>
            </a:r>
            <a:r>
              <a:rPr lang="ru-RU" dirty="0"/>
              <a:t>., уроженец с. </a:t>
            </a:r>
            <a:r>
              <a:rPr lang="ru-RU" dirty="0" err="1"/>
              <a:t>Мотома</a:t>
            </a:r>
            <a:r>
              <a:rPr lang="ru-RU" dirty="0"/>
              <a:t> Белозерского р-на Ленингр. обл., русский, беспартийный, </a:t>
            </a:r>
            <a:r>
              <a:rPr lang="ru-RU" dirty="0" smtClean="0"/>
              <a:t>диакон </a:t>
            </a:r>
            <a:r>
              <a:rPr lang="ru-RU" dirty="0"/>
              <a:t>Никольской церкви в с. </a:t>
            </a:r>
            <a:r>
              <a:rPr lang="ru-RU" dirty="0" err="1"/>
              <a:t>Горнецкое</a:t>
            </a:r>
            <a:r>
              <a:rPr lang="ru-RU" dirty="0"/>
              <a:t> </a:t>
            </a:r>
            <a:r>
              <a:rPr lang="ru-RU" dirty="0" err="1"/>
              <a:t>Маловишерского</a:t>
            </a:r>
            <a:r>
              <a:rPr lang="ru-RU" dirty="0"/>
              <a:t> р-на Ленингр.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14 февраля 1938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УНКВД ЛО 14 марта 1938 г. приговорен по ст. 58-10-11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18 марта 1938 г. «ЛМ»-9</a:t>
            </a:r>
          </a:p>
        </p:txBody>
      </p:sp>
    </p:spTree>
    <p:extLst>
      <p:ext uri="{BB962C8B-B14F-4D97-AF65-F5344CB8AC3E}">
        <p14:creationId xmlns:p14="http://schemas.microsoft.com/office/powerpoint/2010/main" val="3472600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Игумен </a:t>
            </a:r>
            <a:r>
              <a:rPr lang="ru-RU" sz="3600" b="1" dirty="0" err="1" smtClean="0"/>
              <a:t>Алипий</a:t>
            </a:r>
            <a:r>
              <a:rPr lang="ru-RU" sz="3600" b="1" dirty="0" smtClean="0"/>
              <a:t> (Быстров </a:t>
            </a:r>
            <a:r>
              <a:rPr lang="ru-RU" sz="3600" b="1" dirty="0" err="1" smtClean="0"/>
              <a:t>Алипий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Хрисанфович</a:t>
            </a:r>
            <a:r>
              <a:rPr lang="ru-RU" sz="3600" b="1" dirty="0" smtClean="0"/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Быстров </a:t>
            </a:r>
            <a:r>
              <a:rPr lang="ru-RU" b="1" dirty="0" err="1"/>
              <a:t>Алипий</a:t>
            </a:r>
            <a:r>
              <a:rPr lang="ru-RU" b="1" dirty="0"/>
              <a:t> </a:t>
            </a:r>
            <a:r>
              <a:rPr lang="ru-RU" b="1" dirty="0" err="1"/>
              <a:t>Хрисанфович</a:t>
            </a:r>
            <a:r>
              <a:rPr lang="ru-RU" dirty="0"/>
              <a:t> (игумен </a:t>
            </a:r>
            <a:r>
              <a:rPr lang="ru-RU" dirty="0" err="1"/>
              <a:t>Алипий</a:t>
            </a:r>
            <a:r>
              <a:rPr lang="ru-RU" dirty="0"/>
              <a:t> </a:t>
            </a:r>
            <a:r>
              <a:rPr lang="ru-RU" dirty="0" err="1"/>
              <a:t>Ирапской</a:t>
            </a:r>
            <a:r>
              <a:rPr lang="ru-RU" dirty="0"/>
              <a:t> Филипповой пустыни), 1871 г. </a:t>
            </a:r>
            <a:r>
              <a:rPr lang="ru-RU" dirty="0" err="1"/>
              <a:t>рожд</a:t>
            </a:r>
            <a:r>
              <a:rPr lang="ru-RU" dirty="0"/>
              <a:t>., уроженец д. Шейкино Белозерского р-на Ленингр. обл., русский, беспартийный, священник </a:t>
            </a:r>
            <a:r>
              <a:rPr lang="ru-RU" dirty="0" err="1"/>
              <a:t>Благовещенско-Ворбозомской</a:t>
            </a:r>
            <a:r>
              <a:rPr lang="ru-RU" dirty="0"/>
              <a:t> церкви на о. Красном (бывшем подворье </a:t>
            </a:r>
            <a:r>
              <a:rPr lang="ru-RU" dirty="0" err="1"/>
              <a:t>Горицкого</a:t>
            </a:r>
            <a:r>
              <a:rPr lang="ru-RU" dirty="0"/>
              <a:t> Воскресенского монастыря) Белозерского р-на.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6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3001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Георгиевский Александр </a:t>
            </a:r>
            <a:r>
              <a:rPr lang="ru-RU" sz="3600" b="1" dirty="0" err="1" smtClean="0"/>
              <a:t>Никанорович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Георгиевский Александр </a:t>
            </a:r>
            <a:r>
              <a:rPr lang="ru-RU" b="1" dirty="0" err="1"/>
              <a:t>Никанорович</a:t>
            </a:r>
            <a:r>
              <a:rPr lang="ru-RU" b="1" dirty="0"/>
              <a:t>,</a:t>
            </a:r>
            <a:r>
              <a:rPr lang="ru-RU" dirty="0"/>
              <a:t> 1877 г. </a:t>
            </a:r>
            <a:r>
              <a:rPr lang="ru-RU" dirty="0" err="1"/>
              <a:t>рожд</a:t>
            </a:r>
            <a:r>
              <a:rPr lang="ru-RU" dirty="0"/>
              <a:t>., уроженец с. </a:t>
            </a:r>
            <a:r>
              <a:rPr lang="ru-RU" dirty="0" err="1"/>
              <a:t>Чаронда</a:t>
            </a:r>
            <a:r>
              <a:rPr lang="ru-RU" dirty="0"/>
              <a:t> </a:t>
            </a:r>
            <a:r>
              <a:rPr lang="ru-RU" dirty="0" err="1"/>
              <a:t>Чарозерского</a:t>
            </a:r>
            <a:r>
              <a:rPr lang="ru-RU" dirty="0"/>
              <a:t> р-на Ленингр. обл., русский, беспартийный, священник, проживал: с. </a:t>
            </a:r>
            <a:r>
              <a:rPr lang="ru-RU" dirty="0" err="1"/>
              <a:t>Крохино</a:t>
            </a:r>
            <a:r>
              <a:rPr lang="ru-RU" dirty="0"/>
              <a:t> Белозерского р-на Ленин.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22 августа 1937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 «ЛМ»-2</a:t>
            </a:r>
          </a:p>
        </p:txBody>
      </p:sp>
    </p:spTree>
    <p:extLst>
      <p:ext uri="{BB962C8B-B14F-4D97-AF65-F5344CB8AC3E}">
        <p14:creationId xmlns:p14="http://schemas.microsoft.com/office/powerpoint/2010/main" val="1646528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Георгиевский Александр Порфирьевич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Георгиевский Александр Порфирьевич,</a:t>
            </a:r>
            <a:r>
              <a:rPr lang="ru-RU" dirty="0"/>
              <a:t> 1878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Базегская</a:t>
            </a:r>
            <a:r>
              <a:rPr lang="ru-RU" dirty="0"/>
              <a:t> </a:t>
            </a:r>
            <a:r>
              <a:rPr lang="ru-RU" dirty="0" err="1"/>
              <a:t>Шольского</a:t>
            </a:r>
            <a:r>
              <a:rPr lang="ru-RU" dirty="0"/>
              <a:t> р-на Ленингр. обл., русский, беспартийный, священник, проживал: с. Воздвиженье Белозерского р-на Ленин. обл.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22 августа 1937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 «ЛМ»-2</a:t>
            </a:r>
          </a:p>
        </p:txBody>
      </p:sp>
    </p:spTree>
    <p:extLst>
      <p:ext uri="{BB962C8B-B14F-4D97-AF65-F5344CB8AC3E}">
        <p14:creationId xmlns:p14="http://schemas.microsoft.com/office/powerpoint/2010/main" val="1072111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Григорьев Алексей Васильевич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Григорьев Алексей Васильевич,</a:t>
            </a:r>
            <a:r>
              <a:rPr lang="ru-RU" dirty="0"/>
              <a:t> 1885 г. </a:t>
            </a:r>
            <a:r>
              <a:rPr lang="ru-RU" dirty="0" err="1"/>
              <a:t>рожд</a:t>
            </a:r>
            <a:r>
              <a:rPr lang="ru-RU" dirty="0"/>
              <a:t>., уроженец г. Белозерск, русский, беспартийный, священник Благовещенской церкви, проживал: г. Череповец.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20 сентября 1937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 «ЛМ»-2</a:t>
            </a:r>
          </a:p>
        </p:txBody>
      </p:sp>
    </p:spTree>
    <p:extLst>
      <p:ext uri="{BB962C8B-B14F-4D97-AF65-F5344CB8AC3E}">
        <p14:creationId xmlns:p14="http://schemas.microsoft.com/office/powerpoint/2010/main" val="522259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</a:t>
            </a:r>
            <a:r>
              <a:rPr lang="ru-RU" b="1" dirty="0" err="1" smtClean="0"/>
              <a:t>Дымский</a:t>
            </a:r>
            <a:r>
              <a:rPr lang="ru-RU" b="1" dirty="0" smtClean="0"/>
              <a:t> Василий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Дымский</a:t>
            </a:r>
            <a:r>
              <a:rPr lang="ru-RU" b="1" dirty="0"/>
              <a:t> Василий Иванович,</a:t>
            </a:r>
            <a:r>
              <a:rPr lang="ru-RU" dirty="0"/>
              <a:t> 1883 г. </a:t>
            </a:r>
            <a:r>
              <a:rPr lang="ru-RU" dirty="0" err="1"/>
              <a:t>рожд</a:t>
            </a:r>
            <a:r>
              <a:rPr lang="ru-RU" dirty="0"/>
              <a:t>., уроженец погоста Дыми Тихвинского уезда Новгородской губ., русский, беспартийный, священник церкви в с. </a:t>
            </a:r>
            <a:r>
              <a:rPr lang="ru-RU" dirty="0" err="1"/>
              <a:t>Ульянкино</a:t>
            </a:r>
            <a:r>
              <a:rPr lang="ru-RU" dirty="0"/>
              <a:t> Белозерского р-на Ленингр. обл., проживал там же.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6 сентября 1937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(за "участие в контрреволюционной повстанческой организации церковников") УК РСФСР к высшей мере наказания.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 «ЛМ»-2</a:t>
            </a:r>
          </a:p>
        </p:txBody>
      </p:sp>
    </p:spTree>
    <p:extLst>
      <p:ext uri="{BB962C8B-B14F-4D97-AF65-F5344CB8AC3E}">
        <p14:creationId xmlns:p14="http://schemas.microsoft.com/office/powerpoint/2010/main" val="307801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3" y="365126"/>
            <a:ext cx="10647947" cy="6615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Игумен Серафим (</a:t>
            </a:r>
            <a:r>
              <a:rPr lang="ru-RU" sz="3600" dirty="0" smtClean="0"/>
              <a:t> </a:t>
            </a:r>
            <a:r>
              <a:rPr lang="ru-RU" sz="3600" b="1" dirty="0" err="1" smtClean="0"/>
              <a:t>Жизнин</a:t>
            </a:r>
            <a:r>
              <a:rPr lang="ru-RU" sz="3600" b="1" dirty="0" smtClean="0"/>
              <a:t> Серафим Богданович)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026696"/>
            <a:ext cx="11177337" cy="51502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Жизнин</a:t>
            </a:r>
            <a:r>
              <a:rPr lang="ru-RU" b="1" dirty="0"/>
              <a:t> Серафим Богданович </a:t>
            </a:r>
            <a:r>
              <a:rPr lang="ru-RU" dirty="0"/>
              <a:t>родился в 1877 г. в д. </a:t>
            </a:r>
            <a:r>
              <a:rPr lang="ru-RU" dirty="0" err="1"/>
              <a:t>Кожино</a:t>
            </a:r>
            <a:r>
              <a:rPr lang="ru-RU" dirty="0"/>
              <a:t> Белозерского р-на Ленинградской обл.; служитель культа, священник Леушинского монастыря. Проживал: д. </a:t>
            </a:r>
            <a:r>
              <a:rPr lang="ru-RU" dirty="0" err="1"/>
              <a:t>Леушино</a:t>
            </a:r>
            <a:r>
              <a:rPr lang="ru-RU" dirty="0"/>
              <a:t> </a:t>
            </a:r>
            <a:r>
              <a:rPr lang="ru-RU" dirty="0" err="1"/>
              <a:t>Мяксинского</a:t>
            </a:r>
            <a:r>
              <a:rPr lang="ru-RU" dirty="0"/>
              <a:t> р-на Ленинградской обл., Леушинский монастырь.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29 февраля 1932 г. </a:t>
            </a:r>
            <a:r>
              <a:rPr lang="ru-RU" dirty="0" err="1"/>
              <a:t>Мяксинским</a:t>
            </a:r>
            <a:r>
              <a:rPr lang="ru-RU" dirty="0"/>
              <a:t> РО ОГПУ.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Приговорен: выездной сессией коллегии ОГПУ в ЛВО 17 апреля 1932 г., обвинение: ст.58-10 и 58-11 УК РСФСР.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Приговор: 3 года ИТЛ, ТемЛаг.16.08.1933 г. Коллегией ОГПУ освобождён </a:t>
            </a:r>
            <a:r>
              <a:rPr lang="ru-RU" dirty="0" smtClean="0"/>
              <a:t>досрочно.</a:t>
            </a:r>
          </a:p>
          <a:p>
            <a:pPr marL="0" indent="0">
              <a:buNone/>
            </a:pPr>
            <a:r>
              <a:rPr lang="ru-RU" dirty="0" smtClean="0"/>
              <a:t>Арестован </a:t>
            </a:r>
            <a:r>
              <a:rPr lang="ru-RU" dirty="0"/>
              <a:t>2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Реабилитирован </a:t>
            </a:r>
            <a:r>
              <a:rPr lang="ru-RU" dirty="0"/>
              <a:t>28 сентября 1989 г. прокуратурой Вологодской обл. по указу ПВС СССР от 16.01.1989 г.</a:t>
            </a:r>
          </a:p>
        </p:txBody>
      </p:sp>
    </p:spTree>
    <p:extLst>
      <p:ext uri="{BB962C8B-B14F-4D97-AF65-F5344CB8AC3E}">
        <p14:creationId xmlns:p14="http://schemas.microsoft.com/office/powerpoint/2010/main" val="76407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35" t="1439" r="-4735" b="20523"/>
          <a:stretch/>
        </p:blipFill>
        <p:spPr>
          <a:xfrm>
            <a:off x="0" y="98218"/>
            <a:ext cx="5057754" cy="67052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92" y="0"/>
            <a:ext cx="5133478" cy="37277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3051" b="6116"/>
          <a:stretch/>
        </p:blipFill>
        <p:spPr>
          <a:xfrm>
            <a:off x="8085513" y="0"/>
            <a:ext cx="4106487" cy="6858000"/>
          </a:xfrm>
          <a:prstGeom prst="rect">
            <a:avLst/>
          </a:prstGeom>
        </p:spPr>
      </p:pic>
      <p:pic>
        <p:nvPicPr>
          <p:cNvPr id="6" name="Picture 2" descr="ÐÐ¸ÑÐ¾ÑÐ»Ð°Ð²ÑÐºÐ¸Ð¹ ÐÐ²Ð°Ð½ ÐÐ½Ð´ÑÐµÐµÐ²Ð¸Ñ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418" y="3189657"/>
            <a:ext cx="2848495" cy="36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091" y="3189657"/>
            <a:ext cx="2241425" cy="361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1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36" y="16042"/>
            <a:ext cx="4251158" cy="68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3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b="1" dirty="0" smtClean="0"/>
              <a:t>Инюшин Иван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Инюшин Иван Иванович </a:t>
            </a:r>
            <a:r>
              <a:rPr lang="ru-RU" dirty="0"/>
              <a:t>родился в 1891 г., Вологодская обл., г. Белозерск; русский; образование высшее духовное; б/п; священник с. </a:t>
            </a:r>
            <a:r>
              <a:rPr lang="ru-RU" dirty="0" err="1"/>
              <a:t>Малыгино</a:t>
            </a:r>
            <a:r>
              <a:rPr lang="ru-RU" dirty="0"/>
              <a:t> Загорского р-на Московской обл. Проживал: Московская обл., Загорский р-н, дер. </a:t>
            </a:r>
            <a:r>
              <a:rPr lang="ru-RU" dirty="0" err="1"/>
              <a:t>Коврово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4 апреля 1931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Приговорен: Коллегией ОГПУ 6 июня 1931 г., обвинение в антисоветской агитации и принадлежности к </a:t>
            </a:r>
            <a:r>
              <a:rPr lang="ru-RU" dirty="0" err="1"/>
              <a:t>контрревол</a:t>
            </a:r>
            <a:r>
              <a:rPr lang="ru-RU" dirty="0"/>
              <a:t>-ой организации.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10 июня 1931 г. Место захоронения - Москва, Ваганьковское кладбище. Реабилитирован 12 декабря 1958 г.</a:t>
            </a:r>
          </a:p>
        </p:txBody>
      </p:sp>
    </p:spTree>
    <p:extLst>
      <p:ext uri="{BB962C8B-B14F-4D97-AF65-F5344CB8AC3E}">
        <p14:creationId xmlns:p14="http://schemas.microsoft.com/office/powerpoint/2010/main" val="1153805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5" y="344850"/>
            <a:ext cx="8612284" cy="606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61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26" y="365126"/>
            <a:ext cx="10391274" cy="1030538"/>
          </a:xfrm>
        </p:spPr>
        <p:txBody>
          <a:bodyPr/>
          <a:lstStyle/>
          <a:p>
            <a:pPr algn="ctr"/>
            <a:r>
              <a:rPr lang="ru-RU" b="1" dirty="0"/>
              <a:t>Священник</a:t>
            </a:r>
            <a:r>
              <a:rPr lang="ru-RU" dirty="0"/>
              <a:t> </a:t>
            </a:r>
            <a:r>
              <a:rPr lang="ru-RU" b="1" dirty="0"/>
              <a:t>Инюшин Иван Иванович</a:t>
            </a:r>
            <a:endParaRPr lang="ru-RU" dirty="0"/>
          </a:p>
        </p:txBody>
      </p:sp>
      <p:pic>
        <p:nvPicPr>
          <p:cNvPr id="1026" name="Picture 2" descr="ÐÐ¾Ð°Ð½Ð½ ÐÐ½ÑÑÐ¸Ð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20" y="1395664"/>
            <a:ext cx="7447659" cy="52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82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Священник Капитонов Ульян Капитонович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Капитонов Ульян Капитонович</a:t>
            </a:r>
            <a:r>
              <a:rPr lang="ru-RU" dirty="0"/>
              <a:t>, 1861 г. </a:t>
            </a:r>
            <a:r>
              <a:rPr lang="ru-RU" dirty="0" err="1"/>
              <a:t>рожд</a:t>
            </a:r>
            <a:r>
              <a:rPr lang="ru-RU" dirty="0"/>
              <a:t>., уроженец и житель д. Верховье Зубовского с/с </a:t>
            </a:r>
            <a:r>
              <a:rPr lang="ru-RU" dirty="0" err="1"/>
              <a:t>Шольского</a:t>
            </a:r>
            <a:r>
              <a:rPr lang="ru-RU" dirty="0"/>
              <a:t> р-на Лен. обл., русский, беспартийный, священник.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9 октября 1937 г. приговорен по ст. 58-10 (АСА)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 </a:t>
            </a:r>
            <a:r>
              <a:rPr lang="ru-RU" i="1" dirty="0"/>
              <a:t>76-летний священник </a:t>
            </a:r>
            <a:r>
              <a:rPr lang="ru-RU" dirty="0"/>
              <a:t>в г. Ленинград 11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300333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Кузнецов Семен Кириллович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Кузнецов Семен Кириллович</a:t>
            </a:r>
            <a:r>
              <a:rPr lang="ru-RU" dirty="0"/>
              <a:t>, 1883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Левково</a:t>
            </a:r>
            <a:r>
              <a:rPr lang="ru-RU" dirty="0"/>
              <a:t> Белозерского р-на Лен. обл., русский, беспартийный, священник в с. Мегра Белозерского р-на.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22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 «ЛМ»-2</a:t>
            </a:r>
          </a:p>
        </p:txBody>
      </p:sp>
    </p:spTree>
    <p:extLst>
      <p:ext uri="{BB962C8B-B14F-4D97-AF65-F5344CB8AC3E}">
        <p14:creationId xmlns:p14="http://schemas.microsoft.com/office/powerpoint/2010/main" val="2185954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</a:t>
            </a:r>
            <a:r>
              <a:rPr lang="ru-RU" b="1" dirty="0" err="1" smtClean="0"/>
              <a:t>Кьянский</a:t>
            </a:r>
            <a:r>
              <a:rPr lang="ru-RU" b="1" dirty="0" smtClean="0"/>
              <a:t> Петр Федорович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Кьянский</a:t>
            </a:r>
            <a:r>
              <a:rPr lang="ru-RU" b="1" dirty="0"/>
              <a:t> Петр Федорович</a:t>
            </a:r>
            <a:r>
              <a:rPr lang="ru-RU" dirty="0"/>
              <a:t>, 1875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Кьяма</a:t>
            </a:r>
            <a:r>
              <a:rPr lang="ru-RU" dirty="0"/>
              <a:t> Борисово-Судского р-на Лен. обл. (</a:t>
            </a:r>
            <a:r>
              <a:rPr lang="ru-RU" dirty="0" err="1"/>
              <a:t>Кьянского</a:t>
            </a:r>
            <a:r>
              <a:rPr lang="ru-RU" dirty="0"/>
              <a:t> погоста Белозерского уезда Новгородской губ.), русский, беспартийный, протоиерей, проживал: д. </a:t>
            </a:r>
            <a:r>
              <a:rPr lang="ru-RU" dirty="0" err="1"/>
              <a:t>Минчаково</a:t>
            </a:r>
            <a:r>
              <a:rPr lang="ru-RU" dirty="0"/>
              <a:t> Кирилловского р-на Лен.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 "злостный саботаж </a:t>
            </a:r>
            <a:r>
              <a:rPr lang="ru-RU" dirty="0" err="1"/>
              <a:t>госналогов</a:t>
            </a:r>
            <a:r>
              <a:rPr lang="ru-RU" dirty="0"/>
              <a:t>" был судим 5 раз.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17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</a:t>
            </a:r>
            <a:r>
              <a:rPr lang="ru-RU" dirty="0" err="1"/>
              <a:t>контрревол</a:t>
            </a:r>
            <a:r>
              <a:rPr lang="ru-RU" dirty="0"/>
              <a:t>-ной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962444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b="1" dirty="0" err="1" smtClean="0"/>
              <a:t>Магаев</a:t>
            </a:r>
            <a:r>
              <a:rPr lang="ru-RU" b="1" dirty="0" smtClean="0"/>
              <a:t> Андрей Михайлович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Магаев</a:t>
            </a:r>
            <a:r>
              <a:rPr lang="ru-RU" b="1" dirty="0"/>
              <a:t> Андрей Михайлович </a:t>
            </a:r>
            <a:r>
              <a:rPr lang="ru-RU" dirty="0"/>
              <a:t>родился в 1861 г. в Новгородской обл.; русский; образование среднее; б/п; священник.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13 октября 1930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Приговорен: обвинение: по ст. 58-7 УК РСФСР.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Приговор: ссылка на 3 года </a:t>
            </a:r>
            <a:r>
              <a:rPr lang="ru-RU" dirty="0" err="1" smtClean="0"/>
              <a:t>Реабилити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Арестован 5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 </a:t>
            </a:r>
            <a:r>
              <a:rPr lang="ru-RU" dirty="0" err="1" smtClean="0"/>
              <a:t>рован</a:t>
            </a:r>
            <a:r>
              <a:rPr lang="ru-RU" dirty="0" smtClean="0"/>
              <a:t> </a:t>
            </a:r>
            <a:r>
              <a:rPr lang="ru-RU" dirty="0"/>
              <a:t>25 декабря 1989 г.</a:t>
            </a:r>
          </a:p>
        </p:txBody>
      </p:sp>
    </p:spTree>
    <p:extLst>
      <p:ext uri="{BB962C8B-B14F-4D97-AF65-F5344CB8AC3E}">
        <p14:creationId xmlns:p14="http://schemas.microsoft.com/office/powerpoint/2010/main" val="281458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b="1" dirty="0" smtClean="0"/>
              <a:t>Макаров Венедикт Николаевич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Макаров Венедикт Николаевич</a:t>
            </a:r>
            <a:r>
              <a:rPr lang="ru-RU" dirty="0"/>
              <a:t>, 1870 г. </a:t>
            </a:r>
            <a:r>
              <a:rPr lang="ru-RU" dirty="0" err="1"/>
              <a:t>рожд</a:t>
            </a:r>
            <a:r>
              <a:rPr lang="ru-RU" dirty="0"/>
              <a:t>., уроженец г. Оренбург, русский, беспартийный, магистр богословия, священник, проживал: г. Белозерск Ленингр.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26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556278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 </a:t>
            </a:r>
            <a:r>
              <a:rPr lang="ru-RU" b="1" dirty="0" err="1" smtClean="0"/>
              <a:t>Малахайчиков</a:t>
            </a:r>
            <a:r>
              <a:rPr lang="ru-RU" b="1" dirty="0" smtClean="0"/>
              <a:t> Петр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Малахайчиков</a:t>
            </a:r>
            <a:r>
              <a:rPr lang="ru-RU" b="1" dirty="0"/>
              <a:t> Петр Васильевич</a:t>
            </a:r>
            <a:r>
              <a:rPr lang="ru-RU" dirty="0"/>
              <a:t>, 1882 г. </a:t>
            </a:r>
            <a:r>
              <a:rPr lang="ru-RU" dirty="0" err="1"/>
              <a:t>рожд</a:t>
            </a:r>
            <a:r>
              <a:rPr lang="ru-RU" dirty="0"/>
              <a:t>., уроженец с. </a:t>
            </a:r>
            <a:r>
              <a:rPr lang="ru-RU" dirty="0" err="1"/>
              <a:t>Ковжа</a:t>
            </a:r>
            <a:r>
              <a:rPr lang="ru-RU" dirty="0"/>
              <a:t> Белозерского р-на Лен. обл., русский, беспартийный, священник, проживал: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22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тройкой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0864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Священномученик </a:t>
            </a:r>
            <a:br>
              <a:rPr lang="ru-RU" b="1" dirty="0" smtClean="0"/>
            </a:br>
            <a:r>
              <a:rPr lang="ru-RU" b="1" dirty="0" smtClean="0"/>
              <a:t>Беляев Федор Евгеньевич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Священномученик </a:t>
            </a:r>
            <a:r>
              <a:rPr lang="ru-RU" dirty="0"/>
              <a:t>Феодор родился 12 ноября 1867 года в селе </a:t>
            </a:r>
            <a:r>
              <a:rPr lang="ru-RU" dirty="0" err="1"/>
              <a:t>Везгум</a:t>
            </a:r>
            <a:r>
              <a:rPr lang="ru-RU" dirty="0"/>
              <a:t> Белозерской волости Новгородской (ныне Вологодская область) губернии в семье священника Евгения Беляева. В 1889 году он окончил </a:t>
            </a:r>
            <a:r>
              <a:rPr lang="ru-RU" dirty="0" err="1"/>
              <a:t>Олонецкую</a:t>
            </a:r>
            <a:r>
              <a:rPr lang="ru-RU" dirty="0"/>
              <a:t> Духовную семинарию и был рукоположен в сан священника. Служил в Троицком храме села </a:t>
            </a:r>
            <a:r>
              <a:rPr lang="ru-RU" dirty="0" err="1"/>
              <a:t>Улома</a:t>
            </a:r>
            <a:r>
              <a:rPr lang="ru-RU" dirty="0"/>
              <a:t> Череповецкого уезда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Проживал</a:t>
            </a:r>
            <a:r>
              <a:rPr lang="ru-RU" dirty="0"/>
              <a:t>: г. Весьегонск, ул. Карла Маркса, д. 25.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9 октября 1937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Приговорен: «тройкой» при УНКВД по Калининской обл., обвинение: ст.58-10 УК, АСА.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3 ноября 1937 г. Реабилитирован в мае 1989 г. по заключению Тверской областной прокуратуры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Причислен к лику святых </a:t>
            </a:r>
            <a:r>
              <a:rPr lang="ru-RU" dirty="0" err="1"/>
              <a:t>Новомучеников</a:t>
            </a:r>
            <a:r>
              <a:rPr lang="ru-RU" dirty="0"/>
              <a:t> и Исповедников Российских на Юбилейном Архиерейском Соборе Русской Православной Церкви в августе 2000 года для общецерковного почитания.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288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44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Священник </a:t>
            </a:r>
            <a:r>
              <a:rPr lang="ru-RU" b="1" dirty="0" err="1" smtClean="0"/>
              <a:t>Мирославский</a:t>
            </a:r>
            <a:r>
              <a:rPr lang="ru-RU" b="1" dirty="0" smtClean="0"/>
              <a:t> Павел Андреевич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2946"/>
            <a:ext cx="11049000" cy="55505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/>
              <a:t>Мирославский</a:t>
            </a:r>
            <a:r>
              <a:rPr lang="ru-RU" b="1" dirty="0"/>
              <a:t> Павел Андреевич</a:t>
            </a:r>
            <a:r>
              <a:rPr lang="ru-RU" dirty="0"/>
              <a:t>, 1882 г. </a:t>
            </a:r>
            <a:r>
              <a:rPr lang="ru-RU" dirty="0" err="1"/>
              <a:t>рожд</a:t>
            </a:r>
            <a:r>
              <a:rPr lang="ru-RU" dirty="0"/>
              <a:t>., уроженец погост Коленец </a:t>
            </a:r>
            <a:r>
              <a:rPr lang="ru-RU" dirty="0" err="1"/>
              <a:t>Пришекснинского</a:t>
            </a:r>
            <a:r>
              <a:rPr lang="ru-RU" dirty="0"/>
              <a:t> р-на Лен. обл., русский, беспартийный, священник. Окончил Белозерское духовное училище в 1898 г., Новгородскую духовную семинарию в 1904 г. Учительствовал в </a:t>
            </a:r>
            <a:r>
              <a:rPr lang="ru-RU" dirty="0" err="1"/>
              <a:t>Павшевской</a:t>
            </a:r>
            <a:r>
              <a:rPr lang="ru-RU" dirty="0"/>
              <a:t> школе Кирилловского р-на, </a:t>
            </a:r>
            <a:r>
              <a:rPr lang="ru-RU" dirty="0" err="1"/>
              <a:t>Бизяевской</a:t>
            </a:r>
            <a:r>
              <a:rPr lang="ru-RU" dirty="0"/>
              <a:t> образцовой школе, состоял надзирателем и учителем Белозерского духовного училища. С ноября 1915 г. –священник </a:t>
            </a:r>
            <a:r>
              <a:rPr lang="ru-RU" dirty="0" err="1"/>
              <a:t>Заболотской</a:t>
            </a:r>
            <a:r>
              <a:rPr lang="ru-RU" dirty="0"/>
              <a:t> церкви Рождества Пресвятой Богородицы </a:t>
            </a:r>
            <a:r>
              <a:rPr lang="ru-RU" dirty="0" err="1"/>
              <a:t>Заболотско-Карголомского</a:t>
            </a:r>
            <a:r>
              <a:rPr lang="ru-RU" dirty="0"/>
              <a:t> прихода. Проживал: погост Заболотье Белозерского р-на Лен. обл.</a:t>
            </a:r>
            <a:br>
              <a:rPr lang="ru-RU" dirty="0"/>
            </a:br>
            <a:r>
              <a:rPr lang="ru-RU" dirty="0"/>
              <a:t>Арестован 22 августа 1937 г.</a:t>
            </a:r>
            <a:br>
              <a:rPr lang="ru-RU" dirty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br>
              <a:rPr lang="ru-RU" dirty="0"/>
            </a:br>
            <a:r>
              <a:rPr lang="ru-RU" dirty="0"/>
              <a:t>Расстрелян в г. Ленинград 9 октября 1937 г.  </a:t>
            </a:r>
          </a:p>
          <a:p>
            <a:pPr marL="0" indent="0">
              <a:buNone/>
            </a:pPr>
            <a:r>
              <a:rPr lang="ru-RU" dirty="0"/>
              <a:t>Из обвинительного заключения:</a:t>
            </a:r>
            <a:br>
              <a:rPr lang="ru-RU" dirty="0"/>
            </a:br>
            <a:r>
              <a:rPr lang="ru-RU" dirty="0"/>
              <a:t>"Обвиняется в том, что будучи завербован в контрреволюционную повстанческую группу г. Белозерска обвиняемым Федотовским, по его заданию проводил активную антисоветскую работу среди колхозников и единоличников. Призывал колхозников выходить из колхозов. Выступал с церковного амвона с антисоветскими проповедями. Вел антисоветскую пораженческую агитацию в контрреволюционном духе. Критиковал новую конституцию" </a:t>
            </a:r>
            <a:br>
              <a:rPr lang="ru-RU" dirty="0"/>
            </a:br>
            <a:r>
              <a:rPr lang="ru-RU" dirty="0"/>
              <a:t>Источник: сайт «Род </a:t>
            </a:r>
            <a:r>
              <a:rPr lang="ru-RU" dirty="0" err="1"/>
              <a:t>Белоликовых</a:t>
            </a:r>
            <a:r>
              <a:rPr lang="ru-RU" dirty="0"/>
              <a:t>»; «ЛМ»-2</a:t>
            </a:r>
            <a:br>
              <a:rPr lang="ru-RU" dirty="0"/>
            </a:br>
            <a:r>
              <a:rPr lang="ru-RU" dirty="0"/>
              <a:t>Могила священника на погосте Заболотье Белозерского р-на осквернена «благодарной» паствой и её безбожными потомками.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981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Священник Иван Андреевич </a:t>
            </a:r>
            <a:r>
              <a:rPr lang="ru-RU" b="1" dirty="0" err="1"/>
              <a:t>Мирославский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7170" name="Picture 2" descr="ÐÐ¸ÑÐ¾ÑÐ»Ð°Ð²ÑÐºÐ¸Ð¹ ÐÐ²Ð°Ð½ ÐÐ½Ð´ÑÐµÐµÐ²Ð¸Ñ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937" y="1152215"/>
            <a:ext cx="4125537" cy="50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1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Священник Иван Андреевич </a:t>
            </a:r>
            <a:r>
              <a:rPr lang="ru-RU" b="1" dirty="0" err="1"/>
              <a:t>Мирославский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221" y="1475874"/>
            <a:ext cx="10888579" cy="4701089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b="1" dirty="0" err="1"/>
              <a:t>Мирославский</a:t>
            </a:r>
            <a:r>
              <a:rPr lang="ru-RU" b="1" dirty="0"/>
              <a:t> Иван Андреевич</a:t>
            </a:r>
            <a:r>
              <a:rPr lang="ru-RU" dirty="0"/>
              <a:t> родился 21 июля 1874 года в семье священника. Окончил Новгородскую духовную семинарию в 1896 году по первому разряду. Состоял один год надзирателем в Белозерском духовном училище. В 1897 году один год учительствовал в </a:t>
            </a:r>
            <a:r>
              <a:rPr lang="ru-RU" dirty="0" err="1"/>
              <a:t>Шужболенской</a:t>
            </a:r>
            <a:r>
              <a:rPr lang="ru-RU" dirty="0"/>
              <a:t> второклассной школе.</a:t>
            </a:r>
          </a:p>
          <a:p>
            <a:pPr marL="0" indent="0" fontAlgn="base">
              <a:buNone/>
            </a:pPr>
            <a:r>
              <a:rPr lang="ru-RU" dirty="0"/>
              <a:t>2 августа 1898 года Высокопреосвященным Феогностом архиепископом Новгородским и Старорусским рукоположен в сан священника к Богородице-Рождественской </a:t>
            </a:r>
            <a:r>
              <a:rPr lang="ru-RU" dirty="0" err="1"/>
              <a:t>Шужболенской</a:t>
            </a:r>
            <a:r>
              <a:rPr lang="ru-RU" dirty="0"/>
              <a:t> церкви Белозерского уезда (Новгородская губерния,</a:t>
            </a:r>
            <a:r>
              <a:rPr lang="ru-RU" b="1" dirty="0"/>
              <a:t> </a:t>
            </a:r>
            <a:r>
              <a:rPr lang="ru-RU" dirty="0"/>
              <a:t>Белозерский уезд, </a:t>
            </a:r>
            <a:r>
              <a:rPr lang="ru-RU" dirty="0" err="1"/>
              <a:t>Мишутинская</a:t>
            </a:r>
            <a:r>
              <a:rPr lang="ru-RU" dirty="0"/>
              <a:t> волость, </a:t>
            </a:r>
            <a:r>
              <a:rPr lang="ru-RU" dirty="0" err="1"/>
              <a:t>смежна</a:t>
            </a:r>
            <a:r>
              <a:rPr lang="ru-RU" dirty="0"/>
              <a:t> с д. </a:t>
            </a:r>
            <a:r>
              <a:rPr lang="ru-RU" dirty="0" err="1"/>
              <a:t>Пальцево</a:t>
            </a:r>
            <a:r>
              <a:rPr lang="ru-RU" dirty="0"/>
              <a:t> – соврем. Вологодская область, Бабаевский район, </a:t>
            </a:r>
            <a:r>
              <a:rPr lang="ru-RU" dirty="0" err="1"/>
              <a:t>Санинское</a:t>
            </a:r>
            <a:r>
              <a:rPr lang="ru-RU" dirty="0"/>
              <a:t> с/п, д. </a:t>
            </a:r>
            <a:r>
              <a:rPr lang="ru-RU" dirty="0" err="1"/>
              <a:t>Пальцево</a:t>
            </a:r>
            <a:r>
              <a:rPr lang="ru-RU" dirty="0" smtClean="0"/>
              <a:t>).</a:t>
            </a:r>
          </a:p>
          <a:p>
            <a:pPr marL="0" indent="0" fontAlgn="base">
              <a:buNone/>
            </a:pPr>
            <a:r>
              <a:rPr lang="ru-RU" dirty="0"/>
              <a:t>В 1898 году определен на праздное священническое место к </a:t>
            </a:r>
            <a:r>
              <a:rPr lang="ru-RU" dirty="0" err="1"/>
              <a:t>Шужболенской</a:t>
            </a:r>
            <a:r>
              <a:rPr lang="ru-RU" dirty="0"/>
              <a:t> церкви Белозерского уезда (Новгородская губерния, Белозерский уезд, </a:t>
            </a:r>
            <a:r>
              <a:rPr lang="ru-RU" dirty="0" err="1"/>
              <a:t>Мишутинская</a:t>
            </a:r>
            <a:r>
              <a:rPr lang="ru-RU" dirty="0"/>
              <a:t> волость, </a:t>
            </a:r>
            <a:r>
              <a:rPr lang="ru-RU" dirty="0" err="1"/>
              <a:t>смежна</a:t>
            </a:r>
            <a:r>
              <a:rPr lang="ru-RU" dirty="0"/>
              <a:t> с д. </a:t>
            </a:r>
            <a:r>
              <a:rPr lang="ru-RU" dirty="0" err="1"/>
              <a:t>Пальцево</a:t>
            </a:r>
            <a:r>
              <a:rPr lang="ru-RU" dirty="0"/>
              <a:t> – Вологодская область, Бабаевский район, </a:t>
            </a:r>
            <a:r>
              <a:rPr lang="ru-RU" dirty="0" err="1"/>
              <a:t>Санинское</a:t>
            </a:r>
            <a:r>
              <a:rPr lang="ru-RU" dirty="0"/>
              <a:t> с/п, д. </a:t>
            </a:r>
            <a:r>
              <a:rPr lang="ru-RU" dirty="0" err="1"/>
              <a:t>Пальцево</a:t>
            </a:r>
            <a:r>
              <a:rPr lang="ru-RU" dirty="0"/>
              <a:t>).</a:t>
            </a:r>
          </a:p>
          <a:p>
            <a:pPr marL="0" indent="0" fontAlgn="base">
              <a:buNone/>
            </a:pPr>
            <a:r>
              <a:rPr lang="ru-RU" dirty="0"/>
              <a:t>С 1900 года состоял помощником благочинного.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40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Священник Иван Андреевич </a:t>
            </a:r>
            <a:r>
              <a:rPr lang="ru-RU" b="1" dirty="0" err="1"/>
              <a:t>Мирославский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305" y="1074821"/>
            <a:ext cx="10856495" cy="51021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b="1" dirty="0"/>
              <a:t>1918</a:t>
            </a:r>
            <a:r>
              <a:rPr lang="ru-RU" dirty="0"/>
              <a:t> г. после Революции 1917 г. он лишен избирательных прав.</a:t>
            </a:r>
            <a:br>
              <a:rPr lang="ru-RU" dirty="0"/>
            </a:br>
            <a:r>
              <a:rPr lang="ru-RU" dirty="0"/>
              <a:t>В конце </a:t>
            </a:r>
            <a:r>
              <a:rPr lang="ru-RU" b="1" dirty="0"/>
              <a:t>1920</a:t>
            </a:r>
            <a:r>
              <a:rPr lang="ru-RU" dirty="0"/>
              <a:t>-х гг. раскулачен, приобретает статус лишенца.</a:t>
            </a:r>
            <a:br>
              <a:rPr lang="ru-RU" dirty="0"/>
            </a:br>
            <a:r>
              <a:rPr lang="ru-RU" b="1" dirty="0"/>
              <a:t>23 февраля 1931</a:t>
            </a:r>
            <a:r>
              <a:rPr lang="ru-RU" dirty="0"/>
              <a:t> г. арестован. Обвинен по ст.58-8, 58-10, 58-13 УК.</a:t>
            </a:r>
            <a:br>
              <a:rPr lang="ru-RU" dirty="0"/>
            </a:br>
            <a:r>
              <a:rPr lang="ru-RU" dirty="0"/>
              <a:t>В выписке из протокола заседания тройки ПП ОГПУ в ЛВО от </a:t>
            </a:r>
            <a:r>
              <a:rPr lang="ru-RU" b="1" dirty="0"/>
              <a:t>08.09.1931 г</a:t>
            </a:r>
            <a:r>
              <a:rPr lang="ru-RU" dirty="0"/>
              <a:t>. указано:</a:t>
            </a:r>
            <a:br>
              <a:rPr lang="ru-RU" dirty="0"/>
            </a:br>
            <a:r>
              <a:rPr lang="ru-RU" dirty="0"/>
              <a:t>«Постановили: МИРОСЛАВСКОГО Ивана Андреевича – заключить в концлагерь сроком на ПЯТЬ ЛЕТ, считая срок с 23.2.1931 г. Дело сдать в архив</a:t>
            </a:r>
            <a:r>
              <a:rPr lang="ru-RU" dirty="0" smtClean="0"/>
              <a:t>.»</a:t>
            </a:r>
            <a:r>
              <a:rPr lang="ru-RU" b="1" dirty="0"/>
              <a:t> 09 сентября 1931</a:t>
            </a:r>
            <a:r>
              <a:rPr lang="ru-RU" dirty="0"/>
              <a:t> г. </a:t>
            </a:r>
            <a:r>
              <a:rPr lang="ru-RU" dirty="0" err="1"/>
              <a:t>этапирован</a:t>
            </a:r>
            <a:r>
              <a:rPr lang="ru-RU" dirty="0"/>
              <a:t> в СЛАГ ОГПУ (г. Кемь).</a:t>
            </a:r>
            <a:br>
              <a:rPr lang="ru-RU" dirty="0"/>
            </a:br>
            <a:r>
              <a:rPr lang="ru-RU" dirty="0"/>
              <a:t>Отбывал свой срок в </a:t>
            </a:r>
            <a:r>
              <a:rPr lang="ru-RU" dirty="0" err="1"/>
              <a:t>Белбалтлаге</a:t>
            </a:r>
            <a:r>
              <a:rPr lang="ru-RU" dirty="0"/>
              <a:t> НКВД, в лагерном пункте </a:t>
            </a:r>
            <a:r>
              <a:rPr lang="ru-RU" dirty="0" err="1"/>
              <a:t>Шавань</a:t>
            </a:r>
            <a:r>
              <a:rPr lang="ru-RU" dirty="0"/>
              <a:t>. Был </a:t>
            </a:r>
            <a:r>
              <a:rPr lang="ru-RU" dirty="0" smtClean="0"/>
              <a:t>землекопом.</a:t>
            </a:r>
          </a:p>
          <a:p>
            <a:pPr marL="0" indent="0">
              <a:buNone/>
            </a:pPr>
            <a:r>
              <a:rPr lang="ru-RU" b="1" dirty="0" smtClean="0"/>
              <a:t>26 </a:t>
            </a:r>
            <a:r>
              <a:rPr lang="ru-RU" b="1" dirty="0"/>
              <a:t>февраля 1933</a:t>
            </a:r>
            <a:r>
              <a:rPr lang="ru-RU" dirty="0"/>
              <a:t> г. Иван Андреевич умер от кровоизлияния в мозг.</a:t>
            </a:r>
            <a:br>
              <a:rPr lang="ru-RU" dirty="0"/>
            </a:br>
            <a:r>
              <a:rPr lang="ru-RU" b="1" dirty="0"/>
              <a:t>04 апреля 1989</a:t>
            </a:r>
            <a:r>
              <a:rPr lang="ru-RU" dirty="0"/>
              <a:t> г. </a:t>
            </a:r>
            <a:r>
              <a:rPr lang="ru-RU" dirty="0" err="1"/>
              <a:t>Мирославский</a:t>
            </a:r>
            <a:r>
              <a:rPr lang="ru-RU" dirty="0"/>
              <a:t> И.А. реабилитирован прокуратурой Вологодской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1987034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b="1" dirty="0" err="1" smtClean="0"/>
              <a:t>Морев</a:t>
            </a:r>
            <a:r>
              <a:rPr lang="ru-RU" b="1" dirty="0" smtClean="0"/>
              <a:t> Николай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Морев</a:t>
            </a:r>
            <a:r>
              <a:rPr lang="ru-RU" b="1" dirty="0"/>
              <a:t> Николай Васильевич</a:t>
            </a:r>
            <a:r>
              <a:rPr lang="ru-RU" dirty="0"/>
              <a:t>, 1870 г. </a:t>
            </a:r>
            <a:r>
              <a:rPr lang="ru-RU" dirty="0" err="1"/>
              <a:t>рожд</a:t>
            </a:r>
            <a:r>
              <a:rPr lang="ru-RU" dirty="0"/>
              <a:t>., уроженец с. Куя </a:t>
            </a:r>
            <a:r>
              <a:rPr lang="ru-RU" dirty="0" err="1"/>
              <a:t>Шольского</a:t>
            </a:r>
            <a:r>
              <a:rPr lang="ru-RU" dirty="0"/>
              <a:t> р-на, русский, беспартийный, священник, проживал: д. </a:t>
            </a:r>
            <a:r>
              <a:rPr lang="ru-RU" dirty="0" err="1"/>
              <a:t>Росино</a:t>
            </a:r>
            <a:r>
              <a:rPr lang="ru-RU" dirty="0"/>
              <a:t> </a:t>
            </a:r>
            <a:r>
              <a:rPr lang="ru-RU" dirty="0" err="1"/>
              <a:t>Лычковского</a:t>
            </a:r>
            <a:r>
              <a:rPr lang="ru-RU" dirty="0"/>
              <a:t> р-на Лен. обл. Лишён избирательных прав в 1934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11 июля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20 сентября 1937 г. приговорен по ст. 58-10 (АСА)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24 сентября 1937 г.  «ЛМ»-1</a:t>
            </a:r>
          </a:p>
        </p:txBody>
      </p:sp>
    </p:spTree>
    <p:extLst>
      <p:ext uri="{BB962C8B-B14F-4D97-AF65-F5344CB8AC3E}">
        <p14:creationId xmlns:p14="http://schemas.microsoft.com/office/powerpoint/2010/main" val="4110205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Священник Мясников Константин Алексеевич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Мясников Константин Алексеевич</a:t>
            </a:r>
            <a:r>
              <a:rPr lang="ru-RU" dirty="0"/>
              <a:t>, 1890 г. </a:t>
            </a:r>
            <a:r>
              <a:rPr lang="ru-RU" dirty="0" err="1"/>
              <a:t>рожд</a:t>
            </a:r>
            <a:r>
              <a:rPr lang="ru-RU" dirty="0"/>
              <a:t>., уроженец г. Белозерска Ленин. обл., русский, беспартийный, священник, проживал: </a:t>
            </a:r>
            <a:r>
              <a:rPr lang="ru-RU" dirty="0" err="1"/>
              <a:t>Ундозерский</a:t>
            </a:r>
            <a:r>
              <a:rPr lang="ru-RU" dirty="0"/>
              <a:t> погост </a:t>
            </a:r>
            <a:r>
              <a:rPr lang="ru-RU" dirty="0" err="1"/>
              <a:t>Вытегорского</a:t>
            </a:r>
            <a:r>
              <a:rPr lang="ru-RU" dirty="0"/>
              <a:t> р-на Ленин.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23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ноября 1937 г. приговорен по ст. 58-7-10-11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12 ноября 1937 г.  «ЛМ»-3</a:t>
            </a:r>
          </a:p>
        </p:txBody>
      </p:sp>
    </p:spTree>
    <p:extLst>
      <p:ext uri="{BB962C8B-B14F-4D97-AF65-F5344CB8AC3E}">
        <p14:creationId xmlns:p14="http://schemas.microsoft.com/office/powerpoint/2010/main" val="18232702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88" y="365125"/>
            <a:ext cx="10214811" cy="61344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Священник </a:t>
            </a:r>
            <a:r>
              <a:rPr lang="ru-RU" b="1" dirty="0" err="1" smtClean="0"/>
              <a:t>Пазгалёв</a:t>
            </a:r>
            <a:r>
              <a:rPr lang="ru-RU" b="1" dirty="0" smtClean="0"/>
              <a:t> Пётр Никитич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978568"/>
            <a:ext cx="10744200" cy="5198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Пазгалёв</a:t>
            </a:r>
            <a:r>
              <a:rPr lang="ru-RU" b="1" dirty="0"/>
              <a:t> Пётр Никитич </a:t>
            </a:r>
            <a:r>
              <a:rPr lang="ru-RU" dirty="0"/>
              <a:t>(монашеское имя – Павел) 1870 (1875-?) г. </a:t>
            </a:r>
            <a:r>
              <a:rPr lang="ru-RU" dirty="0" err="1"/>
              <a:t>рожд</a:t>
            </a:r>
            <a:r>
              <a:rPr lang="ru-RU" dirty="0"/>
              <a:t>., д. </a:t>
            </a:r>
            <a:r>
              <a:rPr lang="ru-RU" dirty="0" err="1"/>
              <a:t>Фроловское</a:t>
            </a:r>
            <a:r>
              <a:rPr lang="ru-RU" dirty="0"/>
              <a:t> Череповецкого уезда Ленинград. обл.; русский, б/п.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1920 г. – иеромонах </a:t>
            </a:r>
            <a:r>
              <a:rPr lang="ru-RU" dirty="0" err="1"/>
              <a:t>Нило-Сорской</a:t>
            </a:r>
            <a:r>
              <a:rPr lang="ru-RU" dirty="0"/>
              <a:t> пустыни, священник в приходе Белозерского уезда (основание: КАУ ВО «ГАВО», ф.1067, оп.1, д.527), осуждён 18 мая 1923 г. Череповецким губернским судом за АСА (антисоветская агитация) на 8 месяцев ИТР (исправительно-трудовых работ). Архивное уголовное дело № 4196 уничтожено по истечении срока хранения (основание: отборочный список УКГБ при Совмине СССР по </a:t>
            </a:r>
            <a:r>
              <a:rPr lang="ru-RU" dirty="0" err="1"/>
              <a:t>Волог</a:t>
            </a:r>
            <a:r>
              <a:rPr lang="ru-RU" dirty="0"/>
              <a:t>. обл. от 7.4.1955 г.)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Позже – священник </a:t>
            </a:r>
            <a:r>
              <a:rPr lang="ru-RU" dirty="0" err="1"/>
              <a:t>Вахновской</a:t>
            </a:r>
            <a:r>
              <a:rPr lang="ru-RU" dirty="0"/>
              <a:t> церкви Череповецкого р-на. Арестован 16.1.1934 г. Череповецким </a:t>
            </a:r>
            <a:r>
              <a:rPr lang="ru-RU" dirty="0" err="1"/>
              <a:t>оперсектором</a:t>
            </a:r>
            <a:r>
              <a:rPr lang="ru-RU" dirty="0"/>
              <a:t> ПП ОГПУ в ЛВО. Осуждён 3.3.1934 г. «тройкой» ПП ОГПУ по ст. 58-10-11 УК РСФСР к 5 годам ИТЛ (условно). (архив УФСБ России по </a:t>
            </a:r>
            <a:r>
              <a:rPr lang="ru-RU" dirty="0" err="1"/>
              <a:t>Вологод</a:t>
            </a:r>
            <a:r>
              <a:rPr lang="ru-RU" dirty="0"/>
              <a:t>. обл., д. № 11823)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Затем – священник </a:t>
            </a:r>
            <a:r>
              <a:rPr lang="ru-RU" dirty="0" err="1"/>
              <a:t>Веретьевской</a:t>
            </a:r>
            <a:r>
              <a:rPr lang="ru-RU" dirty="0"/>
              <a:t> церкви </a:t>
            </a:r>
            <a:r>
              <a:rPr lang="ru-RU" dirty="0" err="1"/>
              <a:t>Пришекснинского</a:t>
            </a:r>
            <a:r>
              <a:rPr lang="ru-RU" dirty="0"/>
              <a:t> р-на Ленобласти. Арестован 22.9.1937 г. </a:t>
            </a:r>
            <a:r>
              <a:rPr lang="ru-RU" dirty="0" err="1"/>
              <a:t>Пришекснинским</a:t>
            </a:r>
            <a:r>
              <a:rPr lang="ru-RU" dirty="0"/>
              <a:t> РО УНКВД Ленобласти. Осуждён 4.10.1937 г. Особой «тройкой» при УНКВД Ленобласти за контрреволюционную религиозную агитацию к ВМН.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9.10.1937 г. в Ленинграде. Захоронен в </a:t>
            </a:r>
            <a:r>
              <a:rPr lang="ru-RU" dirty="0" err="1"/>
              <a:t>Левашовской</a:t>
            </a:r>
            <a:r>
              <a:rPr lang="ru-RU" dirty="0"/>
              <a:t> пустыни. Реабилитирован 31.3.1989 г. прокуратурой ВО.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Источник: архив УФСБ по </a:t>
            </a:r>
            <a:r>
              <a:rPr lang="ru-RU" dirty="0" err="1"/>
              <a:t>Волог</a:t>
            </a:r>
            <a:r>
              <a:rPr lang="ru-RU" dirty="0"/>
              <a:t>. обл., д. № П-12116; ЛМ-т.2»</a:t>
            </a:r>
          </a:p>
        </p:txBody>
      </p:sp>
    </p:spTree>
    <p:extLst>
      <p:ext uri="{BB962C8B-B14F-4D97-AF65-F5344CB8AC3E}">
        <p14:creationId xmlns:p14="http://schemas.microsoft.com/office/powerpoint/2010/main" val="2707289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 Полянский Николай Евгеньевич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Полянский Николай Евгеньевич</a:t>
            </a:r>
            <a:r>
              <a:rPr lang="ru-RU" dirty="0"/>
              <a:t>, 1898 г. </a:t>
            </a:r>
            <a:r>
              <a:rPr lang="ru-RU" dirty="0" err="1"/>
              <a:t>рожд</a:t>
            </a:r>
            <a:r>
              <a:rPr lang="ru-RU" dirty="0"/>
              <a:t>., уроженец с. </a:t>
            </a:r>
            <a:r>
              <a:rPr lang="ru-RU" dirty="0" err="1"/>
              <a:t>Команово</a:t>
            </a:r>
            <a:r>
              <a:rPr lang="ru-RU" dirty="0"/>
              <a:t> Борисово-Судского р-на Ленин. обл., русский, беспартийный, священник.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1930 г. за "противодействие коллективизации" «тройкой» ПП ОГПУ в ЛВО осужден на 5 лет ИТЛ, по отбытии наказания поселился в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24 сентября 1937г. Особой «тройкой» при УНКВД ЛО 4 октября 1937 г. приговорен по ст. 58-10-11 (за "участие в контрреволюционной повстанческой организации церковников")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607345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b="1" dirty="0" err="1" smtClean="0"/>
              <a:t>Рыбицев</a:t>
            </a:r>
            <a:r>
              <a:rPr lang="ru-RU" b="1" dirty="0" smtClean="0"/>
              <a:t> Василий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/>
              <a:t>Рыбицев</a:t>
            </a:r>
            <a:r>
              <a:rPr lang="ru-RU" b="1" dirty="0"/>
              <a:t> Василий Васильевич</a:t>
            </a:r>
            <a:r>
              <a:rPr lang="ru-RU" dirty="0"/>
              <a:t>, 1871 г. </a:t>
            </a:r>
            <a:r>
              <a:rPr lang="ru-RU" dirty="0" err="1"/>
              <a:t>рожд</a:t>
            </a:r>
            <a:r>
              <a:rPr lang="ru-RU" dirty="0"/>
              <a:t>., уроженец д. Неклюдово </a:t>
            </a:r>
            <a:r>
              <a:rPr lang="ru-RU" dirty="0" err="1"/>
              <a:t>Вашкинского</a:t>
            </a:r>
            <a:r>
              <a:rPr lang="ru-RU" dirty="0"/>
              <a:t> р-на Ленин. обл., русский, беспартийный, священник. В 1937 г. Кирилловским нарсудом за "нарушение декрета об отделении церкви от государства осужден на 6 месяцев </a:t>
            </a:r>
            <a:r>
              <a:rPr lang="ru-RU" dirty="0" err="1"/>
              <a:t>принудработ</a:t>
            </a:r>
            <a:r>
              <a:rPr lang="ru-RU" dirty="0"/>
              <a:t> и, уклоняясь, бродяжничал в пределах Белозерского и Кирилловского районов".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6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70647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Священник Сапожков </a:t>
            </a:r>
            <a:r>
              <a:rPr lang="ru-RU" sz="4000" b="1" dirty="0"/>
              <a:t>Виктор Александрович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Сапожков Виктор Александрович</a:t>
            </a:r>
            <a:r>
              <a:rPr lang="ru-RU" dirty="0"/>
              <a:t> родился в 1873 г., Вологодская обл., Белозерский р-н, д. </a:t>
            </a:r>
            <a:r>
              <a:rPr lang="ru-RU" dirty="0" err="1"/>
              <a:t>Кобозеро</a:t>
            </a:r>
            <a:r>
              <a:rPr lang="ru-RU" dirty="0"/>
              <a:t>; русский; б/п; проживал: Череповецкий р-н, с. </a:t>
            </a:r>
            <a:r>
              <a:rPr lang="ru-RU" dirty="0" err="1"/>
              <a:t>Ягромжа</a:t>
            </a:r>
            <a:r>
              <a:rPr lang="ru-RU" dirty="0"/>
              <a:t>, </a:t>
            </a:r>
            <a:r>
              <a:rPr lang="ru-RU" dirty="0" err="1"/>
              <a:t>Ягромжская</a:t>
            </a:r>
            <a:r>
              <a:rPr lang="ru-RU" dirty="0"/>
              <a:t> церковь, </a:t>
            </a:r>
            <a:r>
              <a:rPr lang="ru-RU" dirty="0" smtClean="0"/>
              <a:t>священник. Перешел в обновленчество. </a:t>
            </a:r>
            <a:br>
              <a:rPr lang="ru-RU" dirty="0" smtClean="0"/>
            </a:br>
            <a:r>
              <a:rPr lang="ru-RU" dirty="0"/>
              <a:t>Арестован 19.09.1937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Обвинение: антисоветская агитация. Приговор: «тройка» при УНКВД по Вологодской обл., 10.11.1937 г. - ВМН.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16.11.1937 г.  Реабилитация: Вологодский облсуд, 09.08.1966 г. </a:t>
            </a:r>
          </a:p>
        </p:txBody>
      </p:sp>
    </p:spTree>
    <p:extLst>
      <p:ext uri="{BB962C8B-B14F-4D97-AF65-F5344CB8AC3E}">
        <p14:creationId xmlns:p14="http://schemas.microsoft.com/office/powerpoint/2010/main" val="85465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53" y="365126"/>
            <a:ext cx="10647947" cy="93428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Священномученик </a:t>
            </a:r>
            <a:br>
              <a:rPr lang="ru-RU" sz="2400" b="1" dirty="0"/>
            </a:br>
            <a:r>
              <a:rPr lang="ru-RU" sz="2400" b="1" dirty="0"/>
              <a:t>Беляев Федор Евгеньевич</a:t>
            </a:r>
            <a:endParaRPr lang="ru-RU" sz="2400" dirty="0"/>
          </a:p>
        </p:txBody>
      </p:sp>
      <p:pic>
        <p:nvPicPr>
          <p:cNvPr id="1026" name="Picture 2" descr="http://kanonizacia.cerkov.ru/files/2017/01/%D0%A4%D0%B5%D0%BE%D0%B4%D0%BE%D1%80-%D0%95%D0%B2%D0%B3%D0%B5%D0%BD%D1%8C%D0%B5%D0%B2%D0%B8%D1%87-%D0%91%D0%B5%D0%BB%D1%8F%D0%B5%D0%B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9" y="1232680"/>
            <a:ext cx="3288631" cy="54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99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365125"/>
            <a:ext cx="10487526" cy="5011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Протоиерей Виктор Сапожков с женой Анной Николаевной</a:t>
            </a:r>
            <a:endParaRPr lang="ru-RU" sz="2800" dirty="0"/>
          </a:p>
        </p:txBody>
      </p:sp>
      <p:pic>
        <p:nvPicPr>
          <p:cNvPr id="9218" name="Picture 2" descr="http://www.pstbi.ccas.ru/foto_1/o051380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11" y="1177343"/>
            <a:ext cx="3539811" cy="55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9" y="1177343"/>
            <a:ext cx="3400926" cy="57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61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Светлов </a:t>
            </a:r>
            <a:r>
              <a:rPr lang="ru-RU" b="1" dirty="0"/>
              <a:t>Василий Николаевич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Светлов Василий Николаевич</a:t>
            </a:r>
            <a:r>
              <a:rPr lang="ru-RU" dirty="0"/>
              <a:t>, 1884 г. </a:t>
            </a:r>
            <a:r>
              <a:rPr lang="ru-RU" dirty="0" err="1"/>
              <a:t>рожд</a:t>
            </a:r>
            <a:r>
              <a:rPr lang="ru-RU" dirty="0"/>
              <a:t>., уроженец с. Успенское Белозерского уезда Новгородской губ., русский, священник </a:t>
            </a:r>
            <a:r>
              <a:rPr lang="ru-RU" dirty="0" err="1"/>
              <a:t>Оскуйской</a:t>
            </a:r>
            <a:r>
              <a:rPr lang="ru-RU" dirty="0"/>
              <a:t> церкви, проживал: д. Оскуй </a:t>
            </a:r>
            <a:r>
              <a:rPr lang="ru-RU" dirty="0" err="1"/>
              <a:t>Чудовского</a:t>
            </a:r>
            <a:r>
              <a:rPr lang="ru-RU" dirty="0"/>
              <a:t> р-на Лен.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 октября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5 ноября 1937 г. приговорен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Новгороде 11 декабря 1937 г.   «ЛМ»-5б</a:t>
            </a:r>
          </a:p>
        </p:txBody>
      </p:sp>
    </p:spTree>
    <p:extLst>
      <p:ext uri="{BB962C8B-B14F-4D97-AF65-F5344CB8AC3E}">
        <p14:creationId xmlns:p14="http://schemas.microsoft.com/office/powerpoint/2010/main" val="12153856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Священник Скородумов </a:t>
            </a:r>
            <a:r>
              <a:rPr lang="ru-RU" sz="4000" b="1" dirty="0"/>
              <a:t>Евгений </a:t>
            </a:r>
            <a:r>
              <a:rPr lang="ru-RU" sz="4000" b="1" dirty="0" err="1"/>
              <a:t>Клавдиевич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Скородумов Евгений </a:t>
            </a:r>
            <a:r>
              <a:rPr lang="ru-RU" b="1" dirty="0" err="1"/>
              <a:t>Клавдиевич</a:t>
            </a:r>
            <a:r>
              <a:rPr lang="ru-RU" dirty="0"/>
              <a:t>, 1898 г. </a:t>
            </a:r>
            <a:r>
              <a:rPr lang="ru-RU" dirty="0" err="1"/>
              <a:t>рожд</a:t>
            </a:r>
            <a:r>
              <a:rPr lang="ru-RU" dirty="0"/>
              <a:t>., уроженец г. Белозерска Ленингр. обл., русский, беспартийный, священник церкви Успения Пресвятой Богородицы в с. </a:t>
            </a:r>
            <a:r>
              <a:rPr lang="ru-RU" dirty="0" err="1"/>
              <a:t>Лебедское</a:t>
            </a:r>
            <a:r>
              <a:rPr lang="ru-RU" dirty="0"/>
              <a:t> </a:t>
            </a:r>
            <a:r>
              <a:rPr lang="ru-RU" dirty="0" err="1"/>
              <a:t>Поддорского</a:t>
            </a:r>
            <a:r>
              <a:rPr lang="ru-RU" dirty="0"/>
              <a:t> р-на Лен. обл., проживал там же.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19 мая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20 сентября 1937 г. приговорен по ст. 58-10-11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24 сентября 1937 г.  «ЛМ»-1</a:t>
            </a:r>
          </a:p>
        </p:txBody>
      </p:sp>
    </p:spTree>
    <p:extLst>
      <p:ext uri="{BB962C8B-B14F-4D97-AF65-F5344CB8AC3E}">
        <p14:creationId xmlns:p14="http://schemas.microsoft.com/office/powerpoint/2010/main" val="2932559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Смирнов </a:t>
            </a:r>
            <a:r>
              <a:rPr lang="ru-RU" b="1" dirty="0"/>
              <a:t>Иван Петрович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Смирнов Иван Петрович</a:t>
            </a:r>
            <a:r>
              <a:rPr lang="ru-RU" dirty="0"/>
              <a:t>, 1869 г. </a:t>
            </a:r>
            <a:r>
              <a:rPr lang="ru-RU" dirty="0" err="1"/>
              <a:t>рожд</a:t>
            </a:r>
            <a:r>
              <a:rPr lang="ru-RU" dirty="0"/>
              <a:t>., уроженец п. </a:t>
            </a:r>
            <a:r>
              <a:rPr lang="ru-RU" dirty="0" err="1"/>
              <a:t>Крохино</a:t>
            </a:r>
            <a:r>
              <a:rPr lang="ru-RU" dirty="0"/>
              <a:t> Белозерского р-на Ленин. обл., русский, протоиерей Петропавловского собора в г. Петергоф Ленингр.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в 1924 г. и осужден к заключению в концлагерь. Отбывал наказание в Соловках (СЛОН). Вернулся в Ленинград.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Особым совещанием при НКВД СССР 19 апреля 1935 г. осужден к высылке. Отбывал наказание в с. Боровое </a:t>
            </a:r>
            <a:r>
              <a:rPr lang="ru-RU" dirty="0" err="1"/>
              <a:t>Мендыгаринского</a:t>
            </a:r>
            <a:r>
              <a:rPr lang="ru-RU" dirty="0"/>
              <a:t> р-на Кустанайской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11 ноября 1937 г., «тройкой» при УНКВД Кустанайской обл. 20 ноября 1937 г. приговорен по ст. ст. 58-7-10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Кустанай 23 ноября 1937 г. (Одновременно расстреляны высланные из Ленинграда Л. К. Богоявленский, Н. А. Верещагин, В. И. Емельянов, К. К. Зверев, С. П. Ивановский, Г. М. </a:t>
            </a:r>
            <a:r>
              <a:rPr lang="ru-RU" dirty="0" err="1"/>
              <a:t>Кашников</a:t>
            </a:r>
            <a:r>
              <a:rPr lang="ru-RU" dirty="0"/>
              <a:t>, С. А. Преображенский, Г. Г. Сидоров.)  «ЛМ»-6</a:t>
            </a:r>
          </a:p>
        </p:txBody>
      </p:sp>
    </p:spTree>
    <p:extLst>
      <p:ext uri="{BB962C8B-B14F-4D97-AF65-F5344CB8AC3E}">
        <p14:creationId xmlns:p14="http://schemas.microsoft.com/office/powerpoint/2010/main" val="1545057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Смирнов </a:t>
            </a:r>
            <a:r>
              <a:rPr lang="ru-RU" b="1" dirty="0" err="1"/>
              <a:t>Ионикий</a:t>
            </a:r>
            <a:r>
              <a:rPr lang="ru-RU" b="1" dirty="0"/>
              <a:t> Ефимович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Смирнов </a:t>
            </a:r>
            <a:r>
              <a:rPr lang="ru-RU" b="1" dirty="0" err="1"/>
              <a:t>Ионикий</a:t>
            </a:r>
            <a:r>
              <a:rPr lang="ru-RU" b="1" dirty="0"/>
              <a:t> Ефимович</a:t>
            </a:r>
            <a:r>
              <a:rPr lang="ru-RU" dirty="0"/>
              <a:t> родился в 1879 г., уроженец д. </a:t>
            </a:r>
            <a:r>
              <a:rPr lang="ru-RU" dirty="0" err="1"/>
              <a:t>Рагозино</a:t>
            </a:r>
            <a:r>
              <a:rPr lang="ru-RU" dirty="0"/>
              <a:t> </a:t>
            </a:r>
            <a:r>
              <a:rPr lang="ru-RU" dirty="0" err="1"/>
              <a:t>Перкумзьской</a:t>
            </a:r>
            <a:r>
              <a:rPr lang="ru-RU" dirty="0"/>
              <a:t> вол. Белозерского уезда Новгородской губ., русский, беспартийный, священник церкви Преображения Господня в с. Бронницы Новгородского р-на Ленин. обл.; проживал: с. Мста Новгородского р-на. Лишен избирательных прав в 1922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29 ноября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15 декабря 1937 г. приговорен как "руководитель контрреволюционной группы"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Новгороде  4 января 1938 г.  «ЛМ»-7</a:t>
            </a:r>
          </a:p>
        </p:txBody>
      </p:sp>
    </p:spTree>
    <p:extLst>
      <p:ext uri="{BB962C8B-B14F-4D97-AF65-F5344CB8AC3E}">
        <p14:creationId xmlns:p14="http://schemas.microsoft.com/office/powerpoint/2010/main" val="754461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 Смирнов </a:t>
            </a:r>
            <a:r>
              <a:rPr lang="ru-RU" b="1" dirty="0"/>
              <a:t>Павел Александрович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Родился в 1871 г. в семье протоиерея </a:t>
            </a:r>
            <a:r>
              <a:rPr lang="ru-RU" dirty="0" err="1"/>
              <a:t>Мондомской</a:t>
            </a:r>
            <a:r>
              <a:rPr lang="ru-RU" dirty="0"/>
              <a:t> церкви Белозерского уезда Александра Алексеевича Смирнова.</a:t>
            </a:r>
          </a:p>
          <a:p>
            <a:pPr marL="0" indent="0">
              <a:buNone/>
            </a:pPr>
            <a:r>
              <a:rPr lang="ru-RU" dirty="0"/>
              <a:t>В 1890 г. окончил 4 класса </a:t>
            </a:r>
            <a:r>
              <a:rPr lang="ru-RU" dirty="0" err="1"/>
              <a:t>Олонецкой</a:t>
            </a:r>
            <a:r>
              <a:rPr lang="ru-RU" dirty="0"/>
              <a:t> духовной семинарии.</a:t>
            </a:r>
          </a:p>
          <a:p>
            <a:pPr marL="0" indent="0">
              <a:buNone/>
            </a:pPr>
            <a:r>
              <a:rPr lang="ru-RU" dirty="0"/>
              <a:t>13 ноября 1890 г. определен </a:t>
            </a:r>
            <a:r>
              <a:rPr lang="ru-RU" dirty="0" err="1"/>
              <a:t>и.д</a:t>
            </a:r>
            <a:r>
              <a:rPr lang="ru-RU" dirty="0"/>
              <a:t>. псаломщика к </a:t>
            </a:r>
            <a:r>
              <a:rPr lang="ru-RU" dirty="0" err="1"/>
              <a:t>Мондомской</a:t>
            </a:r>
            <a:r>
              <a:rPr lang="ru-RU" dirty="0"/>
              <a:t> церкви.</a:t>
            </a:r>
          </a:p>
          <a:p>
            <a:pPr marL="0" indent="0">
              <a:buNone/>
            </a:pPr>
            <a:r>
              <a:rPr lang="ru-RU" dirty="0"/>
              <a:t>14 июня 1891 г. утвержден в должности псаломщика.</a:t>
            </a:r>
          </a:p>
          <a:p>
            <a:pPr marL="0" indent="0">
              <a:buNone/>
            </a:pPr>
            <a:r>
              <a:rPr lang="ru-RU" dirty="0"/>
              <a:t>14 июня 1894 г. посвящен в стихарь.</a:t>
            </a:r>
          </a:p>
          <a:p>
            <a:pPr marL="0" indent="0">
              <a:buNone/>
            </a:pPr>
            <a:r>
              <a:rPr lang="ru-RU" dirty="0"/>
              <a:t>15 января 1895 г. рукоположен во диакона на </a:t>
            </a:r>
            <a:r>
              <a:rPr lang="ru-RU" dirty="0" err="1"/>
              <a:t>псаломщической</a:t>
            </a:r>
            <a:r>
              <a:rPr lang="ru-RU" dirty="0"/>
              <a:t> вакансии.</a:t>
            </a:r>
          </a:p>
          <a:p>
            <a:pPr marL="0" indent="0">
              <a:buNone/>
            </a:pPr>
            <a:r>
              <a:rPr lang="ru-RU" dirty="0"/>
              <a:t>10 января 1899 г. рукоположен во священника к </a:t>
            </a:r>
            <a:r>
              <a:rPr lang="ru-RU" dirty="0" err="1"/>
              <a:t>Междуозерской</a:t>
            </a:r>
            <a:r>
              <a:rPr lang="ru-RU" dirty="0"/>
              <a:t> церкви Белозерского уезда.</a:t>
            </a:r>
          </a:p>
          <a:p>
            <a:pPr marL="0" indent="0">
              <a:buNone/>
            </a:pPr>
            <a:r>
              <a:rPr lang="ru-RU" dirty="0"/>
              <a:t>В 1899 -1906 годах состоял законоучителем </a:t>
            </a:r>
            <a:r>
              <a:rPr lang="ru-RU" dirty="0" err="1"/>
              <a:t>Родиониевской</a:t>
            </a:r>
            <a:r>
              <a:rPr lang="ru-RU" dirty="0"/>
              <a:t> церковно-приходской школы.</a:t>
            </a:r>
          </a:p>
          <a:p>
            <a:pPr marL="0" indent="0">
              <a:buNone/>
            </a:pPr>
            <a:r>
              <a:rPr lang="ru-RU" dirty="0"/>
              <a:t>В 1900 – 1903 годах был помощником благочинного.</a:t>
            </a:r>
          </a:p>
          <a:p>
            <a:pPr marL="0" indent="0">
              <a:buNone/>
            </a:pPr>
            <a:r>
              <a:rPr lang="ru-RU" dirty="0"/>
              <a:t>17 марта 1904 года награжден набедренником.</a:t>
            </a:r>
          </a:p>
          <a:p>
            <a:pPr marL="0" indent="0">
              <a:buNone/>
            </a:pPr>
            <a:r>
              <a:rPr lang="ru-RU" dirty="0"/>
              <a:t>В 1904-1907 годах состоял депутатом по духовно-училищным делам.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711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Священник Смирнов Павел Александрович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7 января 1906 г. переведен к </a:t>
            </a:r>
            <a:r>
              <a:rPr lang="ru-RU" dirty="0" err="1"/>
              <a:t>Мондомской</a:t>
            </a:r>
            <a:r>
              <a:rPr lang="ru-RU" dirty="0"/>
              <a:t> церкви, в которой служил до ареста в 1937 г.</a:t>
            </a:r>
          </a:p>
          <a:p>
            <a:pPr marL="0" indent="0">
              <a:buNone/>
            </a:pPr>
            <a:r>
              <a:rPr lang="ru-RU" dirty="0"/>
              <a:t>С 1906 г. состоял законоучителем </a:t>
            </a:r>
            <a:r>
              <a:rPr lang="ru-RU" dirty="0" err="1"/>
              <a:t>Мондомской</a:t>
            </a:r>
            <a:r>
              <a:rPr lang="ru-RU" dirty="0"/>
              <a:t> церковно-приходской, </a:t>
            </a:r>
            <a:r>
              <a:rPr lang="ru-RU" dirty="0" err="1"/>
              <a:t>Солмасской</a:t>
            </a:r>
            <a:r>
              <a:rPr lang="ru-RU" dirty="0"/>
              <a:t> земской, и с 1911 года </a:t>
            </a:r>
            <a:r>
              <a:rPr lang="ru-RU" dirty="0" err="1"/>
              <a:t>Милохвостовской</a:t>
            </a:r>
            <a:r>
              <a:rPr lang="ru-RU" dirty="0"/>
              <a:t> земской школ.</a:t>
            </a:r>
          </a:p>
          <a:p>
            <a:pPr marL="0" indent="0">
              <a:buNone/>
            </a:pPr>
            <a:r>
              <a:rPr lang="ru-RU" dirty="0"/>
              <a:t>6 апреля 1911 года награжден фиолетовой скуфьей.</a:t>
            </a:r>
          </a:p>
          <a:p>
            <a:pPr marL="0" indent="0">
              <a:buNone/>
            </a:pPr>
            <a:r>
              <a:rPr lang="ru-RU" dirty="0"/>
              <a:t>В 1912 – 1915 годах состоял помощником благочинного.</a:t>
            </a:r>
          </a:p>
          <a:p>
            <a:pPr marL="0" indent="0">
              <a:buNone/>
            </a:pPr>
            <a:r>
              <a:rPr lang="ru-RU" dirty="0"/>
              <a:t>Овдовел ранее 1916 г.</a:t>
            </a:r>
          </a:p>
          <a:p>
            <a:pPr marL="0" indent="0">
              <a:buNone/>
            </a:pPr>
            <a:r>
              <a:rPr lang="ru-RU" dirty="0"/>
              <a:t>14 ноября 1915 г. назначен наблюдателем за преподаванием Закона Божия в гражданских  школах, </a:t>
            </a:r>
            <a:r>
              <a:rPr lang="ru-RU" dirty="0" err="1"/>
              <a:t>подведомых</a:t>
            </a:r>
            <a:r>
              <a:rPr lang="ru-RU" dirty="0"/>
              <a:t> наблюдению местного благочинного.</a:t>
            </a:r>
          </a:p>
          <a:p>
            <a:pPr marL="0" indent="0">
              <a:buNone/>
            </a:pPr>
            <a:r>
              <a:rPr lang="ru-RU" dirty="0"/>
              <a:t>В 1917 г. награжден камилавкой.</a:t>
            </a:r>
          </a:p>
          <a:p>
            <a:pPr marL="0" indent="0">
              <a:buNone/>
            </a:pPr>
            <a:r>
              <a:rPr lang="ru-RU" dirty="0"/>
              <a:t>В 1920 году был судим и по статье 87 приговорен к 50 рублям штрафа. В 1928 году у священника отобрали землю.</a:t>
            </a:r>
          </a:p>
          <a:p>
            <a:pPr marL="0" indent="0">
              <a:buNone/>
            </a:pPr>
            <a:r>
              <a:rPr lang="ru-RU" dirty="0"/>
              <a:t>15 февраля 1930 года арестован Череповецким </a:t>
            </a:r>
            <a:r>
              <a:rPr lang="ru-RU" dirty="0" err="1"/>
              <a:t>Окротделом</a:t>
            </a:r>
            <a:r>
              <a:rPr lang="ru-RU" dirty="0"/>
              <a:t> ОГПУ.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574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Священник Смирнов Павел Александрович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27 марта 1930 года тройкой ПП ОГПУ в ЛВО условно приговорен по статье 58-10 УК РСФСР к 3 годам исправительных трудовых лагерей. После освобождения проживал на погосте </a:t>
            </a:r>
            <a:r>
              <a:rPr lang="ru-RU" dirty="0" err="1"/>
              <a:t>Мондома</a:t>
            </a:r>
            <a:r>
              <a:rPr lang="ru-RU" dirty="0"/>
              <a:t> </a:t>
            </a:r>
            <a:r>
              <a:rPr lang="ru-RU" dirty="0" err="1"/>
              <a:t>Солмасского</a:t>
            </a:r>
            <a:r>
              <a:rPr lang="ru-RU" dirty="0"/>
              <a:t> сельсовета Белозерского района.</a:t>
            </a:r>
          </a:p>
          <a:p>
            <a:pPr marL="0" indent="0">
              <a:buNone/>
            </a:pPr>
            <a:r>
              <a:rPr lang="ru-RU" dirty="0"/>
              <a:t>16 июня 1937 года повторно арестован.</a:t>
            </a:r>
          </a:p>
          <a:p>
            <a:pPr marL="0" indent="0">
              <a:buNone/>
            </a:pPr>
            <a:r>
              <a:rPr lang="ru-RU" dirty="0"/>
              <a:t>8 сентября 1937 года особой тройкой при УНКВД по Ленинградской области по статьям 58-10-11 УК РСФСР приговорен к высшей мере наказания. </a:t>
            </a:r>
          </a:p>
          <a:p>
            <a:pPr marL="0" indent="0">
              <a:buNone/>
            </a:pPr>
            <a:r>
              <a:rPr lang="ru-RU" dirty="0"/>
              <a:t>9 сентября 1937 года расстрелян в Ленинграде. Похоронен на </a:t>
            </a:r>
            <a:r>
              <a:rPr lang="ru-RU" dirty="0" err="1"/>
              <a:t>Левашовской</a:t>
            </a:r>
            <a:r>
              <a:rPr lang="ru-RU" dirty="0"/>
              <a:t> пустоши.</a:t>
            </a:r>
          </a:p>
          <a:p>
            <a:pPr marL="0" indent="0">
              <a:buNone/>
            </a:pPr>
            <a:r>
              <a:rPr lang="ru-RU" dirty="0"/>
              <a:t>Дети: Арсений (род. 29.10.1892 г. Работал счетоводом аптеки. 29 октября 1929 г. арестован, приговорен к 3 годам концлагерей с последующей высылкой в Северный край на 3 года).</a:t>
            </a:r>
          </a:p>
          <a:p>
            <a:pPr marL="0" indent="0">
              <a:buNone/>
            </a:pPr>
            <a:r>
              <a:rPr lang="ru-RU" dirty="0"/>
              <a:t>Иван (род. 10.10.1896 г., обучался в Новгородской духовной семинарии).</a:t>
            </a:r>
          </a:p>
          <a:p>
            <a:pPr marL="0" indent="0">
              <a:buNone/>
            </a:pPr>
            <a:r>
              <a:rPr lang="ru-RU" dirty="0"/>
              <a:t>Галина (род. 31.07.1905 г., обучалась в женской гимназии).</a:t>
            </a:r>
          </a:p>
          <a:p>
            <a:pPr marL="0" indent="0">
              <a:buNone/>
            </a:pPr>
            <a:r>
              <a:rPr lang="ru-RU" dirty="0"/>
              <a:t>Свояченица: Клавдия Ивановна Ласкарева (прибл. 1889 г.р.)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65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 Соколов </a:t>
            </a:r>
            <a:r>
              <a:rPr lang="ru-RU" b="1" dirty="0"/>
              <a:t>Константин Николаевич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Соколов Константин Николаевич</a:t>
            </a:r>
            <a:r>
              <a:rPr lang="ru-RU" dirty="0"/>
              <a:t>, 1907 г. </a:t>
            </a:r>
            <a:r>
              <a:rPr lang="ru-RU" dirty="0" err="1"/>
              <a:t>рожд</a:t>
            </a:r>
            <a:r>
              <a:rPr lang="ru-RU" dirty="0"/>
              <a:t>., уроженец и житель г. Белозерска, </a:t>
            </a:r>
            <a:r>
              <a:rPr lang="ru-RU" dirty="0" smtClean="0"/>
              <a:t>русский, </a:t>
            </a:r>
            <a:r>
              <a:rPr lang="ru-RU" dirty="0"/>
              <a:t>до 1930 г. служил псаломщиком, домовладелец, письмоносец Белозерского отделения связи.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17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877644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Соловьев </a:t>
            </a:r>
            <a:r>
              <a:rPr lang="ru-RU" b="1" dirty="0"/>
              <a:t>Николай Петрович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Соловьев Николай Петрович</a:t>
            </a:r>
            <a:r>
              <a:rPr lang="ru-RU" dirty="0"/>
              <a:t>, 1872 г. </a:t>
            </a:r>
            <a:r>
              <a:rPr lang="ru-RU" dirty="0" err="1"/>
              <a:t>рожд</a:t>
            </a:r>
            <a:r>
              <a:rPr lang="ru-RU" dirty="0"/>
              <a:t>., уроженец с. </a:t>
            </a:r>
            <a:r>
              <a:rPr lang="ru-RU" dirty="0" err="1"/>
              <a:t>Команево</a:t>
            </a:r>
            <a:r>
              <a:rPr lang="ru-RU" dirty="0"/>
              <a:t> Белозерского р-на Ленин. обл., русский, беспартийный, священник церкви в с. </a:t>
            </a:r>
            <a:r>
              <a:rPr lang="ru-RU" dirty="0" err="1"/>
              <a:t>Абаканово</a:t>
            </a:r>
            <a:r>
              <a:rPr lang="ru-RU" dirty="0"/>
              <a:t> Череповецкого р-на Лен. обл., проживал там же.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26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17 сентября 1937 г. приговорен по ст. 58-10-11 УК РСФСР к высшей мере наказания. Расстрелян в г. Ленинграде 21 сентября 1937 г.  «ЛМ»-1</a:t>
            </a:r>
          </a:p>
        </p:txBody>
      </p:sp>
    </p:spTree>
    <p:extLst>
      <p:ext uri="{BB962C8B-B14F-4D97-AF65-F5344CB8AC3E}">
        <p14:creationId xmlns:p14="http://schemas.microsoft.com/office/powerpoint/2010/main" val="133495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8" y="144379"/>
            <a:ext cx="10250905" cy="10587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Священномученик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b="1" dirty="0" smtClean="0"/>
              <a:t>Успенский </a:t>
            </a:r>
            <a:r>
              <a:rPr lang="ru-RU" sz="3600" b="1" dirty="0"/>
              <a:t>Алексей Глебович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768" y="1203158"/>
            <a:ext cx="10680032" cy="497380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Успенский Алексей Глебович</a:t>
            </a:r>
            <a:r>
              <a:rPr lang="ru-RU" dirty="0"/>
              <a:t> 1879 г. </a:t>
            </a:r>
            <a:r>
              <a:rPr lang="ru-RU" dirty="0" err="1"/>
              <a:t>рожд</a:t>
            </a:r>
            <a:r>
              <a:rPr lang="ru-RU" dirty="0"/>
              <a:t>., место рождения: Ленинградская обл., Белозерский р-н, с. </a:t>
            </a:r>
            <a:r>
              <a:rPr lang="ru-RU" dirty="0" err="1" smtClean="0"/>
              <a:t>Шолы</a:t>
            </a:r>
            <a:r>
              <a:rPr lang="ru-RU" smtClean="0"/>
              <a:t>.</a:t>
            </a:r>
            <a:r>
              <a:rPr lang="ru-RU" dirty="0"/>
              <a:t> </a:t>
            </a:r>
            <a:r>
              <a:rPr lang="ru-RU" smtClean="0"/>
              <a:t>Родился </a:t>
            </a:r>
            <a:r>
              <a:rPr lang="ru-RU" dirty="0"/>
              <a:t>в семье псаломщика, отец умер, когда А.Г. Успенскому было чуть больше года. После окончания духовной семинарии А.Г. Успенский был рукоположён во священника. Служил на разных приходах, с конца 1920 гг. – в Тверской епархии. В начале 1930 гг. был осуждён к шесть месяцев исправительно-трудовых лагерей по обвинению в неуплате налогов, часто выдвигавшемуся против священнослужителей в то время. В начале 1937 г. определён в Вознесенскую церковь.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Место проживания: Калининская обл., </a:t>
            </a:r>
            <a:r>
              <a:rPr lang="ru-RU" dirty="0" err="1"/>
              <a:t>Бологовский</a:t>
            </a:r>
            <a:r>
              <a:rPr lang="ru-RU" dirty="0"/>
              <a:t> р-н, ст. Березайка.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</a:t>
            </a:r>
            <a:r>
              <a:rPr lang="ru-RU" dirty="0" smtClean="0"/>
              <a:t>вященник </a:t>
            </a:r>
            <a:r>
              <a:rPr lang="ru-RU" dirty="0"/>
              <a:t>церкви в честь Вознесения Христова в селе Вознесение </a:t>
            </a:r>
            <a:r>
              <a:rPr lang="ru-RU" dirty="0" err="1"/>
              <a:t>Бологовского</a:t>
            </a:r>
            <a:r>
              <a:rPr lang="ru-RU" dirty="0"/>
              <a:t> района Калининской </a:t>
            </a:r>
            <a:r>
              <a:rPr lang="ru-RU" dirty="0" smtClean="0"/>
              <a:t>области. Арестован </a:t>
            </a:r>
            <a:r>
              <a:rPr lang="ru-RU" dirty="0"/>
              <a:t>2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Осуждён тройкой при УНКВД по Калининской обл. 19 сентября 1937 г. по ст.58-10 УК РСФСР - за контрреволюционную агитацию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Его </a:t>
            </a:r>
            <a:r>
              <a:rPr lang="ru-RU" dirty="0"/>
              <a:t>обвинили в </a:t>
            </a:r>
            <a:r>
              <a:rPr lang="ru-RU" dirty="0" smtClean="0"/>
              <a:t>контрреволюционной </a:t>
            </a:r>
            <a:r>
              <a:rPr lang="ru-RU" dirty="0"/>
              <a:t>деятельности, проявлявшейся в исполнении православных таинств и треб, чтении Библии вслух, распространении крестов, молитв и т.д.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Приговор: </a:t>
            </a:r>
            <a:r>
              <a:rPr lang="ru-RU" dirty="0" smtClean="0"/>
              <a:t>ВМН.</a:t>
            </a:r>
            <a:r>
              <a:rPr lang="ru-RU" dirty="0"/>
              <a:t> </a:t>
            </a:r>
            <a:r>
              <a:rPr lang="ru-RU" dirty="0" smtClean="0"/>
              <a:t>Расстрелян </a:t>
            </a:r>
            <a:r>
              <a:rPr lang="ru-RU" dirty="0"/>
              <a:t>21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Реабилитирован 6 июня 1989 г. постановлением Тверской областной прокуратуры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Прославлены архиерейским Собором РПЦ 2000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105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Сретенский </a:t>
            </a:r>
            <a:r>
              <a:rPr lang="ru-RU" sz="3600" b="1" dirty="0"/>
              <a:t>Михаил Михайлович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Сретенский Михаил Михайлович</a:t>
            </a:r>
            <a:r>
              <a:rPr lang="ru-RU" dirty="0"/>
              <a:t>, 1893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Урозеро</a:t>
            </a:r>
            <a:r>
              <a:rPr lang="ru-RU" dirty="0"/>
              <a:t> </a:t>
            </a:r>
            <a:r>
              <a:rPr lang="ru-RU" dirty="0" err="1"/>
              <a:t>Енинского</a:t>
            </a:r>
            <a:r>
              <a:rPr lang="ru-RU" dirty="0"/>
              <a:t> с/с Белозерского р-на Вологодской обл., русский, беспартийный, священник кладбищенской церкви в г. Тихвин, проживал: д. Заболотье Тихвинского р-на Ленин.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17 февраля 1938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10 марта 1938 г. приговорен по ст. ст. 17-58-8, 58-10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18 марта 1938 г.  «ЛМ»-9</a:t>
            </a:r>
          </a:p>
        </p:txBody>
      </p:sp>
    </p:spTree>
    <p:extLst>
      <p:ext uri="{BB962C8B-B14F-4D97-AF65-F5344CB8AC3E}">
        <p14:creationId xmlns:p14="http://schemas.microsoft.com/office/powerpoint/2010/main" val="426390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Сретенский Пётр Михайлович</a:t>
            </a:r>
            <a:endParaRPr lang="ru-RU" sz="3600" dirty="0"/>
          </a:p>
        </p:txBody>
      </p:sp>
      <p:pic>
        <p:nvPicPr>
          <p:cNvPr id="4098" name="Picture 2" descr="p-m-sretenski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2" y="1376598"/>
            <a:ext cx="3176337" cy="512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723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Священник Сретенский Пётр Михайлович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79" y="1504782"/>
            <a:ext cx="10535652" cy="5040397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3600" dirty="0"/>
              <a:t>Отец Петр родился 20 января 1879 года в деревне Поповка Белозерского района Вологодской области.</a:t>
            </a:r>
          </a:p>
          <a:p>
            <a:pPr marL="0" indent="0" fontAlgn="base">
              <a:buNone/>
            </a:pPr>
            <a:r>
              <a:rPr lang="ru-RU" sz="3600" dirty="0"/>
              <a:t>Окончил один класс Новгородской Духовной Семинарии.</a:t>
            </a:r>
          </a:p>
          <a:p>
            <a:pPr marL="0" indent="0" fontAlgn="base">
              <a:buNone/>
            </a:pPr>
            <a:r>
              <a:rPr lang="ru-RU" sz="3600" dirty="0"/>
              <a:t>Был женат на Елизавете Павловне Сретенской.</a:t>
            </a:r>
          </a:p>
          <a:p>
            <a:pPr marL="0" indent="0" fontAlgn="base">
              <a:buNone/>
            </a:pPr>
            <a:r>
              <a:rPr lang="ru-RU" sz="3600" dirty="0"/>
              <a:t>Проживал в деревне Полино Белозерского района Вологодской области.</a:t>
            </a:r>
          </a:p>
          <a:p>
            <a:pPr marL="0" indent="0" fontAlgn="base">
              <a:buNone/>
            </a:pPr>
            <a:r>
              <a:rPr lang="ru-RU" sz="3600" dirty="0"/>
              <a:t>До закрытия в 1934 году </a:t>
            </a:r>
            <a:r>
              <a:rPr lang="ru-RU" sz="3600" dirty="0" err="1"/>
              <a:t>Николо</a:t>
            </a:r>
            <a:r>
              <a:rPr lang="ru-RU" sz="3600" dirty="0"/>
              <a:t>-Островского храма Белозерского района Вологодской области служил в нем священником.</a:t>
            </a:r>
          </a:p>
          <a:p>
            <a:pPr marL="0" indent="0" fontAlgn="base">
              <a:buNone/>
            </a:pPr>
            <a:r>
              <a:rPr lang="ru-RU" sz="3600" dirty="0"/>
              <a:t>После закрытия храма был зарегистрирован как сапожник, при этом не оставил своего служения и исполнял требы по домам верующих.</a:t>
            </a:r>
          </a:p>
          <a:p>
            <a:pPr marL="0" indent="0" fontAlgn="base">
              <a:buNone/>
            </a:pPr>
            <a:r>
              <a:rPr lang="ru-RU" sz="3600" dirty="0"/>
              <a:t>11 ноября 1939 года арестован.</a:t>
            </a:r>
          </a:p>
          <a:p>
            <a:pPr marL="0" indent="0" fontAlgn="base">
              <a:buNone/>
            </a:pPr>
            <a:r>
              <a:rPr lang="ru-RU" sz="3600" dirty="0"/>
              <a:t>Осужден 26 января 1940 года Областным Судом Вологодской области по статье 58, п. 10 ч.1 УК РСФСР к 10 годам ИТЛ. Срок отбывал в </a:t>
            </a:r>
            <a:r>
              <a:rPr lang="ru-RU" sz="3600" dirty="0" err="1"/>
              <a:t>Новозерской</a:t>
            </a:r>
            <a:r>
              <a:rPr lang="ru-RU" sz="3600" dirty="0"/>
              <a:t> ИТК  УИТЛК УНКВД по Вологодской области (ныне остров Огненный</a:t>
            </a:r>
            <a:r>
              <a:rPr lang="ru-RU" sz="3600" dirty="0" smtClean="0"/>
              <a:t>).</a:t>
            </a:r>
          </a:p>
          <a:p>
            <a:pPr marL="0" indent="0" fontAlgn="base">
              <a:buNone/>
            </a:pPr>
            <a:r>
              <a:rPr lang="ru-RU" sz="3600" dirty="0"/>
              <a:t>Умер 4 февраля 1942 года.</a:t>
            </a:r>
          </a:p>
          <a:p>
            <a:pPr marL="0" indent="0" fontAlgn="base">
              <a:buNone/>
            </a:pPr>
            <a:r>
              <a:rPr lang="ru-RU" sz="3600" dirty="0"/>
              <a:t>Похоронен в безвестной могиле на кладбище села Карл Либкнехт  Белозерского района Вологодской области.</a:t>
            </a:r>
          </a:p>
          <a:p>
            <a:pPr marL="0" indent="0" fontAlgn="base">
              <a:buNone/>
            </a:pPr>
            <a:r>
              <a:rPr lang="ru-RU" sz="3600" dirty="0"/>
              <a:t>Реабилитирован: 22 апреля 1992 года прокуратурой Вологодской области.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77034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0"/>
            <a:ext cx="4420101" cy="67169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210" y="0"/>
            <a:ext cx="4852537" cy="67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130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Священник Сретенский Пётр Михайлович</a:t>
            </a:r>
            <a:endParaRPr lang="ru-RU" dirty="0"/>
          </a:p>
        </p:txBody>
      </p:sp>
      <p:pic>
        <p:nvPicPr>
          <p:cNvPr id="6146" name="Picture 2" descr="petr-sretenski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10" y="1325045"/>
            <a:ext cx="7122695" cy="52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382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3" y="155966"/>
            <a:ext cx="4123322" cy="6702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942" y="185766"/>
            <a:ext cx="5520984" cy="66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51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Троицкий </a:t>
            </a:r>
            <a:r>
              <a:rPr lang="ru-RU" b="1" dirty="0"/>
              <a:t>Осип Григорьевич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79622"/>
            <a:ext cx="10515601" cy="50693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Троицкий Осип Григорьевич</a:t>
            </a:r>
            <a:r>
              <a:rPr lang="ru-RU" dirty="0"/>
              <a:t>, 1870 г. </a:t>
            </a:r>
            <a:r>
              <a:rPr lang="ru-RU" dirty="0" err="1"/>
              <a:t>рожд</a:t>
            </a:r>
            <a:r>
              <a:rPr lang="ru-RU" dirty="0"/>
              <a:t>., уроженец с. Бечевинка Белозерского р-на Ленингр. обл., русский, беспартийный, священник Назаровской церкви, проживал: д. </a:t>
            </a:r>
            <a:r>
              <a:rPr lang="ru-RU" dirty="0" err="1"/>
              <a:t>Пугорка</a:t>
            </a:r>
            <a:r>
              <a:rPr lang="ru-RU" dirty="0"/>
              <a:t> Назаровского с/с Белозерского р-на.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29 мая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</a:t>
            </a:r>
            <a:r>
              <a:rPr lang="ru-RU" dirty="0" smtClean="0"/>
              <a:t>наказания. </a:t>
            </a:r>
          </a:p>
          <a:p>
            <a:pPr marL="0" indent="0">
              <a:buNone/>
            </a:pPr>
            <a:r>
              <a:rPr lang="ru-RU" dirty="0" smtClean="0"/>
              <a:t>Из </a:t>
            </a:r>
            <a:r>
              <a:rPr lang="ru-RU" dirty="0"/>
              <a:t>обвинительного заключения:</a:t>
            </a:r>
            <a:br>
              <a:rPr lang="ru-RU" dirty="0"/>
            </a:br>
            <a:r>
              <a:rPr lang="ru-RU" dirty="0"/>
              <a:t>"Обвиняется в том, что будучи завербован в 1936г. обвиняемым Федотовским в контрреволюционную повстанческую</a:t>
            </a:r>
            <a:br>
              <a:rPr lang="ru-RU" dirty="0"/>
            </a:br>
            <a:r>
              <a:rPr lang="ru-RU" dirty="0"/>
              <a:t>группу </a:t>
            </a:r>
            <a:r>
              <a:rPr lang="ru-RU" dirty="0" err="1"/>
              <a:t>г.Белозерска</a:t>
            </a:r>
            <a:r>
              <a:rPr lang="ru-RU" dirty="0"/>
              <a:t>, по заданию последнего проводил следующую антисоветскую работу:</a:t>
            </a:r>
            <a:br>
              <a:rPr lang="ru-RU" dirty="0"/>
            </a:br>
            <a:r>
              <a:rPr lang="ru-RU" dirty="0"/>
              <a:t>1 мая 1937 года в помещении </a:t>
            </a:r>
            <a:r>
              <a:rPr lang="ru-RU" dirty="0" err="1"/>
              <a:t>назаровской</a:t>
            </a:r>
            <a:r>
              <a:rPr lang="ru-RU" dirty="0"/>
              <a:t> неполной средней школы с антисоветской целью</a:t>
            </a:r>
            <a:br>
              <a:rPr lang="ru-RU" dirty="0"/>
            </a:br>
            <a:r>
              <a:rPr lang="ru-RU" dirty="0"/>
              <a:t>устроил молебен. Вел антисоветскую пораженческую пропаганду и агитацию, распространял</a:t>
            </a:r>
            <a:br>
              <a:rPr lang="ru-RU" dirty="0"/>
            </a:br>
            <a:r>
              <a:rPr lang="ru-RU" dirty="0"/>
              <a:t>контрреволюционные провокационные </a:t>
            </a:r>
            <a:r>
              <a:rPr lang="ru-RU" dirty="0" smtClean="0"/>
              <a:t>слухи«</a:t>
            </a:r>
          </a:p>
          <a:p>
            <a:pPr marL="0" indent="0">
              <a:buNone/>
            </a:pPr>
            <a:r>
              <a:rPr lang="ru-RU" i="1" dirty="0">
                <a:hlinkClick r:id="rId2"/>
              </a:rPr>
              <a:t>Групповое дело</a:t>
            </a:r>
            <a:r>
              <a:rPr lang="ru-RU" dirty="0">
                <a:hlinkClick r:id="rId2"/>
              </a:rPr>
              <a:t> "Дело </a:t>
            </a:r>
            <a:r>
              <a:rPr lang="ru-RU" dirty="0" err="1">
                <a:hlinkClick r:id="rId2"/>
              </a:rPr>
              <a:t>Федотовского</a:t>
            </a:r>
            <a:r>
              <a:rPr lang="ru-RU" dirty="0">
                <a:hlinkClick r:id="rId2"/>
              </a:rPr>
              <a:t>, </a:t>
            </a:r>
            <a:r>
              <a:rPr lang="ru-RU" dirty="0" err="1">
                <a:hlinkClick r:id="rId2"/>
              </a:rPr>
              <a:t>Шоленинова</a:t>
            </a:r>
            <a:r>
              <a:rPr lang="ru-RU" dirty="0">
                <a:hlinkClick r:id="rId2"/>
              </a:rPr>
              <a:t> и др., </a:t>
            </a:r>
            <a:r>
              <a:rPr lang="ru-RU" dirty="0" err="1">
                <a:hlinkClick r:id="rId2"/>
              </a:rPr>
              <a:t>г.Белозерск</a:t>
            </a:r>
            <a:r>
              <a:rPr lang="ru-RU" dirty="0">
                <a:hlinkClick r:id="rId2"/>
              </a:rPr>
              <a:t>, 1937г."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 smtClean="0"/>
              <a:t>Расстрелян </a:t>
            </a:r>
            <a:r>
              <a:rPr lang="ru-RU" dirty="0"/>
              <a:t>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7439638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1074" y="365125"/>
            <a:ext cx="10182726" cy="132556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Священник </a:t>
            </a:r>
            <a:r>
              <a:rPr lang="ru-RU" sz="4000" b="1" dirty="0" err="1" smtClean="0"/>
              <a:t>Федотовский</a:t>
            </a:r>
            <a:r>
              <a:rPr lang="ru-RU" sz="4000" b="1" dirty="0" smtClean="0"/>
              <a:t> </a:t>
            </a:r>
            <a:r>
              <a:rPr lang="ru-RU" sz="4000" b="1" dirty="0"/>
              <a:t>Николай Николаевич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err="1" smtClean="0"/>
              <a:t>Федотовский</a:t>
            </a:r>
            <a:r>
              <a:rPr lang="ru-RU" b="1" dirty="0" smtClean="0"/>
              <a:t> </a:t>
            </a:r>
            <a:r>
              <a:rPr lang="ru-RU" b="1" dirty="0"/>
              <a:t>Николай Николаевич</a:t>
            </a:r>
            <a:r>
              <a:rPr lang="ru-RU" dirty="0"/>
              <a:t>, 1881 г. </a:t>
            </a:r>
            <a:r>
              <a:rPr lang="ru-RU" dirty="0" err="1"/>
              <a:t>рожд</a:t>
            </a:r>
            <a:r>
              <a:rPr lang="ru-RU" dirty="0"/>
              <a:t>.,в семье псаломщика, уроженец с. Урицкое Белозерского р-на Ленин. обл., русский, беспартийный, священник Петропавловской церкви, проживал: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Арестовывался в 1923 г. за распространение контрреволюционных прокламаций. В 1924 г. был осужден "за эксплуатацию населения". Вновь арестован 20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0850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 </a:t>
            </a:r>
            <a:r>
              <a:rPr lang="ru-RU" b="1" dirty="0" err="1" smtClean="0"/>
              <a:t>Филадельфин</a:t>
            </a:r>
            <a:r>
              <a:rPr lang="ru-RU" b="1" dirty="0" smtClean="0"/>
              <a:t> </a:t>
            </a:r>
            <a:r>
              <a:rPr lang="ru-RU" b="1" dirty="0"/>
              <a:t>Павел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Филадельфин</a:t>
            </a:r>
            <a:r>
              <a:rPr lang="ru-RU" b="1" dirty="0"/>
              <a:t> Павел Васильевич</a:t>
            </a:r>
            <a:r>
              <a:rPr lang="ru-RU" dirty="0"/>
              <a:t>, 1879 г. </a:t>
            </a:r>
            <a:r>
              <a:rPr lang="ru-RU" dirty="0" err="1"/>
              <a:t>рожд</a:t>
            </a:r>
            <a:r>
              <a:rPr lang="ru-RU" dirty="0"/>
              <a:t>., уроженец г. Белозерска, русский, беспартийный, священник, проживал: д. </a:t>
            </a:r>
            <a:r>
              <a:rPr lang="ru-RU" dirty="0" err="1"/>
              <a:t>Дементьево</a:t>
            </a:r>
            <a:r>
              <a:rPr lang="ru-RU" dirty="0"/>
              <a:t> Череповецкого р-на Ленингр. обл.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 октября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19 октября 1937 г. приговорен по ст. 58-10 (АСА)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21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5123043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Священник </a:t>
            </a:r>
            <a:r>
              <a:rPr lang="ru-RU" b="1" dirty="0" err="1" smtClean="0"/>
              <a:t>Шоленинов</a:t>
            </a:r>
            <a:r>
              <a:rPr lang="ru-RU" b="1" dirty="0" smtClean="0"/>
              <a:t> </a:t>
            </a:r>
            <a:r>
              <a:rPr lang="ru-RU" b="1" dirty="0"/>
              <a:t>Сергей Дмитриевич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Шоленинов</a:t>
            </a:r>
            <a:r>
              <a:rPr lang="ru-RU" b="1" dirty="0"/>
              <a:t> Сергей Дмитриевич</a:t>
            </a:r>
            <a:r>
              <a:rPr lang="ru-RU" dirty="0"/>
              <a:t>, 1886 г. </a:t>
            </a:r>
            <a:r>
              <a:rPr lang="ru-RU" dirty="0" err="1"/>
              <a:t>рожд</a:t>
            </a:r>
            <a:r>
              <a:rPr lang="ru-RU" dirty="0"/>
              <a:t>., уроженец и житель г. Белозерска, русский, беспартийный, священник Ильинской церкви.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16 августа допрошен и 20 августа 1937 г. арестован.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43242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4610" y="365126"/>
            <a:ext cx="10359189" cy="7417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Священномученик</a:t>
            </a:r>
            <a:r>
              <a:rPr lang="ru-RU" dirty="0"/>
              <a:t> </a:t>
            </a:r>
            <a:br>
              <a:rPr lang="ru-RU" dirty="0"/>
            </a:br>
            <a:r>
              <a:rPr lang="ru-RU" b="1" dirty="0"/>
              <a:t>Успенский Алексей Глебович</a:t>
            </a:r>
            <a:endParaRPr lang="ru-RU" dirty="0"/>
          </a:p>
        </p:txBody>
      </p:sp>
      <p:pic>
        <p:nvPicPr>
          <p:cNvPr id="2050" name="Picture 2" descr="http://kanonizacia.cerkov.ru/files/2017/01/%D1%81%D0%B2%D1%8F%D1%89%D0%B5%D0%BD%D0%BD%D0%BE%D0%BC%D1%83%D1%87%D0%B5%D0%BD%D0%B8%D0%BA-%D0%90%D0%BB%D0%B5%D0%BA%D1%81%D0%B8%D0%B9-%D0%A3%D1%81%D0%BF%D0%B5%D0%BD%D1%81%D0%BA%D0%B8%D0%B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03728"/>
            <a:ext cx="2773028" cy="56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787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</a:t>
            </a:r>
            <a:r>
              <a:rPr lang="ru-RU" dirty="0" smtClean="0"/>
              <a:t> </a:t>
            </a:r>
            <a:r>
              <a:rPr lang="ru-RU" b="1" dirty="0"/>
              <a:t>Щукин Леонид Иванович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Щукин Леонид Иванович</a:t>
            </a:r>
            <a:r>
              <a:rPr lang="ru-RU" dirty="0"/>
              <a:t>, 1902 г. </a:t>
            </a:r>
            <a:r>
              <a:rPr lang="ru-RU" dirty="0" err="1"/>
              <a:t>рожд</a:t>
            </a:r>
            <a:r>
              <a:rPr lang="ru-RU" dirty="0"/>
              <a:t>., уроженец д. Семеновская Ульяновского с/с Череповецкого р-на Ленин. обл., русский, беспартийный, священник </a:t>
            </a:r>
            <a:r>
              <a:rPr lang="ru-RU" dirty="0" err="1"/>
              <a:t>Ельтицкой</a:t>
            </a:r>
            <a:r>
              <a:rPr lang="ru-RU" dirty="0"/>
              <a:t> церкви в </a:t>
            </a:r>
            <a:r>
              <a:rPr lang="ru-RU" dirty="0" err="1"/>
              <a:t>Молодском</a:t>
            </a:r>
            <a:r>
              <a:rPr lang="ru-RU" dirty="0"/>
              <a:t> с/с Белозерского р-на Лен.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27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9 октября 1937 г. приговорен по ст. ст. 58-10-11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11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7197928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Диакон </a:t>
            </a:r>
            <a:r>
              <a:rPr lang="ru-RU" b="1" dirty="0" err="1" smtClean="0"/>
              <a:t>Патрушин</a:t>
            </a:r>
            <a:r>
              <a:rPr lang="ru-RU" b="1" dirty="0" smtClean="0"/>
              <a:t> Петр </a:t>
            </a:r>
            <a:r>
              <a:rPr lang="ru-RU" b="1" dirty="0" err="1" smtClean="0"/>
              <a:t>Ливерьевич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Патрушин</a:t>
            </a:r>
            <a:r>
              <a:rPr lang="ru-RU" b="1" dirty="0"/>
              <a:t> Петр </a:t>
            </a:r>
            <a:r>
              <a:rPr lang="ru-RU" b="1" dirty="0" err="1"/>
              <a:t>Ливерьевич</a:t>
            </a:r>
            <a:r>
              <a:rPr lang="ru-RU" dirty="0"/>
              <a:t>, 1881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Погорелка</a:t>
            </a:r>
            <a:r>
              <a:rPr lang="ru-RU" dirty="0"/>
              <a:t> Кирилловского р-на Ленингр. обл., русский, беспартийный, </a:t>
            </a:r>
            <a:r>
              <a:rPr lang="ru-RU" dirty="0" smtClean="0"/>
              <a:t>диакон</a:t>
            </a:r>
            <a:r>
              <a:rPr lang="ru-RU" dirty="0"/>
              <a:t>, проживал: д. Поповка </a:t>
            </a:r>
            <a:r>
              <a:rPr lang="ru-RU" dirty="0" err="1"/>
              <a:t>Шольского</a:t>
            </a:r>
            <a:r>
              <a:rPr lang="ru-RU" dirty="0"/>
              <a:t> р-на Лен.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25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23 сентября 1937 г. приговорен по ст. 58-10 (АСА)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Ленинграде 28 сентября 1937 г.  «ЛМ»-1</a:t>
            </a:r>
          </a:p>
        </p:txBody>
      </p:sp>
    </p:spTree>
    <p:extLst>
      <p:ext uri="{BB962C8B-B14F-4D97-AF65-F5344CB8AC3E}">
        <p14:creationId xmlns:p14="http://schemas.microsoft.com/office/powerpoint/2010/main" val="42608268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Диакон Прозоровский Константин Алексеевич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Прозоровский Константин Алексеевич</a:t>
            </a:r>
            <a:r>
              <a:rPr lang="ru-RU" dirty="0"/>
              <a:t> родился в 1883 г., Ленинградская обл., г. Белозерск. Место работы: </a:t>
            </a:r>
            <a:r>
              <a:rPr lang="ru-RU" dirty="0" err="1"/>
              <a:t>Ягромжская</a:t>
            </a:r>
            <a:r>
              <a:rPr lang="ru-RU" dirty="0"/>
              <a:t> церковь, </a:t>
            </a:r>
            <a:r>
              <a:rPr lang="ru-RU" dirty="0" smtClean="0"/>
              <a:t>диакон</a:t>
            </a:r>
            <a:r>
              <a:rPr lang="ru-RU" dirty="0"/>
              <a:t>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06.10.1937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Обвинение: контрреволюционная  агитация, </a:t>
            </a:r>
            <a:r>
              <a:rPr lang="ru-RU" dirty="0" err="1"/>
              <a:t>контрреволюц</a:t>
            </a:r>
            <a:r>
              <a:rPr lang="ru-RU" dirty="0"/>
              <a:t>. деятельность.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Приговор: «тройка» при УНКВД по Вологодской обл., 10.11.1937 г. - ВМН.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29.11.1937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Реабилитация: Вологодский облсуд, 09.08.1966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/>
              <a:t>Источник: Архив НИПЦ "Мемориал",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584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Ново-Богородицкая </a:t>
            </a:r>
            <a:r>
              <a:rPr lang="ru-RU" sz="1600" dirty="0" err="1"/>
              <a:t>Парфёновская</a:t>
            </a:r>
            <a:r>
              <a:rPr lang="ru-RU" sz="1600" dirty="0"/>
              <a:t> женская община. Фотография сделана предположительно до 1907 года 1-й ряд (сидят): монахиня (с 1909 года-игуменья) </a:t>
            </a:r>
            <a:r>
              <a:rPr lang="ru-RU" sz="1600" dirty="0" err="1"/>
              <a:t>Руфина</a:t>
            </a:r>
            <a:r>
              <a:rPr lang="ru-RU" sz="1600" dirty="0"/>
              <a:t> – начальница общины, второй справа – Сапожков Виктор Александрович (священник </a:t>
            </a:r>
            <a:r>
              <a:rPr lang="ru-RU" sz="1600" dirty="0" err="1"/>
              <a:t>Яргомжской</a:t>
            </a:r>
            <a:r>
              <a:rPr lang="ru-RU" sz="1600" dirty="0"/>
              <a:t> церкви); 2-ой ряд: второй слева – </a:t>
            </a:r>
            <a:r>
              <a:rPr lang="ru-RU" sz="1600" dirty="0" err="1"/>
              <a:t>Белоликов</a:t>
            </a:r>
            <a:r>
              <a:rPr lang="ru-RU" sz="1600" dirty="0"/>
              <a:t> Алексей Захарович (священник Васильевской-Романовской церкви), четвертый слева – </a:t>
            </a:r>
            <a:r>
              <a:rPr lang="ru-RU" sz="1600" dirty="0" err="1"/>
              <a:t>Мирославский</a:t>
            </a:r>
            <a:r>
              <a:rPr lang="ru-RU" sz="1600" dirty="0"/>
              <a:t> Михаил Андреевич (священник Чудской церкви); 3-й ряд: третий справа – </a:t>
            </a:r>
            <a:r>
              <a:rPr lang="ru-RU" sz="1600" dirty="0" err="1"/>
              <a:t>Громцев</a:t>
            </a:r>
            <a:r>
              <a:rPr lang="ru-RU" sz="1600" dirty="0"/>
              <a:t> Виктор Матвеевич (священник Чудской церкви)</a:t>
            </a:r>
          </a:p>
        </p:txBody>
      </p:sp>
      <p:pic>
        <p:nvPicPr>
          <p:cNvPr id="8194" name="Picture 2" descr="http://kanonizacia.cerkov.ru/files/2017/01/%D0%9E%D0%B1%D1%89%D0%B5%D0%B5-%D1%84%D0%BE%D1%82%D0%B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76" y="1690688"/>
            <a:ext cx="7727717" cy="501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2254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126"/>
            <a:ext cx="10439400" cy="9824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/>
              <a:t>Священнослужители Череповецкого уезда. 1907 г.  4-й в первом ряду – </a:t>
            </a:r>
            <a:r>
              <a:rPr lang="ru-RU" sz="1600" dirty="0" err="1"/>
              <a:t>Мирославский</a:t>
            </a:r>
            <a:r>
              <a:rPr lang="ru-RU" sz="1600" dirty="0"/>
              <a:t> Михаил Андреевич (священник Чудской церкви); 6-й в первом ряду – </a:t>
            </a:r>
            <a:r>
              <a:rPr lang="ru-RU" sz="1600" dirty="0" err="1"/>
              <a:t>Громцев</a:t>
            </a:r>
            <a:r>
              <a:rPr lang="ru-RU" sz="1600" dirty="0"/>
              <a:t> Виктор Матвеевич; 7-й в первом ряду – </a:t>
            </a:r>
            <a:r>
              <a:rPr lang="ru-RU" sz="1600" dirty="0" err="1"/>
              <a:t>Нелазский</a:t>
            </a:r>
            <a:r>
              <a:rPr lang="ru-RU" sz="1600" dirty="0"/>
              <a:t> Алексей Степанович (священник Ильинской </a:t>
            </a:r>
            <a:r>
              <a:rPr lang="ru-RU" sz="1600" dirty="0" err="1"/>
              <a:t>Шухтовской</a:t>
            </a:r>
            <a:r>
              <a:rPr lang="ru-RU" sz="1600" dirty="0"/>
              <a:t> церкви); 8-й в первом ряду — Сапожков Виктор Александрович (священник </a:t>
            </a:r>
            <a:r>
              <a:rPr lang="ru-RU" sz="1600" dirty="0" err="1"/>
              <a:t>Яргомжской</a:t>
            </a:r>
            <a:r>
              <a:rPr lang="ru-RU" sz="1600" dirty="0"/>
              <a:t> церкви); 10-й в первом ряду – Козин Пётр Фёдорович (священник </a:t>
            </a:r>
            <a:r>
              <a:rPr lang="ru-RU" sz="1600" dirty="0" err="1"/>
              <a:t>Староёрговской</a:t>
            </a:r>
            <a:r>
              <a:rPr lang="ru-RU" sz="1600" dirty="0"/>
              <a:t> церкви) 7-й во втором ряду – Иванов Вячеслав Павлович (псаломщик Чудской церкви), 8-й во втором ряду – </a:t>
            </a:r>
            <a:r>
              <a:rPr lang="ru-RU" sz="1600" dirty="0" err="1"/>
              <a:t>Белоликов</a:t>
            </a:r>
            <a:r>
              <a:rPr lang="ru-RU" sz="1600" dirty="0"/>
              <a:t> Алексей Захарович (священник Васильевской Романовской церкви</a:t>
            </a:r>
            <a:r>
              <a:rPr lang="ru-RU" sz="1300" dirty="0"/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436" y="1394656"/>
            <a:ext cx="8567327" cy="54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928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Ссылки на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https://obelozerye.ru/repressirovannye/9-ubity</a:t>
            </a:r>
            <a:endParaRPr lang="ru-RU" dirty="0" smtClean="0"/>
          </a:p>
          <a:p>
            <a:r>
              <a:rPr lang="en-US" dirty="0">
                <a:hlinkClick r:id="rId3"/>
              </a:rPr>
              <a:t>http://spb-eparh-vedomosti.ru/article.php?id=309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https://bessmertnybarak.ru/books/person/4728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r>
              <a:rPr lang="en-US" dirty="0">
                <a:hlinkClick r:id="rId5"/>
              </a:rPr>
              <a:t>http://ortho-rus.tk/articles/beloe-duhovenstvo-3079.html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https://bessmertnybarak.ru/books/person/34323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visz.nlr.ru/person/book/novg/2/2410</a:t>
            </a:r>
            <a:endParaRPr lang="ru-RU" dirty="0" smtClean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rosgenea.ru/familiya/bratolyubov</a:t>
            </a:r>
            <a:endParaRPr lang="ru-RU" dirty="0" smtClean="0"/>
          </a:p>
          <a:p>
            <a:r>
              <a:rPr lang="en-US" dirty="0">
                <a:hlinkClick r:id="rId9"/>
              </a:rPr>
              <a:t>http://www.ostrova.org/saints/sergievposad/</a:t>
            </a:r>
            <a:endParaRPr lang="ru-RU" dirty="0" smtClean="0"/>
          </a:p>
          <a:p>
            <a:r>
              <a:rPr lang="en-US" dirty="0">
                <a:hlinkClick r:id="rId10"/>
              </a:rPr>
              <a:t>http://</a:t>
            </a:r>
            <a:r>
              <a:rPr lang="en-US" dirty="0" smtClean="0">
                <a:hlinkClick r:id="rId10"/>
              </a:rPr>
              <a:t>www.vladimirskysobor.ru/novosti?id=2251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98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Агафонов Константин Васильевич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Агафонов Константин Васильевич</a:t>
            </a:r>
            <a:r>
              <a:rPr lang="ru-RU" dirty="0"/>
              <a:t>, 1860 г. </a:t>
            </a:r>
            <a:r>
              <a:rPr lang="ru-RU" dirty="0" err="1"/>
              <a:t>рожд</a:t>
            </a:r>
            <a:r>
              <a:rPr lang="ru-RU" dirty="0"/>
              <a:t>., уроженец г. </a:t>
            </a:r>
            <a:r>
              <a:rPr lang="ru-RU" dirty="0" err="1"/>
              <a:t>Кирилллова</a:t>
            </a:r>
            <a:r>
              <a:rPr lang="ru-RU" dirty="0"/>
              <a:t>, русский, беспартийный, священник церкви в д. Павлово Белозерского р-на </a:t>
            </a:r>
            <a:r>
              <a:rPr lang="ru-RU" dirty="0" err="1"/>
              <a:t>Ленинградск</a:t>
            </a:r>
            <a:r>
              <a:rPr lang="ru-RU" dirty="0"/>
              <a:t>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21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407665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Священник Архангельский Василий Иванович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Архангельский Василий Иванович</a:t>
            </a:r>
            <a:r>
              <a:rPr lang="ru-RU" dirty="0"/>
              <a:t>, 1877 г. </a:t>
            </a:r>
            <a:r>
              <a:rPr lang="ru-RU" dirty="0" err="1"/>
              <a:t>рожд</a:t>
            </a:r>
            <a:r>
              <a:rPr lang="ru-RU" dirty="0"/>
              <a:t>., уроженец д. </a:t>
            </a:r>
            <a:r>
              <a:rPr lang="ru-RU" dirty="0" err="1"/>
              <a:t>Киино</a:t>
            </a:r>
            <a:r>
              <a:rPr lang="ru-RU" dirty="0"/>
              <a:t> </a:t>
            </a:r>
            <a:r>
              <a:rPr lang="ru-RU" dirty="0" err="1"/>
              <a:t>Шольского</a:t>
            </a:r>
            <a:r>
              <a:rPr lang="ru-RU" dirty="0"/>
              <a:t> р-на Лен. обл., русский, беспартийный, священник, проживал: д. Горки Борисово-Судского р-на Ленингр.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6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УНКВД ЛО 23 сентября 1937 г. приговорен по ст. ст. 58-10-11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28 сентября 1937 г.  «ЛМ»-1</a:t>
            </a:r>
          </a:p>
        </p:txBody>
      </p:sp>
    </p:spTree>
    <p:extLst>
      <p:ext uri="{BB962C8B-B14F-4D97-AF65-F5344CB8AC3E}">
        <p14:creationId xmlns:p14="http://schemas.microsoft.com/office/powerpoint/2010/main" val="1046355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Священник </a:t>
            </a:r>
            <a:r>
              <a:rPr lang="ru-RU" b="1" dirty="0" err="1" smtClean="0"/>
              <a:t>Белицкий</a:t>
            </a:r>
            <a:r>
              <a:rPr lang="ru-RU" b="1" dirty="0" smtClean="0"/>
              <a:t> Сергей Алексеевич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Белицкий</a:t>
            </a:r>
            <a:r>
              <a:rPr lang="ru-RU" b="1" dirty="0"/>
              <a:t> Сергей Алексеевич</a:t>
            </a:r>
            <a:r>
              <a:rPr lang="ru-RU" dirty="0"/>
              <a:t>, 1876 г. </a:t>
            </a:r>
            <a:r>
              <a:rPr lang="ru-RU" dirty="0" err="1"/>
              <a:t>рожд</a:t>
            </a:r>
            <a:r>
              <a:rPr lang="ru-RU" dirty="0"/>
              <a:t>., уроженец </a:t>
            </a:r>
            <a:r>
              <a:rPr lang="ru-RU" dirty="0" err="1"/>
              <a:t>Пунемского</a:t>
            </a:r>
            <a:r>
              <a:rPr lang="ru-RU" dirty="0"/>
              <a:t> погоста Кирилловского уезда Новгородской губ., русский, беспартийный, священник собора, проживал: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 22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811398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1881</Words>
  <Application>Microsoft Office PowerPoint</Application>
  <PresentationFormat>Широкоэкранный</PresentationFormat>
  <Paragraphs>170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9" baseType="lpstr">
      <vt:lpstr>Arial</vt:lpstr>
      <vt:lpstr>Calibri</vt:lpstr>
      <vt:lpstr>Calibri Light</vt:lpstr>
      <vt:lpstr>Тема Office</vt:lpstr>
      <vt:lpstr>Репрессированное духовенство</vt:lpstr>
      <vt:lpstr>Презентация PowerPoint</vt:lpstr>
      <vt:lpstr>Священномученик  Беляев Федор Евгеньевич</vt:lpstr>
      <vt:lpstr>Священномученик  Беляев Федор Евгеньевич</vt:lpstr>
      <vt:lpstr>Священномученик  Успенский Алексей Глебович</vt:lpstr>
      <vt:lpstr>Священномученик  Успенский Алексей Глебович</vt:lpstr>
      <vt:lpstr>Священник Агафонов Константин Васильевич</vt:lpstr>
      <vt:lpstr>Священник Архангельский Василий Иванович</vt:lpstr>
      <vt:lpstr>Священник Белицкий Сергей Алексеевич</vt:lpstr>
      <vt:lpstr>Священник Беляев Николай Михайлович</vt:lpstr>
      <vt:lpstr>Священник Беляев Павел Евгеньевич</vt:lpstr>
      <vt:lpstr>Священник Беспалов Иван Владимирович</vt:lpstr>
      <vt:lpstr>Диакон Братолюбов Александр Иванович</vt:lpstr>
      <vt:lpstr>Игумен Алипий (Быстров Алипий Хрисанфович)</vt:lpstr>
      <vt:lpstr>Священник Георгиевский Александр Никанорович</vt:lpstr>
      <vt:lpstr>Священник Георгиевский Александр Порфирьевич</vt:lpstr>
      <vt:lpstr>Священник Григорьев Алексей Васильевич</vt:lpstr>
      <vt:lpstr>Священник Дымский Василий Иванович</vt:lpstr>
      <vt:lpstr>Игумен Серафим ( Жизнин Серафим Богданович)</vt:lpstr>
      <vt:lpstr>Презентация PowerPoint</vt:lpstr>
      <vt:lpstr>Священник Инюшин Иван Иванович</vt:lpstr>
      <vt:lpstr>Презентация PowerPoint</vt:lpstr>
      <vt:lpstr>Священник Инюшин Иван Иванович</vt:lpstr>
      <vt:lpstr> Священник Капитонов Ульян Капитонович</vt:lpstr>
      <vt:lpstr>Священник Кузнецов Семен Кириллович</vt:lpstr>
      <vt:lpstr>Священник Кьянский Петр Федорович</vt:lpstr>
      <vt:lpstr>Священник Магаев Андрей Михайлович</vt:lpstr>
      <vt:lpstr>Священник Макаров Венедикт Николаевич</vt:lpstr>
      <vt:lpstr>Священник Малахайчиков Петр Васильевич</vt:lpstr>
      <vt:lpstr>Священник Мирославский Павел Андреевич</vt:lpstr>
      <vt:lpstr>Священник Иван Андреевич Мирославский </vt:lpstr>
      <vt:lpstr>Священник Иван Андреевич Мирославский</vt:lpstr>
      <vt:lpstr>Священник Иван Андреевич Мирославский </vt:lpstr>
      <vt:lpstr>Священник Морев Николай Васильевич</vt:lpstr>
      <vt:lpstr>Священник Мясников Константин Алексеевич</vt:lpstr>
      <vt:lpstr>Священник Пазгалёв Пётр Никитич</vt:lpstr>
      <vt:lpstr>Священник Полянский Николай Евгеньевич</vt:lpstr>
      <vt:lpstr>Священник Рыбицев Василий Васильевич</vt:lpstr>
      <vt:lpstr>Священник Сапожков Виктор Александрович</vt:lpstr>
      <vt:lpstr>Протоиерей Виктор Сапожков с женой Анной Николаевной</vt:lpstr>
      <vt:lpstr>Священник Светлов Василий Николаевич</vt:lpstr>
      <vt:lpstr>Священник Скородумов Евгений Клавдиевич</vt:lpstr>
      <vt:lpstr>Священник Смирнов Иван Петрович</vt:lpstr>
      <vt:lpstr>Священник Смирнов Ионикий Ефимович</vt:lpstr>
      <vt:lpstr>Священник Смирнов Павел Александрович</vt:lpstr>
      <vt:lpstr>Священник Смирнов Павел Александрович</vt:lpstr>
      <vt:lpstr>Священник Смирнов Павел Александрович</vt:lpstr>
      <vt:lpstr>Священник Соколов Константин Николаевич</vt:lpstr>
      <vt:lpstr>Священник Соловьев Николай Петрович</vt:lpstr>
      <vt:lpstr>Священник Сретенский Михаил Михайлович</vt:lpstr>
      <vt:lpstr>Священник Сретенский Пётр Михайлович</vt:lpstr>
      <vt:lpstr>Священник Сретенский Пётр Михайлович</vt:lpstr>
      <vt:lpstr>Презентация PowerPoint</vt:lpstr>
      <vt:lpstr>Священник Сретенский Пётр Михайлович</vt:lpstr>
      <vt:lpstr>Презентация PowerPoint</vt:lpstr>
      <vt:lpstr>Священник Троицкий Осип Григорьевич</vt:lpstr>
      <vt:lpstr>Священник Федотовский Николай Николаевич</vt:lpstr>
      <vt:lpstr>Священник Филадельфин Павел Васильевич</vt:lpstr>
      <vt:lpstr>Священник Шоленинов Сергей Дмитриевич</vt:lpstr>
      <vt:lpstr>Священник Щукин Леонид Иванович</vt:lpstr>
      <vt:lpstr>Диакон Патрушин Петр Ливерьевич</vt:lpstr>
      <vt:lpstr>Диакон Прозоровский Константин Алексеевич</vt:lpstr>
      <vt:lpstr>Ново-Богородицкая Парфёновская женская община. Фотография сделана предположительно до 1907 года 1-й ряд (сидят): монахиня (с 1909 года-игуменья) Руфина – начальница общины, второй справа – Сапожков Виктор Александрович (священник Яргомжской церкви); 2-ой ряд: второй слева – Белоликов Алексей Захарович (священник Васильевской-Романовской церкви), четвертый слева – Мирославский Михаил Андреевич (священник Чудской церкви); 3-й ряд: третий справа – Громцев Виктор Матвеевич (священник Чудской церкви)</vt:lpstr>
      <vt:lpstr>Священнослужители Череповецкого уезда. 1907 г.  4-й в первом ряду – Мирославский Михаил Андреевич (священник Чудской церкви); 6-й в первом ряду – Громцев Виктор Матвеевич; 7-й в первом ряду – Нелазский Алексей Степанович (священник Ильинской Шухтовской церкви); 8-й в первом ряду — Сапожков Виктор Александрович (священник Яргомжской церкви); 10-й в первом ряду – Козин Пётр Фёдорович (священник Староёрговской церкви) 7-й во втором ряду – Иванов Вячеслав Павлович (псаломщик Чудской церкви), 8-й во втором ряду – Белоликов Алексей Захарович (священник Васильевской Романовской церкви)</vt:lpstr>
      <vt:lpstr>Ссылки на источники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Репрессированное духовенство Белозерского района</dc:title>
  <dc:creator>Пользователь</dc:creator>
  <cp:lastModifiedBy>Пользователь</cp:lastModifiedBy>
  <cp:revision>92</cp:revision>
  <dcterms:created xsi:type="dcterms:W3CDTF">2019-06-08T07:26:56Z</dcterms:created>
  <dcterms:modified xsi:type="dcterms:W3CDTF">2022-09-18T12:24:28Z</dcterms:modified>
</cp:coreProperties>
</file>