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1" r:id="rId3"/>
    <p:sldId id="258" r:id="rId4"/>
    <p:sldId id="295" r:id="rId5"/>
    <p:sldId id="290" r:id="rId6"/>
    <p:sldId id="264" r:id="rId7"/>
    <p:sldId id="289" r:id="rId8"/>
    <p:sldId id="260" r:id="rId9"/>
    <p:sldId id="284" r:id="rId10"/>
    <p:sldId id="281" r:id="rId11"/>
    <p:sldId id="257" r:id="rId12"/>
    <p:sldId id="282" r:id="rId13"/>
    <p:sldId id="280" r:id="rId14"/>
    <p:sldId id="283" r:id="rId15"/>
    <p:sldId id="285" r:id="rId16"/>
    <p:sldId id="291" r:id="rId17"/>
    <p:sldId id="262" r:id="rId18"/>
    <p:sldId id="265" r:id="rId19"/>
    <p:sldId id="266" r:id="rId20"/>
    <p:sldId id="275" r:id="rId21"/>
    <p:sldId id="292" r:id="rId22"/>
    <p:sldId id="294" r:id="rId23"/>
    <p:sldId id="276" r:id="rId24"/>
    <p:sldId id="288" r:id="rId25"/>
    <p:sldId id="277" r:id="rId26"/>
    <p:sldId id="293" r:id="rId27"/>
    <p:sldId id="278" r:id="rId28"/>
    <p:sldId id="286" r:id="rId29"/>
    <p:sldId id="279" r:id="rId30"/>
    <p:sldId id="287" r:id="rId31"/>
    <p:sldId id="269" r:id="rId32"/>
    <p:sldId id="268" r:id="rId33"/>
    <p:sldId id="271" r:id="rId34"/>
    <p:sldId id="267" r:id="rId35"/>
    <p:sldId id="263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960CA-D53F-477C-A629-2E12703F794C}" type="datetimeFigureOut">
              <a:rPr lang="ru-RU" smtClean="0"/>
              <a:t>13.06.2020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1A179-348F-4762-BAC4-EDE5CBD76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50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9BD2-75CC-416D-B077-D7FF00897C4F}" type="datetimeFigureOut">
              <a:rPr lang="ru-RU" smtClean="0"/>
              <a:t>13.06.2020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ED65-C585-476E-810E-19B2F3CED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74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9BD2-75CC-416D-B077-D7FF00897C4F}" type="datetimeFigureOut">
              <a:rPr lang="ru-RU" smtClean="0"/>
              <a:t>13.06.2020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ED65-C585-476E-810E-19B2F3CED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0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9BD2-75CC-416D-B077-D7FF00897C4F}" type="datetimeFigureOut">
              <a:rPr lang="ru-RU" smtClean="0"/>
              <a:t>13.06.2020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ED65-C585-476E-810E-19B2F3CED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1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9BD2-75CC-416D-B077-D7FF00897C4F}" type="datetimeFigureOut">
              <a:rPr lang="ru-RU" smtClean="0"/>
              <a:t>13.06.2020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ED65-C585-476E-810E-19B2F3CED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0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9BD2-75CC-416D-B077-D7FF00897C4F}" type="datetimeFigureOut">
              <a:rPr lang="ru-RU" smtClean="0"/>
              <a:t>13.06.2020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ED65-C585-476E-810E-19B2F3CED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97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9BD2-75CC-416D-B077-D7FF00897C4F}" type="datetimeFigureOut">
              <a:rPr lang="ru-RU" smtClean="0"/>
              <a:t>13.06.2020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ED65-C585-476E-810E-19B2F3CED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4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9BD2-75CC-416D-B077-D7FF00897C4F}" type="datetimeFigureOut">
              <a:rPr lang="ru-RU" smtClean="0"/>
              <a:t>13.06.2020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ED65-C585-476E-810E-19B2F3CED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4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9BD2-75CC-416D-B077-D7FF00897C4F}" type="datetimeFigureOut">
              <a:rPr lang="ru-RU" smtClean="0"/>
              <a:t>13.06.2020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ED65-C585-476E-810E-19B2F3CED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27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9BD2-75CC-416D-B077-D7FF00897C4F}" type="datetimeFigureOut">
              <a:rPr lang="ru-RU" smtClean="0"/>
              <a:t>13.06.2020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ED65-C585-476E-810E-19B2F3CED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39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9BD2-75CC-416D-B077-D7FF00897C4F}" type="datetimeFigureOut">
              <a:rPr lang="ru-RU" smtClean="0"/>
              <a:t>13.06.2020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ED65-C585-476E-810E-19B2F3CED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511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9BD2-75CC-416D-B077-D7FF00897C4F}" type="datetimeFigureOut">
              <a:rPr lang="ru-RU" smtClean="0"/>
              <a:t>13.06.2020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ED65-C585-476E-810E-19B2F3CED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838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9BD2-75CC-416D-B077-D7FF00897C4F}" type="datetimeFigureOut">
              <a:rPr lang="ru-RU" smtClean="0"/>
              <a:t>13.06.2020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ED65-C585-476E-810E-19B2F3CED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05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belozersk.org/ikonostas/" TargetMode="External"/><Relationship Id="rId3" Type="http://schemas.openxmlformats.org/officeDocument/2006/relationships/hyperlink" Target="http://icons.pstgu.ru/icon/6" TargetMode="External"/><Relationship Id="rId7" Type="http://schemas.openxmlformats.org/officeDocument/2006/relationships/hyperlink" Target="https://days.pravoslavie.ru/Images/im431.htm" TargetMode="External"/><Relationship Id="rId2" Type="http://schemas.openxmlformats.org/officeDocument/2006/relationships/hyperlink" Target="https://belozersk.org/ikona-bogomater-umilenie-belozerskay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smuseumvrm.ru/data/collections/ikonopis/bogomater_umilenie_belozerskaya._perv._pol._xiii_v._drzh-2116_/index.php" TargetMode="External"/><Relationship Id="rId5" Type="http://schemas.openxmlformats.org/officeDocument/2006/relationships/hyperlink" Target="https://mirznanii.com/a/127809/bogomater-belozerskaya-umilenie/" TargetMode="External"/><Relationship Id="rId4" Type="http://schemas.openxmlformats.org/officeDocument/2006/relationships/hyperlink" Target="http://belhramvrs.ru/news/prestolnyi-prazdnik-belozerskaa-ikona-boziei-materi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Икона Божией Матери</a:t>
            </a:r>
            <a:br>
              <a:rPr lang="ru-RU" dirty="0" smtClean="0"/>
            </a:br>
            <a:r>
              <a:rPr lang="ru-RU" dirty="0" smtClean="0"/>
              <a:t>«Умиление»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Белозерская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287341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288" y="365126"/>
            <a:ext cx="9952511" cy="668028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/>
              <a:t>Спасо</a:t>
            </a:r>
            <a:r>
              <a:rPr lang="ru-RU" sz="3200" dirty="0"/>
              <a:t>-Преображенский собор</a:t>
            </a:r>
            <a:r>
              <a:rPr lang="ru-RU" sz="3200" dirty="0" smtClean="0"/>
              <a:t>,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/>
              <a:t>г. </a:t>
            </a:r>
            <a:r>
              <a:rPr lang="ru-RU" sz="3200" dirty="0" smtClean="0"/>
              <a:t>Белозерск.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343" y="1128642"/>
            <a:ext cx="7212275" cy="544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40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Историческая справка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Икона </a:t>
            </a:r>
            <a:r>
              <a:rPr lang="ru-RU" dirty="0"/>
              <a:t>«Богоматерь Белозерская Умиление</a:t>
            </a:r>
            <a:r>
              <a:rPr lang="ru-RU" dirty="0" smtClean="0"/>
              <a:t>» одно время находилась  слева в </a:t>
            </a:r>
            <a:r>
              <a:rPr lang="ru-RU" dirty="0" smtClean="0"/>
              <a:t>иконостасе </a:t>
            </a:r>
            <a:r>
              <a:rPr lang="ru-RU" dirty="0" err="1" smtClean="0"/>
              <a:t>Спасо</a:t>
            </a:r>
            <a:r>
              <a:rPr lang="ru-RU" dirty="0" smtClean="0"/>
              <a:t>-Преображенского </a:t>
            </a:r>
            <a:r>
              <a:rPr lang="ru-RU" dirty="0" smtClean="0"/>
              <a:t>собора </a:t>
            </a:r>
            <a:r>
              <a:rPr lang="ru-RU" dirty="0" err="1" smtClean="0"/>
              <a:t>г.Белозерска</a:t>
            </a:r>
            <a:r>
              <a:rPr lang="ru-RU" dirty="0"/>
              <a:t>. </a:t>
            </a:r>
            <a:r>
              <a:rPr lang="ru-RU" dirty="0" smtClean="0"/>
              <a:t>Около </a:t>
            </a:r>
            <a:r>
              <a:rPr lang="ru-RU" dirty="0"/>
              <a:t>1931 </a:t>
            </a:r>
            <a:r>
              <a:rPr lang="ru-RU" dirty="0" smtClean="0"/>
              <a:t>г. икона</a:t>
            </a:r>
            <a:r>
              <a:rPr lang="ru-RU" dirty="0" smtClean="0"/>
              <a:t> была вывезена </a:t>
            </a:r>
            <a:r>
              <a:rPr lang="ru-RU" dirty="0" smtClean="0"/>
              <a:t>из </a:t>
            </a:r>
            <a:r>
              <a:rPr lang="ru-RU" dirty="0" err="1" smtClean="0"/>
              <a:t>Спасо</a:t>
            </a:r>
            <a:r>
              <a:rPr lang="ru-RU" dirty="0" smtClean="0"/>
              <a:t>-Преображенского </a:t>
            </a:r>
            <a:r>
              <a:rPr lang="ru-RU" dirty="0" smtClean="0"/>
              <a:t>собора в Государственный Русский музей </a:t>
            </a:r>
            <a:r>
              <a:rPr lang="ru-RU" dirty="0" smtClean="0"/>
              <a:t>в Санкт-Петербурге, где хранится и поныне.</a:t>
            </a:r>
          </a:p>
          <a:p>
            <a:pPr marL="0" indent="0" algn="just">
              <a:buNone/>
            </a:pPr>
            <a:r>
              <a:rPr lang="ru-RU" dirty="0" smtClean="0"/>
              <a:t>В 2012 </a:t>
            </a:r>
            <a:r>
              <a:rPr lang="ru-RU" dirty="0" smtClean="0"/>
              <a:t>г., </a:t>
            </a:r>
            <a:r>
              <a:rPr lang="ru-RU" dirty="0" smtClean="0"/>
              <a:t>в год 1150-летия Белозерска, художником-реставратором Русского музея Михаилом Михайловичем Бушуевым была сделана копия иконы, которая в настоящее время помещена на месте оригинала.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0138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482" y="365125"/>
            <a:ext cx="10214317" cy="54927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Иконостас </a:t>
            </a:r>
            <a:r>
              <a:rPr lang="ru-RU" sz="2800" dirty="0" err="1" smtClean="0"/>
              <a:t>Спасо</a:t>
            </a:r>
            <a:r>
              <a:rPr lang="ru-RU" sz="2800" dirty="0" smtClean="0"/>
              <a:t>-Преображенского собора. г. Белозерск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1207507"/>
            <a:ext cx="3966908" cy="55036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79" y="1077374"/>
            <a:ext cx="2446879" cy="5797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791" y="1389596"/>
            <a:ext cx="4397653" cy="520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49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410" y="365126"/>
            <a:ext cx="10059389" cy="466147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/>
              <a:t>Спасо</a:t>
            </a:r>
            <a:r>
              <a:rPr lang="ru-RU" sz="2400" dirty="0"/>
              <a:t>-Преображенский </a:t>
            </a:r>
            <a:r>
              <a:rPr lang="ru-RU" sz="2400" dirty="0" smtClean="0"/>
              <a:t>собор, г. Белозерск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6779" y="1331578"/>
            <a:ext cx="6738003" cy="50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73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400" dirty="0" err="1" smtClean="0"/>
              <a:t>Спасо</a:t>
            </a:r>
            <a:r>
              <a:rPr lang="ru-RU" sz="2400" dirty="0" smtClean="0"/>
              <a:t>-Преображенский собор. </a:t>
            </a:r>
            <a:r>
              <a:rPr lang="ru-RU" sz="2400" dirty="0"/>
              <a:t>г. </a:t>
            </a:r>
            <a:r>
              <a:rPr lang="ru-RU" sz="2400" dirty="0" smtClean="0"/>
              <a:t>Белозерск. 2009 г.</a:t>
            </a:r>
            <a:endParaRPr lang="ru-RU" sz="2400" dirty="0"/>
          </a:p>
        </p:txBody>
      </p:sp>
      <p:pic>
        <p:nvPicPr>
          <p:cNvPr id="1026" name="Picture 2" descr="Собор Спаса Преображения, Белозерс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90" y="1476932"/>
            <a:ext cx="3976599" cy="529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114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/>
              <a:t>Икона Божией Матери «</a:t>
            </a:r>
            <a:r>
              <a:rPr lang="ru-RU" sz="2000" dirty="0" smtClean="0"/>
              <a:t>Умиление»</a:t>
            </a:r>
            <a:r>
              <a:rPr lang="ru-RU" sz="2000" dirty="0"/>
              <a:t> Белозерская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 соборе Преображения </a:t>
            </a:r>
            <a:r>
              <a:rPr lang="ru-RU" sz="2000" dirty="0"/>
              <a:t>Господня </a:t>
            </a:r>
            <a:r>
              <a:rPr lang="ru-RU" sz="2000" dirty="0" smtClean="0"/>
              <a:t> </a:t>
            </a:r>
            <a:r>
              <a:rPr lang="ru-RU" sz="2000" dirty="0" smtClean="0"/>
              <a:t>г. </a:t>
            </a:r>
            <a:r>
              <a:rPr lang="ru-RU" sz="2000" dirty="0" smtClean="0"/>
              <a:t>Белозерска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67" t="72" b="1"/>
          <a:stretch/>
        </p:blipFill>
        <p:spPr>
          <a:xfrm>
            <a:off x="4801368" y="1555667"/>
            <a:ext cx="2589263" cy="512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82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/>
              <a:t>Богоматерь Белозерская (1200-1233)</a:t>
            </a:r>
            <a:br>
              <a:rPr lang="ru-RU" sz="1800" dirty="0"/>
            </a:br>
            <a:r>
              <a:rPr lang="ru-RU" sz="1800" dirty="0"/>
              <a:t>Автор: Неизвестный иконописец XIII века</a:t>
            </a:r>
            <a:br>
              <a:rPr lang="ru-RU" sz="1800" dirty="0"/>
            </a:br>
            <a:r>
              <a:rPr lang="ru-RU" sz="1800" dirty="0"/>
              <a:t>Источник: Государственный Русский музей</a:t>
            </a:r>
          </a:p>
        </p:txBody>
      </p:sp>
      <p:pic>
        <p:nvPicPr>
          <p:cNvPr id="2050" name="Picture 2" descr="http://www.zdravrussia.ru/images/foto/fool/88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96" y="1825625"/>
            <a:ext cx="30142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290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02" y="365125"/>
            <a:ext cx="10344397" cy="69177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Фрагменты иконы. Спаситель.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09" y="1283756"/>
            <a:ext cx="4223782" cy="5574244"/>
          </a:xfrm>
        </p:spPr>
      </p:pic>
    </p:spTree>
    <p:extLst>
      <p:ext uri="{BB962C8B-B14F-4D97-AF65-F5344CB8AC3E}">
        <p14:creationId xmlns:p14="http://schemas.microsoft.com/office/powerpoint/2010/main" val="737328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203" y="3057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Фрагмент иконы. Спаситель и Богоматерь.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59" y="1441305"/>
            <a:ext cx="3889867" cy="5155775"/>
          </a:xfrm>
        </p:spPr>
      </p:pic>
    </p:spTree>
    <p:extLst>
      <p:ext uri="{BB962C8B-B14F-4D97-AF65-F5344CB8AC3E}">
        <p14:creationId xmlns:p14="http://schemas.microsoft.com/office/powerpoint/2010/main" val="2919427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Фрагмент иконы. Спаситель.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815" y="1338737"/>
            <a:ext cx="4087639" cy="5394572"/>
          </a:xfrm>
        </p:spPr>
      </p:pic>
    </p:spTree>
    <p:extLst>
      <p:ext uri="{BB962C8B-B14F-4D97-AF65-F5344CB8AC3E}">
        <p14:creationId xmlns:p14="http://schemas.microsoft.com/office/powerpoint/2010/main" val="2276134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Иконографическая справка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Икона Пресвятой Богородицы «Умиление Белозерская» - это одна </a:t>
            </a:r>
            <a:r>
              <a:rPr lang="ru-RU" dirty="0"/>
              <a:t>из древнейших русских </a:t>
            </a:r>
            <a:r>
              <a:rPr lang="ru-RU" dirty="0" smtClean="0"/>
              <a:t>икон.</a:t>
            </a:r>
            <a:r>
              <a:rPr lang="ru-RU" dirty="0"/>
              <a:t> </a:t>
            </a:r>
            <a:r>
              <a:rPr lang="ru-RU" dirty="0" smtClean="0"/>
              <a:t>Она принадлежит </a:t>
            </a:r>
            <a:r>
              <a:rPr lang="ru-RU" dirty="0"/>
              <a:t>к типу «Умиление» (имеет топологическое сходство с Владимирской иконой Божией матери). Богоматерь изображена с младенцем Христом, прижавшимся щекой к Ее лицу. </a:t>
            </a:r>
            <a:r>
              <a:rPr lang="ru-RU" dirty="0" smtClean="0"/>
              <a:t>Наименование </a:t>
            </a:r>
            <a:r>
              <a:rPr lang="ru-RU" dirty="0"/>
              <a:t>"Умиление" точно и выразительно передает момент задушевного общения Матери, провидящей будущие страдания Иисуса, с Сыном.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Богоматерь на иконе показана </a:t>
            </a:r>
            <a:r>
              <a:rPr lang="ru-RU" dirty="0"/>
              <a:t>в поясном изображении, с Младенцем на правой руке, прильнувшим к Ее склоненному лику</a:t>
            </a:r>
            <a:r>
              <a:rPr lang="ru-RU" dirty="0" smtClean="0"/>
              <a:t>. </a:t>
            </a:r>
            <a:r>
              <a:rPr lang="ru-RU" dirty="0"/>
              <a:t>Лики Богоматери и Младенца </a:t>
            </a:r>
            <a:r>
              <a:rPr lang="ru-RU" dirty="0" smtClean="0"/>
              <a:t> </a:t>
            </a:r>
            <a:r>
              <a:rPr lang="ru-RU" dirty="0"/>
              <a:t>выделены </a:t>
            </a:r>
            <a:r>
              <a:rPr lang="ru-RU" dirty="0" err="1"/>
              <a:t>киноварно</a:t>
            </a:r>
            <a:r>
              <a:rPr lang="ru-RU" dirty="0"/>
              <a:t>-оранжевыми нимбами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621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Описание иконы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«Богоматерь Белозерская» относится к канону </a:t>
            </a:r>
            <a:r>
              <a:rPr lang="ru-RU" dirty="0" err="1"/>
              <a:t>гликофилуса</a:t>
            </a:r>
            <a:r>
              <a:rPr lang="ru-RU" dirty="0"/>
              <a:t>. Иконографическими признаками иконы являются обнаженные и согнутые ноги </a:t>
            </a:r>
            <a:r>
              <a:rPr lang="ru-RU" dirty="0" smtClean="0"/>
              <a:t>Младенца  Христа</a:t>
            </a:r>
            <a:r>
              <a:rPr lang="ru-RU" dirty="0"/>
              <a:t>. Открытые ноги и руки Спасителя </a:t>
            </a:r>
            <a:r>
              <a:rPr lang="ru-RU" dirty="0" smtClean="0"/>
              <a:t>- </a:t>
            </a:r>
            <a:r>
              <a:rPr lang="ru-RU" dirty="0"/>
              <a:t>указание на Его евхаристическую жертву, как символический образ жертвенного агнца. Правой рукой Пречистая Дева поддерживает Своего Сына, а левой </a:t>
            </a:r>
            <a:r>
              <a:rPr lang="ru-RU" dirty="0" err="1"/>
              <a:t>указует</a:t>
            </a:r>
            <a:r>
              <a:rPr lang="ru-RU" dirty="0"/>
              <a:t> на Него. Положение ликов и рук полностью совпадают с «Богоматерью Владимирской». В.И. Антонова полагала, что «Богоматерь Белозерская» – список с «Владимирской» до того, как после многочисленных </a:t>
            </a:r>
            <a:r>
              <a:rPr lang="ru-RU" dirty="0" err="1"/>
              <a:t>поновлений</a:t>
            </a:r>
            <a:r>
              <a:rPr lang="ru-RU" dirty="0"/>
              <a:t> ноги Младенца были переписаны, и в результате левая нога Эммануила оказалась с вывернутой ступней (Антонова В.И. К вопросу о первоначальной композиции иконы Владимирской Богоматери // Византийский временник. Т. XVIII.- М., 1961. С. 204.). </a:t>
            </a:r>
          </a:p>
        </p:txBody>
      </p:sp>
    </p:spTree>
    <p:extLst>
      <p:ext uri="{BB962C8B-B14F-4D97-AF65-F5344CB8AC3E}">
        <p14:creationId xmlns:p14="http://schemas.microsoft.com/office/powerpoint/2010/main" val="4030233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/>
              <a:t>Богоматерь Белозерская (1200-1233) (фрагмент). Лицо Богоматери с младенцем</a:t>
            </a:r>
            <a:br>
              <a:rPr lang="ru-RU" sz="2000" dirty="0"/>
            </a:br>
            <a:r>
              <a:rPr lang="ru-RU" sz="2000" dirty="0"/>
              <a:t>Автор: Неизвестный иконописец XIII века</a:t>
            </a:r>
            <a:br>
              <a:rPr lang="ru-RU" sz="2000" dirty="0"/>
            </a:br>
            <a:r>
              <a:rPr lang="ru-RU" sz="2000" dirty="0"/>
              <a:t>Источник: Государственный Русский музей</a:t>
            </a:r>
          </a:p>
        </p:txBody>
      </p:sp>
      <p:pic>
        <p:nvPicPr>
          <p:cNvPr id="3074" name="Picture 2" descr="http://www.zdravrussia.ru/images/foto/fool/88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612" y="1599993"/>
            <a:ext cx="4331562" cy="49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466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600075"/>
            <a:ext cx="3810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35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280" y="365126"/>
            <a:ext cx="10237519" cy="6442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Описание иконы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395" y="1009404"/>
            <a:ext cx="10629405" cy="516755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Белозерскую икону нельзя </a:t>
            </a:r>
            <a:r>
              <a:rPr lang="ru-RU" dirty="0" smtClean="0"/>
              <a:t>считать списком с «Владимирской» иконы: </a:t>
            </a:r>
            <a:r>
              <a:rPr lang="ru-RU" dirty="0"/>
              <a:t>в плане иконографической схемы она представляет как бы промежуточный вариант между иконами «Владимирской» и «</a:t>
            </a:r>
            <a:r>
              <a:rPr lang="ru-RU" dirty="0" smtClean="0"/>
              <a:t>Донской». </a:t>
            </a: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Икона </a:t>
            </a:r>
            <a:r>
              <a:rPr lang="ru-RU" dirty="0" smtClean="0"/>
              <a:t>Богородицы Умиление</a:t>
            </a:r>
            <a:r>
              <a:rPr lang="ru-RU" dirty="0" smtClean="0"/>
              <a:t> Белозерская имеет свои индивидуальные особенности, </a:t>
            </a:r>
            <a:r>
              <a:rPr lang="ru-RU" dirty="0"/>
              <a:t>которые выделяют ее из общего ряда ранних Богородичных образов. Икона </a:t>
            </a:r>
            <a:r>
              <a:rPr lang="ru-RU" dirty="0" err="1"/>
              <a:t>белофонная</a:t>
            </a:r>
            <a:r>
              <a:rPr lang="ru-RU" dirty="0"/>
              <a:t> – редчайшее явление в начальном периоде древнерусской иконописи. На белом фоне средника выделяется фигура Богоматери и Спаса Эммануила, облаченного в хитон и </a:t>
            </a:r>
            <a:r>
              <a:rPr lang="ru-RU" dirty="0" err="1"/>
              <a:t>гиматий</a:t>
            </a:r>
            <a:r>
              <a:rPr lang="ru-RU" dirty="0"/>
              <a:t> охряных цветов. Его изображение чрезвычайно укрупнено по сравнению с Богоматерью. Он показан скорее не младенцем Спас Эммануилом, а отроком, поучавшим первосвященников в Иерусалимском храме.</a:t>
            </a:r>
          </a:p>
        </p:txBody>
      </p:sp>
    </p:spTree>
    <p:extLst>
      <p:ext uri="{BB962C8B-B14F-4D97-AF65-F5344CB8AC3E}">
        <p14:creationId xmlns:p14="http://schemas.microsoft.com/office/powerpoint/2010/main" val="3246442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297" y="0"/>
            <a:ext cx="4966339" cy="676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23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280" y="365126"/>
            <a:ext cx="10237519" cy="6799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Описание иконы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73" y="1045030"/>
            <a:ext cx="10522527" cy="51319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В среднике по сторонам от Богородицы даны медальерные изображения архангелов Михаила и Гавриила. На верхнем темно-синем поле иконы в медальонах слева направо представлены: Моисей, </a:t>
            </a:r>
            <a:r>
              <a:rPr lang="ru-RU" dirty="0" smtClean="0"/>
              <a:t>Аарон, </a:t>
            </a:r>
            <a:r>
              <a:rPr lang="ru-RU" dirty="0"/>
              <a:t>Иоанн Предтеча, </a:t>
            </a:r>
            <a:r>
              <a:rPr lang="ru-RU" dirty="0" err="1"/>
              <a:t>Захария</a:t>
            </a:r>
            <a:r>
              <a:rPr lang="ru-RU" dirty="0"/>
              <a:t>. На боковых полях парами выписаны Исайя и Иеремия, Давид и Соломон, Авраам и </a:t>
            </a:r>
            <a:r>
              <a:rPr lang="ru-RU" dirty="0" err="1"/>
              <a:t>Мельхиседек</a:t>
            </a:r>
            <a:r>
              <a:rPr lang="ru-RU" dirty="0"/>
              <a:t>, </a:t>
            </a:r>
            <a:r>
              <a:rPr lang="ru-RU" dirty="0" err="1"/>
              <a:t>Иезекииль</a:t>
            </a:r>
            <a:r>
              <a:rPr lang="ru-RU" dirty="0"/>
              <a:t> и </a:t>
            </a:r>
            <a:r>
              <a:rPr lang="ru-RU" dirty="0" err="1"/>
              <a:t>Нафан</a:t>
            </a:r>
            <a:r>
              <a:rPr lang="ru-RU" dirty="0"/>
              <a:t>, Илия и Елисей, Аввакум и, очевидно, Даниил (его изображение не сохранилось). На нижнем поле – три святые жены, чьи лики не поддаются конкретизации. </a:t>
            </a:r>
            <a:r>
              <a:rPr lang="ru-RU" dirty="0"/>
              <a:t>Э</a:t>
            </a:r>
            <a:r>
              <a:rPr lang="ru-RU" dirty="0" smtClean="0"/>
              <a:t>ти </a:t>
            </a:r>
            <a:r>
              <a:rPr lang="ru-RU" dirty="0"/>
              <a:t>ветхозаветные святые и праведники, предрекавшие приход с мир Мессии, составили основание христианской Церкви. Медальоны, в которые заключены пророки – ранний пример лицевых изображений на иконных полях, в дальнейшем эта тенденция разовьется в клейменные богородичные иконы.</a:t>
            </a:r>
          </a:p>
        </p:txBody>
      </p:sp>
    </p:spTree>
    <p:extLst>
      <p:ext uri="{BB962C8B-B14F-4D97-AF65-F5344CB8AC3E}">
        <p14:creationId xmlns:p14="http://schemas.microsoft.com/office/powerpoint/2010/main" val="3410541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57" t="3286" r="3404" b="1961"/>
          <a:stretch/>
        </p:blipFill>
        <p:spPr>
          <a:xfrm>
            <a:off x="3716977" y="0"/>
            <a:ext cx="4750130" cy="687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23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274" y="365126"/>
            <a:ext cx="10427525" cy="881784"/>
          </a:xfrm>
        </p:spPr>
        <p:txBody>
          <a:bodyPr/>
          <a:lstStyle/>
          <a:p>
            <a:pPr algn="ctr"/>
            <a:r>
              <a:rPr lang="ru-RU" dirty="0" smtClean="0"/>
              <a:t>Описание иконы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018" y="1413164"/>
            <a:ext cx="10688782" cy="476379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Татьяна Вилинбахова усматривает в композиции иконы </a:t>
            </a:r>
            <a:r>
              <a:rPr lang="ru-RU" dirty="0" err="1"/>
              <a:t>прообразную</a:t>
            </a:r>
            <a:r>
              <a:rPr lang="ru-RU" dirty="0"/>
              <a:t> идею Христовой церкви как Дома Богоматери: «Ее [Богородицы] лаконичный, графически четкий силуэт подобен силуэту храма; очертания головы Богоматери, покрытой темно-вишневым </a:t>
            </a:r>
            <a:r>
              <a:rPr lang="ru-RU" dirty="0" err="1"/>
              <a:t>мафорием</a:t>
            </a:r>
            <a:r>
              <a:rPr lang="ru-RU" dirty="0"/>
              <a:t>, напоминает купол. Изображение Христа Эммануила вписано внутрь контура </a:t>
            </a:r>
            <a:r>
              <a:rPr lang="ru-RU" dirty="0" err="1"/>
              <a:t>полуфигуры</a:t>
            </a:r>
            <a:r>
              <a:rPr lang="ru-RU" dirty="0"/>
              <a:t> Богоматери; их нимбы слились. Они едины и нераздельны. Младенец сидит на правой руке Богородицы. Ее кисть изображена подчеркнуто </a:t>
            </a:r>
            <a:r>
              <a:rPr lang="ru-RU" dirty="0" err="1"/>
              <a:t>плоскостно</a:t>
            </a:r>
            <a:r>
              <a:rPr lang="ru-RU" dirty="0"/>
              <a:t>, не поддерживающей младенца, а как бы бережно прикасающейся к его телу “Слову, ставшему плотью” (Ин 1: 14). Это образ Богоматери-Церкви, вместившей Логос. Движения рук Богоматери образуют крест. Крестообразная ритмика свойственна также и жестам и движениям младенца» («Пречистому образу Твоему поклоняемся…» Образ Богоматери в произведениях из собрания Русского музея. – СПб., 1995. С.167.).</a:t>
            </a:r>
          </a:p>
        </p:txBody>
      </p:sp>
    </p:spTree>
    <p:extLst>
      <p:ext uri="{BB962C8B-B14F-4D97-AF65-F5344CB8AC3E}">
        <p14:creationId xmlns:p14="http://schemas.microsoft.com/office/powerpoint/2010/main" val="1306352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150" y="365126"/>
            <a:ext cx="10415649" cy="59677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Список </a:t>
            </a:r>
            <a:r>
              <a:rPr lang="ru-RU" sz="2000" dirty="0"/>
              <a:t>иконы </a:t>
            </a:r>
            <a:r>
              <a:rPr lang="ru-RU" sz="2000" dirty="0" smtClean="0"/>
              <a:t>Богоматерь «Умиление» Белозерская написанный </a:t>
            </a:r>
            <a:r>
              <a:rPr lang="ru-RU" sz="2000" dirty="0"/>
              <a:t>2019 году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 (Художник </a:t>
            </a:r>
            <a:r>
              <a:rPr lang="ru-RU" sz="2000" dirty="0"/>
              <a:t>Карпов А.В</a:t>
            </a:r>
            <a:r>
              <a:rPr lang="ru-RU" sz="2000" dirty="0" smtClean="0"/>
              <a:t>.)</a:t>
            </a:r>
            <a:endParaRPr lang="ru-RU" sz="2000" dirty="0"/>
          </a:p>
        </p:txBody>
      </p:sp>
      <p:pic>
        <p:nvPicPr>
          <p:cNvPr id="1026" name="Picture 2" descr="https://sun9-42.userapi.com/c858336/v858336344/a5b74/jUfagawhIwc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t="2256" r="3909" b="314"/>
          <a:stretch/>
        </p:blipFill>
        <p:spPr bwMode="auto">
          <a:xfrm>
            <a:off x="4156364" y="1156298"/>
            <a:ext cx="3800104" cy="540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274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278" y="365125"/>
            <a:ext cx="10332522" cy="905535"/>
          </a:xfrm>
        </p:spPr>
        <p:txBody>
          <a:bodyPr/>
          <a:lstStyle/>
          <a:p>
            <a:pPr algn="ctr"/>
            <a:r>
              <a:rPr lang="ru-RU" dirty="0" smtClean="0"/>
              <a:t>Описание иконы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395" y="1389413"/>
            <a:ext cx="10629405" cy="47875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Большую роль в раскрытии содержания иконы играет символика цвета. Белый фон на языке иконописи трактуется как символ чистоты и девства, и как символ Рая, Царства Божия, Небесного Иерусалима. Ярко-красный, киноварный цвет сдвоенных нимбов Богоматери и Христа — цвет жертвенности и мученичества. На Богоматери пурпурный </a:t>
            </a:r>
            <a:r>
              <a:rPr lang="ru-RU" dirty="0" err="1"/>
              <a:t>мафорий</a:t>
            </a:r>
            <a:r>
              <a:rPr lang="ru-RU" dirty="0"/>
              <a:t>: указание на то, что она представлена как Царица Небесная.</a:t>
            </a:r>
          </a:p>
          <a:p>
            <a:pPr marL="0" indent="0" algn="just">
              <a:buNone/>
            </a:pPr>
            <a:r>
              <a:rPr lang="ru-RU" dirty="0"/>
              <a:t>Обобщенный смысл </a:t>
            </a:r>
            <a:r>
              <a:rPr lang="ru-RU" dirty="0" smtClean="0"/>
              <a:t>Богоматери </a:t>
            </a:r>
            <a:r>
              <a:rPr lang="ru-RU" dirty="0"/>
              <a:t>Белозерской воспринимается как образ Богородицы-Церкви, воплотившейся в земной Церкви на основе евхаристической жертвы и соединения Ветхого и Нового Завета.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342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5" t="5517" r="11998" b="11213"/>
          <a:stretch/>
        </p:blipFill>
        <p:spPr>
          <a:xfrm>
            <a:off x="3705102" y="285008"/>
            <a:ext cx="4750130" cy="630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58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76" y="569976"/>
            <a:ext cx="3889248" cy="57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39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Почитание иконы Божией Матери Белозерская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Икона почитается не только на Белозерской земле, но и по всей России. Так, ежегодно 20 </a:t>
            </a:r>
            <a:r>
              <a:rPr lang="ru-RU" dirty="0" smtClean="0"/>
              <a:t>октября в  храме Всех святых, в земле Русской </a:t>
            </a:r>
            <a:r>
              <a:rPr lang="ru-RU" dirty="0"/>
              <a:t>просиявших п</a:t>
            </a:r>
            <a:r>
              <a:rPr lang="ru-RU" dirty="0" smtClean="0"/>
              <a:t>. </a:t>
            </a:r>
            <a:r>
              <a:rPr lang="ru-RU" dirty="0" err="1" smtClean="0"/>
              <a:t>Белоозерский</a:t>
            </a:r>
            <a:r>
              <a:rPr lang="ru-RU" dirty="0" smtClean="0"/>
              <a:t> Воскресенского благочиния Московской Епархии </a:t>
            </a:r>
            <a:r>
              <a:rPr lang="ru-RU" dirty="0" smtClean="0"/>
              <a:t>отмечается </a:t>
            </a:r>
            <a:r>
              <a:rPr lang="ru-RU" dirty="0" smtClean="0"/>
              <a:t>престольный (храмовый) праздник в честь Белозерской иконы Божией </a:t>
            </a:r>
            <a:r>
              <a:rPr lang="ru-RU" dirty="0" smtClean="0"/>
              <a:t>Матери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Название </a:t>
            </a:r>
            <a:r>
              <a:rPr lang="ru-RU" dirty="0" smtClean="0"/>
              <a:t>иконы Божией </a:t>
            </a:r>
            <a:r>
              <a:rPr lang="ru-RU" dirty="0" smtClean="0"/>
              <a:t>Матери </a:t>
            </a:r>
            <a:r>
              <a:rPr lang="ru-RU" dirty="0" smtClean="0"/>
              <a:t>"Белозерская"  на антиминсе </a:t>
            </a:r>
            <a:r>
              <a:rPr lang="ru-RU" dirty="0" smtClean="0"/>
              <a:t>этого храма подписано </a:t>
            </a:r>
            <a:r>
              <a:rPr lang="ru-RU" dirty="0" smtClean="0"/>
              <a:t>как "</a:t>
            </a:r>
            <a:r>
              <a:rPr lang="ru-RU" dirty="0" err="1" smtClean="0"/>
              <a:t>Белоозерская</a:t>
            </a:r>
            <a:r>
              <a:rPr lang="ru-RU" dirty="0" smtClean="0"/>
              <a:t>".</a:t>
            </a:r>
          </a:p>
          <a:p>
            <a:pPr marL="0" indent="0" algn="just">
              <a:buNone/>
            </a:pPr>
            <a:r>
              <a:rPr lang="ru-RU" dirty="0"/>
              <a:t>Икона Белозерская, находящаяся в храме Всех святых, в земле Русской просиявших, написана в Палехе и подарена приходу 4 июня 2005 года. </a:t>
            </a:r>
            <a:r>
              <a:rPr lang="ru-RU" dirty="0" smtClean="0"/>
              <a:t>Со временем иконе был добавлен </a:t>
            </a:r>
            <a:r>
              <a:rPr lang="ru-RU" dirty="0"/>
              <a:t>оклад, украшенный камнями; </a:t>
            </a:r>
            <a:r>
              <a:rPr lang="ru-RU" dirty="0" smtClean="0"/>
              <a:t>икону реставрировали</a:t>
            </a:r>
            <a:r>
              <a:rPr lang="ru-RU" dirty="0"/>
              <a:t>. 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4254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220" y="0"/>
            <a:ext cx="533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37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Храме </a:t>
            </a:r>
            <a:r>
              <a:rPr lang="ru-RU" dirty="0"/>
              <a:t>Всех святых, в земле Русской просиявших п. </a:t>
            </a:r>
            <a:r>
              <a:rPr lang="ru-RU" dirty="0" err="1" smtClean="0"/>
              <a:t>Белоозерский</a:t>
            </a:r>
            <a:r>
              <a:rPr lang="ru-RU" dirty="0" smtClean="0"/>
              <a:t>.</a:t>
            </a:r>
            <a:r>
              <a:rPr lang="ru-RU" dirty="0" smtClean="0"/>
              <a:t> </a:t>
            </a:r>
            <a:r>
              <a:rPr lang="ru-RU" dirty="0"/>
              <a:t>2018 год</a:t>
            </a:r>
          </a:p>
        </p:txBody>
      </p:sp>
      <p:pic>
        <p:nvPicPr>
          <p:cNvPr id="1026" name="Picture 2" descr="http://belhramvrs.ru/sites/default/files/img/news/galeries_images/IMG_3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98" y="1753888"/>
            <a:ext cx="6805482" cy="510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70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811" y="335477"/>
            <a:ext cx="7992095" cy="599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45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Ссылки на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2"/>
              </a:rPr>
              <a:t>https://belozersk.org/ikona-bogomater-umilenie-belozerskaya/</a:t>
            </a:r>
            <a:endParaRPr lang="ru-RU" dirty="0" smtClean="0"/>
          </a:p>
          <a:p>
            <a:r>
              <a:rPr lang="en-US" dirty="0" smtClean="0">
                <a:hlinkClick r:id="rId2"/>
              </a:rPr>
              <a:t>https://belozersk.org/ikona-bogomater-umilenie-belozerskaya/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http://icons.pstgu.ru/icon/6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http://belhramvrs.ru/news/prestolnyi-prazdnik-belozerskaa-ikona-boziei-materi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https://mirznanii.com/a/127809/bogomater-belozerskaya-umilenie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r>
              <a:rPr lang="en-US" dirty="0">
                <a:hlinkClick r:id="rId6"/>
              </a:rPr>
              <a:t>https://rusmuseumvrm.ru/data/collections/ikonopis/bogomater_umilenie_belozerskaya._perv._pol._xiii_v._drzh-2116_/</a:t>
            </a:r>
            <a:r>
              <a:rPr lang="en-US" dirty="0" smtClean="0">
                <a:hlinkClick r:id="rId6"/>
              </a:rPr>
              <a:t>index.php</a:t>
            </a:r>
            <a:endParaRPr lang="ru-RU" dirty="0" smtClean="0"/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days.pravoslavie.ru/Images/im431.htm</a:t>
            </a:r>
            <a:endParaRPr lang="ru-RU" dirty="0" smtClean="0"/>
          </a:p>
          <a:p>
            <a:r>
              <a:rPr lang="en-US" dirty="0">
                <a:hlinkClick r:id="rId8"/>
              </a:rPr>
              <a:t>https://belozersk.org/ikonostas/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3838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Иконография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На </a:t>
            </a:r>
            <a:r>
              <a:rPr lang="ru-RU" dirty="0"/>
              <a:t>густо-голубых полях иконы в 19-ти круглых клеймах с чередующимися розовыми и светло-голубыми фонами написаны пророки (среди них – пророки Иоанн Предтеча, Аарон, Исайя, Давид, </a:t>
            </a:r>
            <a:r>
              <a:rPr lang="ru-RU" dirty="0" err="1"/>
              <a:t>Иезекииль</a:t>
            </a:r>
            <a:r>
              <a:rPr lang="ru-RU" dirty="0"/>
              <a:t>, Илия, Иеремия, Самуил , </a:t>
            </a:r>
            <a:r>
              <a:rPr lang="ru-RU" dirty="0" err="1"/>
              <a:t>Нафан</a:t>
            </a:r>
            <a:r>
              <a:rPr lang="ru-RU" dirty="0"/>
              <a:t>, Елисей) и три святые жены. Представленные на иконе пророки, архангелы и святые жены тесно связаны с центральным изображением. Так, пророки Иеремия, Иоанн Предтеча, Исаия, предсказали в свое время, что именно Деве Марии суждено стать Матерью Спасителя. Изображение царя Давида напоминает, что к его роду  Она принадлежала. </a:t>
            </a:r>
          </a:p>
          <a:p>
            <a:pPr marL="0" indent="0" algn="just">
              <a:buNone/>
            </a:pPr>
            <a:r>
              <a:rPr lang="ru-RU" dirty="0"/>
              <a:t>В верхней части ковчега на белом фоне в круглых клеймах с алыми фонами изображены </a:t>
            </a:r>
            <a:r>
              <a:rPr lang="ru-RU" dirty="0" err="1"/>
              <a:t>полуфигуры</a:t>
            </a:r>
            <a:r>
              <a:rPr lang="ru-RU" dirty="0"/>
              <a:t> ангелов в светлых ризах. 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260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Богоматерь Белозерская (1200-1233) (фрагмент).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Верхняя </a:t>
            </a:r>
            <a:r>
              <a:rPr lang="ru-RU" sz="2200" dirty="0"/>
              <a:t>часть иконы с ангелами и </a:t>
            </a:r>
            <a:r>
              <a:rPr lang="ru-RU" sz="2200" dirty="0" smtClean="0"/>
              <a:t>святыми.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Автор: Неизвестный иконописец XIII </a:t>
            </a:r>
            <a:r>
              <a:rPr lang="ru-RU" sz="2200" dirty="0" smtClean="0"/>
              <a:t>века.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Источник: Государственный Русский </a:t>
            </a:r>
            <a:r>
              <a:rPr lang="ru-RU" sz="2200" dirty="0" smtClean="0"/>
              <a:t>музей.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037" y="3453606"/>
            <a:ext cx="93059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96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840" y="0"/>
            <a:ext cx="4716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90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Богоматерь Белозерская (</a:t>
            </a:r>
            <a:r>
              <a:rPr lang="ru-RU" sz="2400" dirty="0" smtClean="0"/>
              <a:t>1200-1233). </a:t>
            </a:r>
            <a:r>
              <a:rPr lang="ru-RU" sz="2400" dirty="0" smtClean="0"/>
              <a:t>Ф</a:t>
            </a:r>
            <a:r>
              <a:rPr lang="ru-RU" sz="2400" dirty="0" smtClean="0"/>
              <a:t>рагмент</a:t>
            </a:r>
            <a:r>
              <a:rPr lang="ru-RU" sz="2400" dirty="0"/>
              <a:t>:</a:t>
            </a:r>
            <a:r>
              <a:rPr lang="ru-RU" sz="2400" dirty="0" smtClean="0"/>
              <a:t> Ангел.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Автор: Неизвестный иконописец XIII </a:t>
            </a:r>
            <a:r>
              <a:rPr lang="ru-RU" sz="2400" dirty="0" smtClean="0"/>
              <a:t>века.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Источник: Государственный Русский </a:t>
            </a:r>
            <a:r>
              <a:rPr lang="ru-RU" sz="2400" dirty="0" smtClean="0"/>
              <a:t>музей.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7272" y="1935358"/>
            <a:ext cx="3197456" cy="362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37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Историческая </a:t>
            </a:r>
            <a:r>
              <a:rPr lang="ru-RU" dirty="0"/>
              <a:t>справка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/>
              <a:t>История написания иконы неизвестна. По технике исполнения икона Богоматери соответствует принципам византийского монументального стиля эпохи </a:t>
            </a:r>
            <a:r>
              <a:rPr lang="ru-RU" dirty="0" err="1"/>
              <a:t>Комнинов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Икона </a:t>
            </a:r>
            <a:r>
              <a:rPr lang="ru-RU" dirty="0" smtClean="0"/>
              <a:t>Пресвятой Богородицы «Умиление Белозерская» первоначально находилась в </a:t>
            </a:r>
            <a:r>
              <a:rPr lang="ru-RU" dirty="0" smtClean="0"/>
              <a:t>древнем Васильевском соборе г. </a:t>
            </a:r>
            <a:r>
              <a:rPr lang="ru-RU" dirty="0" smtClean="0"/>
              <a:t>Белозерска, основание которого местными преданиями относится к </a:t>
            </a:r>
            <a:r>
              <a:rPr lang="ru-RU" dirty="0" smtClean="0"/>
              <a:t>нач. </a:t>
            </a:r>
            <a:r>
              <a:rPr lang="ru-RU" dirty="0" smtClean="0"/>
              <a:t>XI в</a:t>
            </a:r>
            <a:r>
              <a:rPr lang="ru-RU" dirty="0" smtClean="0"/>
              <a:t>. </a:t>
            </a:r>
            <a:r>
              <a:rPr lang="ru-RU" dirty="0"/>
              <a:t>П</a:t>
            </a:r>
            <a:r>
              <a:rPr lang="ru-RU" dirty="0" smtClean="0"/>
              <a:t>озднее </a:t>
            </a:r>
            <a:r>
              <a:rPr lang="ru-RU" dirty="0" smtClean="0"/>
              <a:t>икона </a:t>
            </a:r>
            <a:r>
              <a:rPr lang="ru-RU" dirty="0" smtClean="0"/>
              <a:t>была </a:t>
            </a:r>
            <a:r>
              <a:rPr lang="ru-RU" dirty="0" smtClean="0"/>
              <a:t>перенесена в каменный </a:t>
            </a:r>
            <a:r>
              <a:rPr lang="ru-RU" dirty="0" err="1" smtClean="0"/>
              <a:t>Спасо</a:t>
            </a:r>
            <a:r>
              <a:rPr lang="ru-RU" dirty="0" smtClean="0"/>
              <a:t>-Преображенский </a:t>
            </a:r>
            <a:r>
              <a:rPr lang="ru-RU" dirty="0" smtClean="0"/>
              <a:t>собор </a:t>
            </a:r>
            <a:r>
              <a:rPr lang="ru-RU" dirty="0" err="1" smtClean="0"/>
              <a:t>г.Белозерска</a:t>
            </a:r>
            <a:r>
              <a:rPr lang="ru-RU" dirty="0" smtClean="0"/>
              <a:t>. </a:t>
            </a:r>
            <a:r>
              <a:rPr lang="ru-RU" dirty="0" smtClean="0"/>
              <a:t>В </a:t>
            </a:r>
            <a:r>
              <a:rPr lang="ru-RU" dirty="0" smtClean="0"/>
              <a:t>Дозорной </a:t>
            </a:r>
            <a:r>
              <a:rPr lang="ru-RU" dirty="0" smtClean="0"/>
              <a:t>книге Белозерска (</a:t>
            </a:r>
            <a:r>
              <a:rPr lang="ru-RU" dirty="0" err="1" smtClean="0"/>
              <a:t>Белоозера</a:t>
            </a:r>
            <a:r>
              <a:rPr lang="ru-RU" dirty="0" smtClean="0"/>
              <a:t>) </a:t>
            </a:r>
            <a:r>
              <a:rPr lang="ru-RU" dirty="0" smtClean="0"/>
              <a:t>1617/18 гг. </a:t>
            </a:r>
            <a:r>
              <a:rPr lang="ru-RU" dirty="0" smtClean="0"/>
              <a:t>она особо отмечена как "</a:t>
            </a:r>
            <a:r>
              <a:rPr lang="ru-RU" dirty="0" err="1" smtClean="0"/>
              <a:t>писмо</a:t>
            </a:r>
            <a:r>
              <a:rPr lang="ru-RU" dirty="0" smtClean="0"/>
              <a:t> </a:t>
            </a:r>
            <a:r>
              <a:rPr lang="ru-RU" dirty="0" err="1" smtClean="0"/>
              <a:t>корсунское</a:t>
            </a:r>
            <a:r>
              <a:rPr lang="ru-RU" dirty="0" smtClean="0"/>
              <a:t>" - так в актовых и летописных источниках </a:t>
            </a:r>
            <a:r>
              <a:rPr lang="ru-RU" dirty="0" smtClean="0"/>
              <a:t>выделялись </a:t>
            </a:r>
            <a:r>
              <a:rPr lang="ru-RU" dirty="0" smtClean="0"/>
              <a:t>наиболее древние и почитаемые </a:t>
            </a:r>
            <a:r>
              <a:rPr lang="ru-RU" dirty="0" smtClean="0"/>
              <a:t>иконы византийской </a:t>
            </a:r>
            <a:r>
              <a:rPr lang="ru-RU" dirty="0" smtClean="0"/>
              <a:t>художественной </a:t>
            </a:r>
            <a:r>
              <a:rPr lang="ru-RU" dirty="0" smtClean="0"/>
              <a:t>традиции (термин </a:t>
            </a:r>
            <a:r>
              <a:rPr lang="ru-RU" dirty="0" smtClean="0"/>
              <a:t>происходит от названия греческого города в Крыму </a:t>
            </a:r>
            <a:r>
              <a:rPr lang="ru-RU" dirty="0" err="1" smtClean="0"/>
              <a:t>Корсуня</a:t>
            </a:r>
            <a:r>
              <a:rPr lang="ru-RU" dirty="0" smtClean="0"/>
              <a:t> (Херсонеса), с которым, по летописному рассказу, связано крещение </a:t>
            </a:r>
            <a:r>
              <a:rPr lang="ru-RU" dirty="0" smtClean="0"/>
              <a:t>князя Владимира). </a:t>
            </a:r>
            <a:r>
              <a:rPr lang="ru-RU" dirty="0" smtClean="0"/>
              <a:t>Икона </a:t>
            </a:r>
            <a:r>
              <a:rPr lang="ru-RU" dirty="0" smtClean="0"/>
              <a:t>относится </a:t>
            </a:r>
            <a:r>
              <a:rPr lang="ru-RU" dirty="0" smtClean="0"/>
              <a:t>к иконографическому типу Умиление, который сложился не позднее XI </a:t>
            </a:r>
            <a:r>
              <a:rPr lang="ru-RU" dirty="0" smtClean="0"/>
              <a:t>в. </a:t>
            </a:r>
            <a:r>
              <a:rPr lang="ru-RU" dirty="0" smtClean="0"/>
              <a:t>в Византии.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407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028" y="365125"/>
            <a:ext cx="10308771" cy="6561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Церковь св. Василия Великого.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</a:t>
            </a:r>
            <a:r>
              <a:rPr lang="ru-RU" dirty="0" smtClean="0"/>
              <a:t>. Белозерск.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912" y="1550699"/>
            <a:ext cx="4156035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99787"/>
            <a:ext cx="4358244" cy="43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401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1269</Words>
  <Application>Microsoft Office PowerPoint</Application>
  <PresentationFormat>Произвольный</PresentationFormat>
  <Paragraphs>54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Икона Божией Матери «Умиление»</vt:lpstr>
      <vt:lpstr>Иконографическая справка</vt:lpstr>
      <vt:lpstr>Презентация PowerPoint</vt:lpstr>
      <vt:lpstr>Иконография </vt:lpstr>
      <vt:lpstr> Богоматерь Белозерская (1200-1233) (фрагмент).  Верхняя часть иконы с ангелами и святыми. Автор: Неизвестный иконописец XIII века. Источник: Государственный Русский музей. </vt:lpstr>
      <vt:lpstr>Презентация PowerPoint</vt:lpstr>
      <vt:lpstr>Богоматерь Белозерская (1200-1233). Фрагмент: Ангел. Автор: Неизвестный иконописец XIII века. Источник: Государственный Русский музей.</vt:lpstr>
      <vt:lpstr>Историческая справка </vt:lpstr>
      <vt:lpstr>Церковь св. Василия Великого.  г. Белозерск.</vt:lpstr>
      <vt:lpstr>Спасо-Преображенский собор,  г. Белозерск.</vt:lpstr>
      <vt:lpstr>Историческая справка</vt:lpstr>
      <vt:lpstr>Иконостас Спасо-Преображенского собора. г. Белозерск</vt:lpstr>
      <vt:lpstr>Спасо-Преображенский собор, г. Белозерск</vt:lpstr>
      <vt:lpstr> Спасо-Преображенский собор. г. Белозерск. 2009 г.</vt:lpstr>
      <vt:lpstr>Икона Божией Матери «Умиление» Белозерская  в  соборе Преображения Господня  г. Белозерска</vt:lpstr>
      <vt:lpstr>Богоматерь Белозерская (1200-1233) Автор: Неизвестный иконописец XIII века Источник: Государственный Русский музей</vt:lpstr>
      <vt:lpstr>Фрагменты иконы. Спаситель.</vt:lpstr>
      <vt:lpstr>Фрагмент иконы. Спаситель и Богоматерь.</vt:lpstr>
      <vt:lpstr>Фрагмент иконы. Спаситель. </vt:lpstr>
      <vt:lpstr>Описание иконы</vt:lpstr>
      <vt:lpstr>Богоматерь Белозерская (1200-1233) (фрагмент). Лицо Богоматери с младенцем Автор: Неизвестный иконописец XIII века Источник: Государственный Русский музей</vt:lpstr>
      <vt:lpstr>Презентация PowerPoint</vt:lpstr>
      <vt:lpstr>Описание иконы</vt:lpstr>
      <vt:lpstr>Презентация PowerPoint</vt:lpstr>
      <vt:lpstr>Описание иконы</vt:lpstr>
      <vt:lpstr>Презентация PowerPoint</vt:lpstr>
      <vt:lpstr>Описание иконы</vt:lpstr>
      <vt:lpstr>Список иконы Богоматерь «Умиление» Белозерская написанный 2019 году.  (Художник Карпов А.В.)</vt:lpstr>
      <vt:lpstr>Описание иконы</vt:lpstr>
      <vt:lpstr>Презентация PowerPoint</vt:lpstr>
      <vt:lpstr>Почитание иконы Божией Матери Белозерская</vt:lpstr>
      <vt:lpstr>Презентация PowerPoint</vt:lpstr>
      <vt:lpstr>Храме Всех святых, в земле Русской просиявших п. Белоозерский. 2018 год</vt:lpstr>
      <vt:lpstr>Презентация PowerPoint</vt:lpstr>
      <vt:lpstr>Ссылки на источники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Икона Божией Матери «Умиление»</dc:title>
  <dc:creator>Пользователь</dc:creator>
  <cp:lastModifiedBy>Всё для Вас</cp:lastModifiedBy>
  <cp:revision>52</cp:revision>
  <dcterms:created xsi:type="dcterms:W3CDTF">2020-06-07T13:56:50Z</dcterms:created>
  <dcterms:modified xsi:type="dcterms:W3CDTF">2020-06-13T10:05:09Z</dcterms:modified>
</cp:coreProperties>
</file>