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81" r:id="rId4"/>
    <p:sldId id="282" r:id="rId5"/>
    <p:sldId id="283" r:id="rId6"/>
    <p:sldId id="279" r:id="rId7"/>
    <p:sldId id="268" r:id="rId8"/>
    <p:sldId id="278" r:id="rId9"/>
    <p:sldId id="274" r:id="rId10"/>
    <p:sldId id="270" r:id="rId11"/>
    <p:sldId id="280" r:id="rId12"/>
    <p:sldId id="260" r:id="rId13"/>
    <p:sldId id="262" r:id="rId14"/>
    <p:sldId id="284" r:id="rId15"/>
    <p:sldId id="285" r:id="rId16"/>
    <p:sldId id="264" r:id="rId17"/>
    <p:sldId id="265" r:id="rId18"/>
    <p:sldId id="261" r:id="rId19"/>
    <p:sldId id="263" r:id="rId20"/>
    <p:sldId id="286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1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6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8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0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4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4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481-9445-44FD-ADE7-4EC403C57260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7BF4-9585-46EE-9C62-C9473F3E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site.ru/civk/M-115.html" TargetMode="External"/><Relationship Id="rId2" Type="http://schemas.openxmlformats.org/officeDocument/2006/relationships/hyperlink" Target="http://days.pravoslavie.ru/Life/life106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dmitza.ru/lib/text/440245/" TargetMode="External"/><Relationship Id="rId4" Type="http://schemas.openxmlformats.org/officeDocument/2006/relationships/hyperlink" Target="https://azbyka.ru/days/ikona-jaroslavskaja-pecherskaj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Чудотворная икона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Божией Матери «Печерская»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написания и перенесения иконы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г.Череповец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18" y="0"/>
            <a:ext cx="912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История </a:t>
            </a:r>
            <a:r>
              <a:rPr lang="ru-RU" sz="3600" b="1" dirty="0" smtClean="0"/>
              <a:t> </a:t>
            </a:r>
            <a:r>
              <a:rPr lang="ru-RU" sz="3600" b="1" dirty="0"/>
              <a:t>образа со списка чудотворной </a:t>
            </a:r>
            <a:r>
              <a:rPr lang="ru-RU" sz="3600" b="1" dirty="0" smtClean="0"/>
              <a:t>«Печерской иконы» </a:t>
            </a:r>
            <a:r>
              <a:rPr lang="ru-RU" sz="3600" b="1" dirty="0"/>
              <a:t>Божией Матери в г. Череповце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«Печерская икона» пользовалась особым почитанием среди населения Череповецкого уезда.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В 1940-х годах чудотворный образ, находившийся в Ярославском архиерейском доме оказался утрачен, он был практически полностью сколот со  стены. </a:t>
            </a:r>
          </a:p>
          <a:p>
            <a:pPr marL="0" indent="0" algn="just">
              <a:buNone/>
            </a:pPr>
            <a:r>
              <a:rPr lang="ru-RU" dirty="0"/>
              <a:t>Череповецкий список, наоборот, уцелел, промыслом Божиим пережив гонения на веру. Он долгое время пребывал в церкви </a:t>
            </a:r>
            <a:r>
              <a:rPr lang="ru-RU" dirty="0" smtClean="0"/>
              <a:t>святых </a:t>
            </a:r>
            <a:r>
              <a:rPr lang="ru-RU" dirty="0" err="1"/>
              <a:t>Богоотец</a:t>
            </a:r>
            <a:r>
              <a:rPr lang="ru-RU" dirty="0"/>
              <a:t> </a:t>
            </a:r>
            <a:r>
              <a:rPr lang="ru-RU" dirty="0" err="1"/>
              <a:t>Иоакима</a:t>
            </a:r>
            <a:r>
              <a:rPr lang="ru-RU" dirty="0"/>
              <a:t> и Анны в селе </a:t>
            </a:r>
            <a:r>
              <a:rPr lang="ru-RU" dirty="0" err="1"/>
              <a:t>Носовском</a:t>
            </a:r>
            <a:r>
              <a:rPr lang="ru-RU" dirty="0"/>
              <a:t> (</a:t>
            </a:r>
            <a:r>
              <a:rPr lang="ru-RU" dirty="0" err="1"/>
              <a:t>Степановском</a:t>
            </a:r>
            <a:r>
              <a:rPr lang="ru-RU" dirty="0"/>
              <a:t>), а </a:t>
            </a:r>
            <a:r>
              <a:rPr lang="ru-RU" dirty="0" smtClean="0"/>
              <a:t>затем, в 1946 году </a:t>
            </a:r>
            <a:r>
              <a:rPr lang="ru-RU" dirty="0"/>
              <a:t>был перенесен в Череповецкий Воскресенский </a:t>
            </a:r>
            <a:r>
              <a:rPr lang="ru-RU" dirty="0" smtClean="0"/>
              <a:t>собор. </a:t>
            </a:r>
            <a:r>
              <a:rPr lang="ru-RU" dirty="0" smtClean="0"/>
              <a:t>Сегодня </a:t>
            </a:r>
            <a:r>
              <a:rPr lang="ru-RU" dirty="0" smtClean="0"/>
              <a:t>«Печерский» образ Божией Матери является одной из  главных святынь собора.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0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2" y="300267"/>
            <a:ext cx="9168064" cy="61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13" y="240632"/>
            <a:ext cx="8392108" cy="64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История появления образа со списка чудотворной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«Печерской иконы» </a:t>
            </a:r>
            <a:r>
              <a:rPr lang="ru-RU" sz="2800" b="1" dirty="0"/>
              <a:t>Божией Матери в г. Череповце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95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1940-х годах чудотворный образ, находившийся в Ярославском архиерейском доме оказался утрачен, он был практически полностью сколот со  стены. </a:t>
            </a:r>
          </a:p>
          <a:p>
            <a:pPr marL="0" indent="0" algn="just">
              <a:buNone/>
            </a:pPr>
            <a:r>
              <a:rPr lang="ru-RU" dirty="0" smtClean="0"/>
              <a:t>Череповецкий список, наоборот, уцелел, промыслом Божиим пережив гонения на веру. Он долгое время пребывал в церкви Св. </a:t>
            </a:r>
            <a:r>
              <a:rPr lang="ru-RU" dirty="0" err="1" smtClean="0"/>
              <a:t>Богоотец</a:t>
            </a:r>
            <a:r>
              <a:rPr lang="ru-RU" dirty="0" smtClean="0"/>
              <a:t> </a:t>
            </a:r>
            <a:r>
              <a:rPr lang="ru-RU" dirty="0" err="1" smtClean="0"/>
              <a:t>Иоакима</a:t>
            </a:r>
            <a:r>
              <a:rPr lang="ru-RU" dirty="0" smtClean="0"/>
              <a:t> и Анны в селе </a:t>
            </a:r>
            <a:r>
              <a:rPr lang="ru-RU" dirty="0" err="1" smtClean="0"/>
              <a:t>Носовском</a:t>
            </a:r>
            <a:r>
              <a:rPr lang="ru-RU" dirty="0" smtClean="0"/>
              <a:t> (</a:t>
            </a:r>
            <a:r>
              <a:rPr lang="ru-RU" dirty="0" err="1" smtClean="0"/>
              <a:t>Степановском</a:t>
            </a:r>
            <a:r>
              <a:rPr lang="ru-RU" dirty="0" smtClean="0"/>
              <a:t>), а затем был перенесен в Череповец и ныне является одной из наиболее почитаемых святынь городского Воскресенского собора.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1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84" y="30765"/>
            <a:ext cx="4058653" cy="68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Тропарь Божией Матери пред иконой Ее </a:t>
            </a:r>
            <a:r>
              <a:rPr lang="ru-RU" b="1" dirty="0" smtClean="0"/>
              <a:t>«Печерской»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/>
              <a:t>глас 4</a:t>
            </a:r>
          </a:p>
          <a:p>
            <a:pPr marL="0" indent="0" algn="just">
              <a:buNone/>
            </a:pPr>
            <a:r>
              <a:rPr lang="ru-RU" sz="3600" dirty="0"/>
              <a:t>Днесь светло торжествует Печерская обитель/ и радуется явлением образа </a:t>
            </a:r>
            <a:r>
              <a:rPr lang="ru-RU" sz="3600" dirty="0" err="1"/>
              <a:t>Богоматере</a:t>
            </a:r>
            <a:r>
              <a:rPr lang="ru-RU" sz="3600" dirty="0"/>
              <a:t>/ безмерный лик Печерских </a:t>
            </a:r>
            <a:r>
              <a:rPr lang="ru-RU" sz="3600" dirty="0" err="1"/>
              <a:t>отцев</a:t>
            </a:r>
            <a:r>
              <a:rPr lang="ru-RU" sz="3600" dirty="0"/>
              <a:t>,/ с </a:t>
            </a:r>
            <a:r>
              <a:rPr lang="ru-RU" sz="3600" dirty="0" err="1"/>
              <a:t>нимиже</a:t>
            </a:r>
            <a:r>
              <a:rPr lang="ru-RU" sz="3600" dirty="0"/>
              <a:t> и мы непрестанно вопием:/ радуйся, Благодатная, Печерская </a:t>
            </a:r>
            <a:r>
              <a:rPr lang="ru-RU" sz="3600" dirty="0" err="1"/>
              <a:t>похвало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0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Кондак </a:t>
            </a:r>
            <a:r>
              <a:rPr lang="ru-RU" b="1" dirty="0"/>
              <a:t>Божией Матери пред иконой Ее </a:t>
            </a:r>
            <a:r>
              <a:rPr lang="ru-RU" b="1" dirty="0" smtClean="0"/>
              <a:t>«Печерской»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глас 3</a:t>
            </a:r>
          </a:p>
          <a:p>
            <a:pPr marL="0" indent="0" algn="just">
              <a:buNone/>
            </a:pPr>
            <a:r>
              <a:rPr lang="ru-RU" sz="3600" dirty="0"/>
              <a:t>Дева днесь невидимо предстоит в церкви/ и с лики Печерских </a:t>
            </a:r>
            <a:r>
              <a:rPr lang="ru-RU" sz="3600" dirty="0" err="1"/>
              <a:t>отцев</a:t>
            </a:r>
            <a:r>
              <a:rPr lang="ru-RU" sz="3600" dirty="0"/>
              <a:t> молится о нас,/ благоговейно величающих Ей безмерную милость к роду нашему,/ </a:t>
            </a:r>
            <a:r>
              <a:rPr lang="ru-RU" sz="3600" dirty="0" err="1"/>
              <a:t>явльшуюся</a:t>
            </a:r>
            <a:r>
              <a:rPr lang="ru-RU" sz="3600" dirty="0"/>
              <a:t> в чудном образе Ея,/ обитель Печерскую украшающем.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028" y="1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Молитва Божией Матери пред иконой Ее </a:t>
            </a:r>
            <a:r>
              <a:rPr lang="ru-RU" b="1" dirty="0" smtClean="0"/>
              <a:t>«Печерской»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42" y="1690688"/>
            <a:ext cx="10728158" cy="4486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О, Пресвятая и </a:t>
            </a:r>
            <a:r>
              <a:rPr lang="ru-RU" dirty="0" err="1"/>
              <a:t>Пренепорочная</a:t>
            </a:r>
            <a:r>
              <a:rPr lang="ru-RU" dirty="0"/>
              <a:t> </a:t>
            </a:r>
            <a:r>
              <a:rPr lang="ru-RU" dirty="0" err="1"/>
              <a:t>Дево</a:t>
            </a:r>
            <a:r>
              <a:rPr lang="ru-RU" dirty="0"/>
              <a:t> Богородице, наша Печерская </a:t>
            </a:r>
            <a:r>
              <a:rPr lang="ru-RU" dirty="0" err="1"/>
              <a:t>похвало</a:t>
            </a:r>
            <a:r>
              <a:rPr lang="ru-RU" dirty="0"/>
              <a:t> и украшение, державный покрове </a:t>
            </a:r>
            <a:r>
              <a:rPr lang="ru-RU" dirty="0" err="1"/>
              <a:t>святаго</a:t>
            </a:r>
            <a:r>
              <a:rPr lang="ru-RU" dirty="0"/>
              <a:t> места сего, истинная Владычице </a:t>
            </a:r>
            <a:r>
              <a:rPr lang="ru-RU" dirty="0" err="1"/>
              <a:t>избраннаго</a:t>
            </a:r>
            <a:r>
              <a:rPr lang="ru-RU" dirty="0"/>
              <a:t> удела Своего. </a:t>
            </a:r>
            <a:r>
              <a:rPr lang="ru-RU" dirty="0" err="1"/>
              <a:t>Приими</a:t>
            </a:r>
            <a:r>
              <a:rPr lang="ru-RU" dirty="0"/>
              <a:t> нас, недостойных рабов Твоих, убогое моление, с верою и </a:t>
            </a:r>
            <a:r>
              <a:rPr lang="ru-RU" dirty="0" err="1"/>
              <a:t>любовию</a:t>
            </a:r>
            <a:r>
              <a:rPr lang="ru-RU" dirty="0"/>
              <a:t> приносящих пред чудным образом Твоим, да </a:t>
            </a:r>
            <a:r>
              <a:rPr lang="ru-RU" dirty="0" err="1"/>
              <a:t>посетиши</a:t>
            </a:r>
            <a:r>
              <a:rPr lang="ru-RU" dirty="0"/>
              <a:t> </a:t>
            </a:r>
            <a:r>
              <a:rPr lang="ru-RU" dirty="0" err="1"/>
              <a:t>милостивно</a:t>
            </a:r>
            <a:r>
              <a:rPr lang="ru-RU" dirty="0"/>
              <a:t> греховное житие наше, </a:t>
            </a:r>
            <a:r>
              <a:rPr lang="ru-RU" dirty="0" err="1"/>
              <a:t>просвещающи</a:t>
            </a:r>
            <a:r>
              <a:rPr lang="ru-RU" dirty="0"/>
              <a:t> его светом покаяния, осени нас, обремененных </a:t>
            </a:r>
            <a:r>
              <a:rPr lang="ru-RU" dirty="0" err="1"/>
              <a:t>скорбьми</a:t>
            </a:r>
            <a:r>
              <a:rPr lang="ru-RU" dirty="0"/>
              <a:t> многими, Твоею Небесною </a:t>
            </a:r>
            <a:r>
              <a:rPr lang="ru-RU" dirty="0" err="1"/>
              <a:t>радостию</a:t>
            </a:r>
            <a:r>
              <a:rPr lang="ru-RU" dirty="0"/>
              <a:t>, </a:t>
            </a:r>
            <a:r>
              <a:rPr lang="ru-RU" dirty="0" err="1"/>
              <a:t>сподоби</a:t>
            </a:r>
            <a:r>
              <a:rPr lang="ru-RU" dirty="0"/>
              <a:t> нас присно </a:t>
            </a:r>
            <a:r>
              <a:rPr lang="ru-RU" dirty="0" err="1"/>
              <a:t>славити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в мире и благочестии на месте </a:t>
            </a:r>
            <a:r>
              <a:rPr lang="ru-RU" dirty="0" err="1"/>
              <a:t>святем</a:t>
            </a:r>
            <a:r>
              <a:rPr lang="ru-RU" dirty="0"/>
              <a:t> сем, да, без порока </a:t>
            </a:r>
            <a:r>
              <a:rPr lang="ru-RU" dirty="0" err="1"/>
              <a:t>прешедше</a:t>
            </a:r>
            <a:r>
              <a:rPr lang="ru-RU" dirty="0"/>
              <a:t> путь жития нашего, </a:t>
            </a:r>
            <a:r>
              <a:rPr lang="ru-RU" dirty="0" err="1"/>
              <a:t>помощию</a:t>
            </a:r>
            <a:r>
              <a:rPr lang="ru-RU" dirty="0"/>
              <a:t> Твоею достигнем </a:t>
            </a:r>
            <a:r>
              <a:rPr lang="ru-RU" dirty="0" err="1"/>
              <a:t>вечнаго</a:t>
            </a:r>
            <a:r>
              <a:rPr lang="ru-RU" dirty="0"/>
              <a:t> веселия во светлости святых и Богоносных отец наших Антония и Феодосия и всех преподобных Печерских и едиными </a:t>
            </a:r>
            <a:r>
              <a:rPr lang="ru-RU" dirty="0" err="1"/>
              <a:t>усты</a:t>
            </a:r>
            <a:r>
              <a:rPr lang="ru-RU" dirty="0"/>
              <a:t> и </a:t>
            </a:r>
            <a:r>
              <a:rPr lang="ru-RU" dirty="0" err="1"/>
              <a:t>сердцы</a:t>
            </a:r>
            <a:r>
              <a:rPr lang="ru-RU" dirty="0"/>
              <a:t> </a:t>
            </a:r>
            <a:r>
              <a:rPr lang="ru-RU" dirty="0" err="1"/>
              <a:t>воспоим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с Предвечным Сыном Твоим и Безначальным Его </a:t>
            </a:r>
            <a:r>
              <a:rPr lang="ru-RU" dirty="0" err="1"/>
              <a:t>Отцем</a:t>
            </a:r>
            <a:r>
              <a:rPr lang="ru-RU" dirty="0"/>
              <a:t> и Пресвятым, Животворящим, Всеблагим и Единосущным Его Духом во веки веков. Аминь.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3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83" y="-33837"/>
            <a:ext cx="3882191" cy="68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" b="-1133"/>
          <a:stretch/>
        </p:blipFill>
        <p:spPr>
          <a:xfrm>
            <a:off x="1251281" y="40105"/>
            <a:ext cx="9499142" cy="68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://days.pravoslavie.ru/Life/life1068.htm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://www.booksite.ru/civk/M-115.html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hlinkClick r:id="rId4"/>
              </a:rPr>
              <a:t>https://azbyka.ru/days/ikona-jaroslavskaja-pecherskaja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hlinkClick r:id="rId5"/>
              </a:rPr>
              <a:t>https://www.sedmitza.ru/lib/text/440245/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Предание о «Печерском» образе Божией Матери приводится по рукописи «Город Череповец и его уезд», составленной в 1889-1892 </a:t>
            </a:r>
            <a:r>
              <a:rPr lang="ru-RU" sz="2400" b="1" dirty="0" smtClean="0"/>
              <a:t>гг. Основывается </a:t>
            </a:r>
            <a:r>
              <a:rPr lang="ru-RU" sz="2400" b="1" dirty="0" smtClean="0"/>
              <a:t>на рассказе </a:t>
            </a:r>
            <a:r>
              <a:rPr lang="ru-RU" sz="2400" b="1" dirty="0" smtClean="0"/>
              <a:t>череповецкого </a:t>
            </a:r>
            <a:r>
              <a:rPr lang="ru-RU" sz="2400" b="1" dirty="0" smtClean="0"/>
              <a:t>старожила Ивана Ивановича Демидова, </a:t>
            </a:r>
            <a:r>
              <a:rPr lang="ru-RU" sz="2400" b="1" dirty="0" smtClean="0"/>
              <a:t>записано </a:t>
            </a:r>
            <a:r>
              <a:rPr lang="ru-RU" sz="2400" b="1" dirty="0" smtClean="0"/>
              <a:t>в мае 1892 </a:t>
            </a:r>
            <a:r>
              <a:rPr lang="ru-RU" sz="2400" b="1" dirty="0" smtClean="0"/>
              <a:t>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347" y="1825624"/>
            <a:ext cx="10840453" cy="46393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Согласно преданию, в селе </a:t>
            </a:r>
            <a:r>
              <a:rPr lang="ru-RU" dirty="0" err="1" smtClean="0"/>
              <a:t>Козохте</a:t>
            </a:r>
            <a:r>
              <a:rPr lang="ru-RU" dirty="0" smtClean="0"/>
              <a:t> (в 20 км. от Череповца) жила некая девица, которая страдала необычной болезнью. Она не могла есть ничего, кроме крапивы. Чтобы не умереть с голода, ей приходилась запасать ее даже на зиму. Девица много молилась Господу и Пресвятой Богородице, чтобы избавили ее от недуга. И однажды в сонном видении получила указание идти в Ярославль и отыскать там забытую чудотворную икону Владычицы. После долгих поисков около 1820 года она обнаружила явленный ей  во сне образ в Архиерейском доме под колокольней, написанный на оштукатуренной стене. Помолившись перед ним, она получила полное исцеление от болезни. Впоследствии этот образ прославился многочисленными чудотворениями.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3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78" y="112295"/>
            <a:ext cx="10904622" cy="14117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Официальная </a:t>
            </a:r>
            <a:r>
              <a:rPr lang="ru-RU" sz="2400" b="1" dirty="0" smtClean="0"/>
              <a:t>версия </a:t>
            </a:r>
            <a:r>
              <a:rPr lang="ru-RU" sz="2400" b="1" dirty="0" smtClean="0"/>
              <a:t>обнаружения образа Печерской Божией Матери по книге Е. Поселянина «Богоматерь: описание Ее земной жизни и чудотворных икон». 1914 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8" y="1524000"/>
            <a:ext cx="10904621" cy="506930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Жи­тель­ни­ца </a:t>
            </a:r>
            <a:r>
              <a:rPr lang="ru-RU" dirty="0"/>
              <a:t>го­ро­да ме­щан­ка Алек­сандра Дмит­ри­ев­на </a:t>
            </a:r>
            <a:r>
              <a:rPr lang="ru-RU" dirty="0" err="1"/>
              <a:t>До­быч­ки­на</a:t>
            </a:r>
            <a:r>
              <a:rPr lang="ru-RU" dirty="0"/>
              <a:t> ста­ла стра­дать ло­мо­той в ру­ках и во всех су­ста­вах. К то­му же её на­ча­ла пре­сле­до­вать силь­ная ду­шев­ная тос­ка. Сем­на­дцать лет она му­чи­лась эти­ми бо­лез­ня­ми и за это вре­мя не раз усерд­но мо­ли­лась Бо­жи­ей Ма­те­ри, про­ся у Неё ис­це­ле­ния. И вот од­на­жды она услы­ша­ла го­лос во сне, по­веле­ва­ю­щий ей отыс­кать ико­ну Бо­го­ро­ди­цы в хра­ме, чтобы по­лу­чить там ис­це­ле­ние. При этом ей пред­ста­вил­ся в ви­де­нии и храм с изо­бра­же­ни­ем в нём ико­ны.</a:t>
            </a:r>
          </a:p>
          <a:p>
            <a:pPr marL="0" indent="0" algn="just">
              <a:buNone/>
            </a:pPr>
            <a:r>
              <a:rPr lang="ru-RU" dirty="0"/>
              <a:t>Сле­дуя ука­за­ни­ям та­ин­ствен­но­го го­ло­са, Алек­сандра от­пра­ви­лась на по­ис­ки. Храм она на­шла в ар­хи­ерей­ском до­ме го­ро­да Яро­слав­ля. Храм был по­свя­щён Про­ис­хож­де­нию Чест­ных древ Жи­во­тво­ря­ще­го Кре­ста Гос­под­ня. Ко­гда Алек­сандра во­шла в эту цер­ковь и уви­де­ла на стене ико­ну под на­зва­ни­ем Пе­чер­ская, явив­шую­ся ей во сне, то неожи­дан­но упа­ла на пол и ста­ла бить­ся в страш­ных су­до­ро­гах и кор­чах. Это бы­ло 1 мая 1823 го­да.</a:t>
            </a:r>
          </a:p>
          <a:p>
            <a:pPr marL="0" indent="0" algn="just">
              <a:buNone/>
            </a:pPr>
            <a:r>
              <a:rPr lang="ru-RU" dirty="0"/>
              <a:t>2 мая Алек­сандра опять от­пра­ви­лась в ар­хи­ерей­скую цер­ковь. Усерд­но и го­ря­чо мо­ли­лась она пе­ред ико­ной Бо­го­ро­ди­цы. Ко­гда же она по­до­шла при­ло­жить­ся к свя­той иконе, то сра­зу же по­чув­ство­ва­ла об­лег­че­ние от сво­ей му­чи­тель­ной бо­лез­ни. Через неко­то­рое вре­мя она со­вер­шен­но вы­здо­ро­ве­ла. С тех пор от Пе­чер­ской Яро­слав­ской ико­ны ста­ли со­вер­шать­ся мно­го­чис­лен­ные ис­це­ле­ния.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4" y="365125"/>
            <a:ext cx="10407316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История появления образа со списка чудотворной </a:t>
            </a:r>
            <a:r>
              <a:rPr lang="ru-RU" sz="2800" b="1" dirty="0" smtClean="0"/>
              <a:t>«Печерской иконы»  </a:t>
            </a:r>
            <a:r>
              <a:rPr lang="ru-RU" sz="2800" b="1" dirty="0"/>
              <a:t>Божией Матери в г. Череповце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969" y="1379621"/>
            <a:ext cx="10984832" cy="5229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Многие </a:t>
            </a:r>
            <a:r>
              <a:rPr lang="ru-RU" sz="2400" dirty="0" err="1" smtClean="0"/>
              <a:t>череповчане</a:t>
            </a:r>
            <a:r>
              <a:rPr lang="ru-RU" sz="2400" dirty="0" smtClean="0"/>
              <a:t> стали совершать паломничества в Ярославль, где, прикладываясь к чудотворному образу, получали исцеление от мучивших их недугов. По-видимому, в числе названных паломников оказалась и крестьянская вдова Татьяна из села </a:t>
            </a:r>
            <a:r>
              <a:rPr lang="ru-RU" sz="2400" dirty="0" err="1" smtClean="0"/>
              <a:t>Степановского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Достоверно известно, что в 1829 году она заказала список с чудотворного образа. Причем сделала это «по обещанию», что дает основания предположить, что женщина получила или надеялась получить помощь от Царицы Небесной после  молитвы перед Ее образом.</a:t>
            </a:r>
          </a:p>
          <a:p>
            <a:pPr marL="0" indent="0" algn="just">
              <a:buNone/>
            </a:pPr>
            <a:r>
              <a:rPr lang="ru-RU" sz="2400" dirty="0" smtClean="0"/>
              <a:t>Список «Печерской иконы» Божией Матери был благоговейно доставлен из Ярославля и первоначально поставлен в </a:t>
            </a:r>
            <a:r>
              <a:rPr lang="ru-RU" sz="2400" dirty="0" err="1" smtClean="0"/>
              <a:t>Матуринской</a:t>
            </a:r>
            <a:r>
              <a:rPr lang="ru-RU" sz="2400" dirty="0" smtClean="0"/>
              <a:t> часовне. А 10 июня </a:t>
            </a:r>
            <a:r>
              <a:rPr lang="ru-RU" sz="2400" dirty="0" smtClean="0"/>
              <a:t>1829 </a:t>
            </a:r>
            <a:r>
              <a:rPr lang="ru-RU" sz="2400" dirty="0" smtClean="0"/>
              <a:t>года его торжественно с крестным ходом перенесли в Череповец</a:t>
            </a:r>
            <a:r>
              <a:rPr lang="ru-RU" sz="2400" dirty="0" smtClean="0"/>
              <a:t>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590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История появления образа со списка чудотворной </a:t>
            </a:r>
            <a:r>
              <a:rPr lang="ru-RU" sz="3600" b="1" dirty="0" smtClean="0"/>
              <a:t>«Печерской иконы» </a:t>
            </a:r>
            <a:r>
              <a:rPr lang="ru-RU" sz="3600" b="1" dirty="0"/>
              <a:t>Божией Матери в г. Череповце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305" y="1973178"/>
            <a:ext cx="10856496" cy="46682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Торжественная </a:t>
            </a:r>
            <a:r>
              <a:rPr lang="ru-RU" dirty="0" smtClean="0"/>
              <a:t>встреча этой иконы соборным духовенством и прихожанами всех храмов города Череповца запечатлена на </a:t>
            </a:r>
            <a:r>
              <a:rPr lang="ru-RU" dirty="0" err="1" smtClean="0"/>
              <a:t>навершии</a:t>
            </a:r>
            <a:r>
              <a:rPr lang="ru-RU" dirty="0" smtClean="0"/>
              <a:t> киота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1830 года крестный  ход 10 июня (по </a:t>
            </a:r>
            <a:r>
              <a:rPr lang="ru-RU" dirty="0" err="1"/>
              <a:t>ст.ст</a:t>
            </a:r>
            <a:r>
              <a:rPr lang="ru-RU" dirty="0"/>
              <a:t>.), связанный  с перенесением в г. Череповец списка чудотворной иконы Божией Матери «Печерская» и учреждением города, стал совершаться ежегодно. Его путь проходил из Воскресенского собора по Дворянской улице, Казначейскому переулку и Александровскому проспекту.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1" y="0"/>
            <a:ext cx="10645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История </a:t>
            </a:r>
            <a:r>
              <a:rPr lang="ru-RU" sz="3600" b="1" dirty="0" smtClean="0"/>
              <a:t>г</a:t>
            </a:r>
            <a:r>
              <a:rPr lang="ru-RU" sz="3600" b="1" dirty="0"/>
              <a:t>. </a:t>
            </a:r>
            <a:r>
              <a:rPr lang="ru-RU" sz="3600" b="1" dirty="0" smtClean="0"/>
              <a:t>Череповца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53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Крестный ход 10 июня тесно связан с историей города. </a:t>
            </a:r>
            <a:r>
              <a:rPr lang="ru-RU" dirty="0" smtClean="0"/>
              <a:t>16 </a:t>
            </a:r>
            <a:r>
              <a:rPr lang="ru-RU" dirty="0" smtClean="0"/>
              <a:t>апреля 1802 года император Александр </a:t>
            </a:r>
            <a:r>
              <a:rPr lang="en-US" dirty="0" smtClean="0"/>
              <a:t>I</a:t>
            </a:r>
            <a:r>
              <a:rPr lang="ru-RU" dirty="0" smtClean="0"/>
              <a:t>  </a:t>
            </a:r>
            <a:r>
              <a:rPr lang="ru-RU" dirty="0" smtClean="0"/>
              <a:t>утвердил </a:t>
            </a:r>
            <a:r>
              <a:rPr lang="ru-RU" dirty="0" smtClean="0"/>
              <a:t>в качестве Указа доклад Правительствующего Сената «О восстановлении заштатных городов разных губерний». В список вошло около </a:t>
            </a:r>
            <a:r>
              <a:rPr lang="ru-RU" dirty="0" smtClean="0"/>
              <a:t>200 </a:t>
            </a:r>
            <a:r>
              <a:rPr lang="ru-RU" dirty="0" smtClean="0"/>
              <a:t>городов, среди которых был и </a:t>
            </a:r>
            <a:r>
              <a:rPr lang="ru-RU" dirty="0" smtClean="0"/>
              <a:t>Череповец. Фактически </a:t>
            </a:r>
            <a:r>
              <a:rPr lang="ru-RU" dirty="0" smtClean="0"/>
              <a:t>Череповец приобрел статус города 10 июня 1802 года, когда городская администрация приняла присягу в Воскресенском соборе.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ознаменование </a:t>
            </a:r>
            <a:r>
              <a:rPr lang="ru-RU" dirty="0" smtClean="0"/>
              <a:t>этого события 10 июня (по старому стилю) в Воскресенском соборе состоялся благодарственный молебен.  В честь этого события </a:t>
            </a:r>
            <a:r>
              <a:rPr lang="ru-RU" dirty="0" smtClean="0"/>
              <a:t>был </a:t>
            </a:r>
            <a:r>
              <a:rPr lang="ru-RU" dirty="0" smtClean="0"/>
              <a:t>установлен общегородской крестный </a:t>
            </a:r>
            <a:r>
              <a:rPr lang="ru-RU" dirty="0" smtClean="0"/>
              <a:t>ход. Впоследствии </a:t>
            </a:r>
            <a:r>
              <a:rPr lang="ru-RU" dirty="0" smtClean="0"/>
              <a:t>«начало города» отмечалось общегородским крестным ходом ежегодно.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0012"/>
            <a:ext cx="97536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1104</Words>
  <Application>Microsoft Office PowerPoint</Application>
  <PresentationFormat>Произвольный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   Чудотворная икона  Божией Матери «Печерская» </vt:lpstr>
      <vt:lpstr>Презентация PowerPoint</vt:lpstr>
      <vt:lpstr>Предание о «Печерском» образе Божией Матери приводится по рукописи «Город Череповец и его уезд», составленной в 1889-1892 гг. Основывается на рассказе череповецкого старожила Ивана Ивановича Демидова, записано в мае 1892 г.</vt:lpstr>
      <vt:lpstr>Официальная версия обнаружения образа Печерской Божией Матери по книге Е. Поселянина «Богоматерь: описание Ее земной жизни и чудотворных икон». 1914 г.</vt:lpstr>
      <vt:lpstr>История появления образа со списка чудотворной «Печерской иконы»  Божией Матери в г. Череповце</vt:lpstr>
      <vt:lpstr>История появления образа со списка чудотворной «Печерской иконы» Божией Матери в г. Череповце</vt:lpstr>
      <vt:lpstr>Презентация PowerPoint</vt:lpstr>
      <vt:lpstr>История г. Череповца</vt:lpstr>
      <vt:lpstr>Презентация PowerPoint</vt:lpstr>
      <vt:lpstr>Презентация PowerPoint</vt:lpstr>
      <vt:lpstr>История  образа со списка чудотворной «Печерской иконы» Божией Матери в г. Череповце</vt:lpstr>
      <vt:lpstr>Презентация PowerPoint</vt:lpstr>
      <vt:lpstr>Презентация PowerPoint</vt:lpstr>
      <vt:lpstr>История появления образа со списка чудотворной  «Печерской иконы» Божией Матери в г. Череповце</vt:lpstr>
      <vt:lpstr>Презентация PowerPoint</vt:lpstr>
      <vt:lpstr>Тропарь Божией Матери пред иконой Ее «Печерской»</vt:lpstr>
      <vt:lpstr>  Кондак Божией Матери пред иконой Ее «Печерской»  </vt:lpstr>
      <vt:lpstr>Презентация PowerPoint</vt:lpstr>
      <vt:lpstr>Молитва Божией Матери пред иконой Ее «Печерской»</vt:lpstr>
      <vt:lpstr>Презентация PowerPoint</vt:lpstr>
      <vt:lpstr>Ссылки на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 перенесения в г. Череповец списка с чудотворной иконы Божией Матери «Печерская»</dc:title>
  <dc:creator>Пользователь</dc:creator>
  <cp:lastModifiedBy>Всё для Вас</cp:lastModifiedBy>
  <cp:revision>56</cp:revision>
  <dcterms:created xsi:type="dcterms:W3CDTF">2019-06-17T12:37:45Z</dcterms:created>
  <dcterms:modified xsi:type="dcterms:W3CDTF">2020-06-14T19:23:17Z</dcterms:modified>
</cp:coreProperties>
</file>