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6" r:id="rId7"/>
    <p:sldId id="277" r:id="rId8"/>
    <p:sldId id="281" r:id="rId9"/>
    <p:sldId id="382" r:id="rId10"/>
    <p:sldId id="282" r:id="rId11"/>
    <p:sldId id="283" r:id="rId12"/>
    <p:sldId id="320" r:id="rId13"/>
    <p:sldId id="321" r:id="rId14"/>
    <p:sldId id="317" r:id="rId15"/>
    <p:sldId id="275" r:id="rId16"/>
    <p:sldId id="271" r:id="rId17"/>
    <p:sldId id="272" r:id="rId18"/>
    <p:sldId id="267" r:id="rId19"/>
    <p:sldId id="268" r:id="rId20"/>
    <p:sldId id="269" r:id="rId21"/>
    <p:sldId id="349" r:id="rId22"/>
    <p:sldId id="350" r:id="rId23"/>
    <p:sldId id="351" r:id="rId24"/>
    <p:sldId id="352" r:id="rId25"/>
    <p:sldId id="353" r:id="rId26"/>
    <p:sldId id="361" r:id="rId27"/>
    <p:sldId id="359" r:id="rId28"/>
    <p:sldId id="360" r:id="rId29"/>
    <p:sldId id="354" r:id="rId30"/>
    <p:sldId id="355" r:id="rId31"/>
    <p:sldId id="285" r:id="rId32"/>
    <p:sldId id="260" r:id="rId33"/>
    <p:sldId id="261" r:id="rId34"/>
    <p:sldId id="262" r:id="rId35"/>
    <p:sldId id="263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295" r:id="rId44"/>
    <p:sldId id="383" r:id="rId45"/>
    <p:sldId id="367" r:id="rId46"/>
    <p:sldId id="374" r:id="rId47"/>
    <p:sldId id="375" r:id="rId48"/>
    <p:sldId id="376" r:id="rId49"/>
    <p:sldId id="368" r:id="rId50"/>
    <p:sldId id="369" r:id="rId51"/>
    <p:sldId id="370" r:id="rId52"/>
    <p:sldId id="371" r:id="rId53"/>
    <p:sldId id="372" r:id="rId54"/>
    <p:sldId id="373" r:id="rId55"/>
    <p:sldId id="296" r:id="rId56"/>
    <p:sldId id="337" r:id="rId57"/>
    <p:sldId id="340" r:id="rId58"/>
    <p:sldId id="377" r:id="rId59"/>
    <p:sldId id="378" r:id="rId60"/>
    <p:sldId id="341" r:id="rId61"/>
    <p:sldId id="343" r:id="rId62"/>
    <p:sldId id="344" r:id="rId63"/>
    <p:sldId id="379" r:id="rId64"/>
    <p:sldId id="380" r:id="rId65"/>
    <p:sldId id="304" r:id="rId66"/>
    <p:sldId id="305" r:id="rId67"/>
    <p:sldId id="362" r:id="rId68"/>
    <p:sldId id="311" r:id="rId69"/>
    <p:sldId id="313" r:id="rId70"/>
    <p:sldId id="357" r:id="rId71"/>
    <p:sldId id="297" r:id="rId72"/>
    <p:sldId id="366" r:id="rId73"/>
    <p:sldId id="363" r:id="rId74"/>
    <p:sldId id="364" r:id="rId75"/>
    <p:sldId id="365" r:id="rId76"/>
    <p:sldId id="356" r:id="rId77"/>
    <p:sldId id="381" r:id="rId78"/>
    <p:sldId id="299" r:id="rId79"/>
    <p:sldId id="300" r:id="rId80"/>
    <p:sldId id="301" r:id="rId81"/>
    <p:sldId id="306" r:id="rId82"/>
    <p:sldId id="307" r:id="rId83"/>
    <p:sldId id="347" r:id="rId8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486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99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2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1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0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8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9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6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2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5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5A964-4B3C-45E6-8DC8-BB666608492A}" type="datetimeFigureOut">
              <a:rPr lang="ru-RU" smtClean="0"/>
              <a:t>вс 30.05.21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64819-FEFC-4385-8C18-A72BFF0FD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5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5672" y="1122363"/>
            <a:ext cx="8922327" cy="1739590"/>
          </a:xfrm>
        </p:spPr>
        <p:txBody>
          <a:bodyPr/>
          <a:lstStyle/>
          <a:p>
            <a:r>
              <a:rPr lang="ru-RU" dirty="0" err="1" smtClean="0"/>
              <a:t>Прп</a:t>
            </a:r>
            <a:r>
              <a:rPr lang="ru-RU" dirty="0" smtClean="0"/>
              <a:t>. Сергий </a:t>
            </a:r>
            <a:r>
              <a:rPr lang="ru-RU" dirty="0" err="1" smtClean="0"/>
              <a:t>Шухтовский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/>
              <a:t>Шухтовский</a:t>
            </a:r>
            <a:r>
              <a:rPr lang="ru-RU" sz="4000" dirty="0" smtClean="0"/>
              <a:t> приход.</a:t>
            </a:r>
          </a:p>
          <a:p>
            <a:r>
              <a:rPr lang="ru-RU" sz="4000" dirty="0" smtClean="0"/>
              <a:t>История. Документы. Фотографии.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108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610149&amp;page=47&amp;rotate=0&amp;negative=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2928" r="1699" b="3533"/>
          <a:stretch/>
        </p:blipFill>
        <p:spPr bwMode="auto">
          <a:xfrm>
            <a:off x="2505694" y="83128"/>
            <a:ext cx="6385576" cy="6774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77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610149&amp;page=48&amp;rotate=0&amp;negative=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1106" r="-6" b="42320"/>
          <a:stretch/>
        </p:blipFill>
        <p:spPr bwMode="auto">
          <a:xfrm>
            <a:off x="2565071" y="0"/>
            <a:ext cx="66026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56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548189&amp;page=4&amp;rotate=0&amp;negative=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0" y="47501"/>
            <a:ext cx="4025734" cy="674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lib.rsl.ru/viewer/pdf?docId=01003548189&amp;page=7&amp;rotate=0&amp;negative=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5" y="0"/>
            <a:ext cx="4049487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0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lib.rsl.ru/viewer/pdf?docId=01003548189&amp;page=6&amp;rotate=0&amp;negative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326"/>
            <a:ext cx="5121981" cy="669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37" y="161326"/>
            <a:ext cx="6162061" cy="657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08" y="225631"/>
            <a:ext cx="10083370" cy="63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74" y="278313"/>
            <a:ext cx="4104693" cy="65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60" y="662082"/>
            <a:ext cx="10912786" cy="3127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6" y="3727341"/>
            <a:ext cx="1091565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Ð±Ð»Ð¾Ð¶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0" y="261257"/>
            <a:ext cx="4261576" cy="63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569" y="2227339"/>
            <a:ext cx="5779509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elolikovi.narod.ru/cerk_shuh_pokr_mon.files/imag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6" y="108282"/>
            <a:ext cx="5001871" cy="66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belolikovi.narod.ru/cerk_shuh_pokr_mon.files/image0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9" y="108283"/>
            <a:ext cx="5325979" cy="6749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1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belolikovi.narod.ru/cerk_shuh_pokr_mon.files/image00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b="50898"/>
          <a:stretch/>
        </p:blipFill>
        <p:spPr bwMode="auto">
          <a:xfrm>
            <a:off x="2358190" y="288758"/>
            <a:ext cx="6817894" cy="6569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61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Прп</a:t>
            </a:r>
            <a:r>
              <a:rPr lang="ru-RU" dirty="0" smtClean="0"/>
              <a:t>. Сергий </a:t>
            </a:r>
            <a:r>
              <a:rPr lang="ru-RU" dirty="0" err="1" smtClean="0"/>
              <a:t>Шухтовский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ArialCyr"/>
              </a:rPr>
              <a:t>Преподобный Сергий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Cyr"/>
              </a:rPr>
              <a:t>Шухтомский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Cyr"/>
              </a:rPr>
              <a:t>, в миру Стефан, родился в Казани. Известно, что он три года ходил по святым местам Палестины и Греции, обучаясь монашеской жизни. Затем возвратился в Новгород, откуда перешел в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Cyr"/>
              </a:rPr>
              <a:t>Соловецкую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Cyr"/>
              </a:rPr>
              <a:t> обитель. В 1603 году принял схиму в Череповецком Воскресенском монастыре от архимандрита Исаии, который впоследствии написал икону преподобного Сергия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Cyr"/>
              </a:rPr>
              <a:t>Шухтомского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Cyr"/>
              </a:rPr>
              <a:t>. Приняв схиму, преподобный возложил на себя строгий подвиг, пребывая день и ночь без сна в коленопреклоненных молитвах. За святую жизнь Господь удостоил Своего угодника дара чудотворения и пророчества. Преставился преподобный Сергий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ArialCyr"/>
              </a:rPr>
              <a:t>Шухтомский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Cyr"/>
              </a:rPr>
              <a:t> 19 мая 1609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8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elolikovi.narod.ru/cerk_shuh_pokr_mon.files/image00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48902" r="-1"/>
          <a:stretch/>
        </p:blipFill>
        <p:spPr bwMode="auto">
          <a:xfrm>
            <a:off x="2326105" y="0"/>
            <a:ext cx="6994357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56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4" y="0"/>
            <a:ext cx="4943738" cy="6729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3" y="-72685"/>
            <a:ext cx="5091388" cy="69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12" y="67499"/>
            <a:ext cx="9375800" cy="67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01" y="0"/>
            <a:ext cx="946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3" y="0"/>
            <a:ext cx="946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77" y="0"/>
            <a:ext cx="9468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6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620701&amp;page=1&amp;rotate=0&amp;negative=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-1"/>
            <a:ext cx="4180115" cy="668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dlib.rsl.ru/viewer/pdf?docId=01003620701&amp;page=3&amp;rotate=0&amp;negative=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54" y="0"/>
            <a:ext cx="4178765" cy="6682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0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34" y="0"/>
            <a:ext cx="7028550" cy="68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620701&amp;page=480&amp;rotate=0&amp;negative=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3713" r="-6" b="56026"/>
          <a:stretch/>
        </p:blipFill>
        <p:spPr bwMode="auto">
          <a:xfrm>
            <a:off x="1460665" y="118753"/>
            <a:ext cx="9452757" cy="6739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6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6077" t="60730" r="31855" b="8204"/>
          <a:stretch/>
        </p:blipFill>
        <p:spPr bwMode="auto">
          <a:xfrm>
            <a:off x="6899564" y="1009404"/>
            <a:ext cx="5058887" cy="5474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66" y="88747"/>
            <a:ext cx="4270752" cy="66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898" y="365126"/>
            <a:ext cx="10486901" cy="3236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Икона</a:t>
            </a:r>
            <a:endParaRPr lang="ru-RU" dirty="0"/>
          </a:p>
        </p:txBody>
      </p:sp>
      <p:pic>
        <p:nvPicPr>
          <p:cNvPr id="1026" name="Picture 2" descr="http://pravicon.com/images/icons/10/1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645732"/>
            <a:ext cx="4475937" cy="60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Описание: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[Вологда. XVIII.]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Прп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Сергий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Шухтовский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Икона. Пошехонье (Вологодская область). Конец XVIII - начало XIX в. 75.5 х 57. Из Покровской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Долгополовской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церкви Череповецкого р-на Вологодской области. Череповецкое музейное объединение. Череповец.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6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47" y="-28483"/>
            <a:ext cx="4560125" cy="6886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58" y="486888"/>
            <a:ext cx="5576050" cy="4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59" y="99761"/>
            <a:ext cx="3888172" cy="662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30" y="0"/>
            <a:ext cx="40262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24" y="0"/>
            <a:ext cx="402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76" y="95002"/>
            <a:ext cx="40262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02" y="0"/>
            <a:ext cx="402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58" y="0"/>
            <a:ext cx="40262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45" y="0"/>
            <a:ext cx="402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34" y="0"/>
            <a:ext cx="633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8160" y="317623"/>
            <a:ext cx="10035639" cy="786781"/>
          </a:xfrm>
        </p:spPr>
        <p:txBody>
          <a:bodyPr/>
          <a:lstStyle/>
          <a:p>
            <a:pPr algn="ctr"/>
            <a:r>
              <a:rPr lang="ru-RU" b="1" dirty="0" smtClean="0"/>
              <a:t>Церкви </a:t>
            </a:r>
            <a:r>
              <a:rPr lang="ru-RU" b="1" dirty="0" err="1" smtClean="0"/>
              <a:t>Шухтовского</a:t>
            </a:r>
            <a:r>
              <a:rPr lang="ru-RU" b="1" dirty="0" smtClean="0"/>
              <a:t> прихода</a:t>
            </a:r>
            <a:endParaRPr lang="ru-RU" b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705853" y="1364454"/>
            <a:ext cx="1047549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Покровская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церковь, Троицкая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Череповецкий уезд,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волость, с. Покровское – Череповецкий район,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Абакановский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с/с, д. Покров.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Покровская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 каменная, построена в 1901 году,  престол один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 Пресвятой Богородицы.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Троицкая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каменная, 1824(27) года постройки.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Приделы: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Живоначальной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Троицы (холодный придел);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Успения Божией Матери;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Чудотворца.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87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03" y="394128"/>
            <a:ext cx="8417459" cy="59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209" y="195080"/>
            <a:ext cx="5980719" cy="62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65260" t="19642" r="6521" b="16221"/>
          <a:stretch/>
        </p:blipFill>
        <p:spPr bwMode="auto">
          <a:xfrm>
            <a:off x="4013860" y="106878"/>
            <a:ext cx="3835730" cy="6751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76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200" y="365125"/>
            <a:ext cx="10316599" cy="6917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Прп</a:t>
            </a:r>
            <a:r>
              <a:rPr lang="ru-RU" dirty="0" smtClean="0"/>
              <a:t>. Сергий </a:t>
            </a:r>
            <a:r>
              <a:rPr lang="ru-RU" dirty="0" err="1" smtClean="0"/>
              <a:t>Шухтовский</a:t>
            </a:r>
            <a:endParaRPr lang="ru-RU" dirty="0"/>
          </a:p>
        </p:txBody>
      </p:sp>
      <p:pic>
        <p:nvPicPr>
          <p:cNvPr id="2050" name="Picture 2" descr="http://belolikovi.narod.ru/cerk_shuh_pokr.files/Sergi_shu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01" y="1318161"/>
            <a:ext cx="4052012" cy="53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39326" y="1652338"/>
            <a:ext cx="5871411" cy="4251158"/>
          </a:xfrm>
        </p:spPr>
        <p:txBody>
          <a:bodyPr>
            <a:normAutofit fontScale="32500" lnSpcReduction="20000"/>
          </a:bodyPr>
          <a:lstStyle/>
          <a:p>
            <a:pPr marL="0" indent="0" fontAlgn="base">
              <a:buNone/>
            </a:pPr>
            <a:r>
              <a:rPr lang="ru-RU" sz="5000" dirty="0">
                <a:solidFill>
                  <a:srgbClr val="333333"/>
                </a:solidFill>
                <a:latin typeface="inherit"/>
              </a:rPr>
              <a:t>Т</a:t>
            </a:r>
            <a:r>
              <a:rPr lang="ru-RU" sz="5000" i="0" dirty="0" smtClean="0">
                <a:solidFill>
                  <a:srgbClr val="333333"/>
                </a:solidFill>
                <a:effectLst/>
                <a:latin typeface="inherit"/>
              </a:rPr>
              <a:t>ропарь, глас 8:</a:t>
            </a:r>
            <a:endParaRPr lang="ru-RU" sz="5000" i="0" dirty="0" smtClean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0" indent="0" algn="just" fontAlgn="base">
              <a:buNone/>
            </a:pPr>
            <a:r>
              <a:rPr lang="ru-RU" sz="5000" b="1" i="0" dirty="0" smtClean="0">
                <a:solidFill>
                  <a:srgbClr val="333333"/>
                </a:solidFill>
                <a:effectLst/>
                <a:latin typeface="inherit"/>
              </a:rPr>
              <a:t> 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Бденными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 молитвами  и  потоки  слез­ными  пустыню  напоил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еси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/ и  из    глубины  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воздыханьми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ю расплодил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еси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/и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бысть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постнически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равно Ангелом  житие твое; /страдальчески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бореньми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яже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от бесов и от ненаказанных  человек, претерпел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еси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/и Ангелом собеседник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явися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/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Божественнаго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 винограда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насеятель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 быв; /и, оставив  временное  житие,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преселился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еси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в жилище Небесное. /Тем же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тя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почитаем,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преподобне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отче  наш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Сергие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//моли Христа  Бога  </a:t>
            </a:r>
            <a:r>
              <a:rPr lang="ru-RU" sz="7400" b="0" i="0" dirty="0" err="1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спастися</a:t>
            </a:r>
            <a:r>
              <a:rPr lang="ru-RU" sz="7400" b="0" i="0" dirty="0" smtClean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 душам  нашим.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0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75200" t="15433" r="6200" b="26042"/>
          <a:stretch/>
        </p:blipFill>
        <p:spPr bwMode="auto">
          <a:xfrm>
            <a:off x="1638794" y="0"/>
            <a:ext cx="3075708" cy="6941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96" y="-1"/>
            <a:ext cx="2517568" cy="69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971" y="1045029"/>
            <a:ext cx="7842663" cy="46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50" y="113543"/>
            <a:ext cx="2731325" cy="67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Священнослужители </a:t>
            </a:r>
            <a:r>
              <a:rPr lang="ru-RU" b="1" dirty="0" err="1" smtClean="0"/>
              <a:t>Шухтовского</a:t>
            </a:r>
            <a:r>
              <a:rPr lang="ru-RU" b="1" dirty="0" smtClean="0"/>
              <a:t> </a:t>
            </a:r>
            <a:r>
              <a:rPr lang="ru-RU" b="1" dirty="0"/>
              <a:t>прихода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Шухтовский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приход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Покровская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Шухтовская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церковь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Троицкая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Шухтовская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церковь</a:t>
            </a:r>
          </a:p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(Череповецкий уезд,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Шухтовская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волость, с Покровское – Череповецкий район,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Абакановский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с/с, Покров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1787,1795 – священник Борис Дмитриев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(~1733-1795)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1799 – священник Иван Борисов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1809-1812,1814 – священник Егор Иванов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(~1784-?), сын пономаря Ивана Борисова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1864,1865,1867 – священник Бельский Тимофей Семёнович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1877,1899,1905 – священник Попов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Садоф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,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помощник благочинного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1905-1909 – священник Розов Николай Иванович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1909 –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священник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Мирославский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Иван Андреевич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1910,1916 – священник Изюмов Николай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Тимофеевич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1787,1799,1812,1814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– дьячок Даниил Васильев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(~1762-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?)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1787, 1795-1807– пономарь Иван Борисов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(~1764-1807)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1799 – пономарь Егор Иванов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1811,1812,1814 – пономарь Николай Иванов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(~1794-?), сын пономаря Ивана Борисова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532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706" y="285008"/>
            <a:ext cx="6365874" cy="6446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" y="128922"/>
            <a:ext cx="4761389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41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Священник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Попов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Садоф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Попов </a:t>
            </a:r>
            <a:r>
              <a:rPr lang="ru-RU" dirty="0" err="1"/>
              <a:t>Садоф</a:t>
            </a:r>
            <a:r>
              <a:rPr lang="ru-RU" dirty="0"/>
              <a:t> - выпускник Новгородской духовной семинарии по второму разряду 1867г. </a:t>
            </a:r>
            <a:r>
              <a:rPr lang="ru-RU" dirty="0" smtClean="0"/>
              <a:t>С 1877 – 1905 г. священник </a:t>
            </a:r>
            <a:r>
              <a:rPr lang="ru-RU" dirty="0" err="1" smtClean="0"/>
              <a:t>Шухтовского</a:t>
            </a:r>
            <a:r>
              <a:rPr lang="ru-RU" dirty="0" smtClean="0"/>
              <a:t> прихода, помощник благочинного. Служил в Покровской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церкви. У </a:t>
            </a:r>
            <a:r>
              <a:rPr lang="ru-RU" dirty="0"/>
              <a:t>него было семь детей. Старший сын Иван </a:t>
            </a:r>
            <a:r>
              <a:rPr lang="ru-RU" dirty="0" err="1"/>
              <a:t>Садофович</a:t>
            </a:r>
            <a:r>
              <a:rPr lang="ru-RU" dirty="0"/>
              <a:t> Попов священник, 1905-1921 </a:t>
            </a:r>
            <a:r>
              <a:rPr lang="ru-RU" dirty="0" err="1"/>
              <a:t>Уломская</a:t>
            </a:r>
            <a:r>
              <a:rPr lang="ru-RU" dirty="0"/>
              <a:t> церковь Село </a:t>
            </a:r>
            <a:r>
              <a:rPr lang="ru-RU" dirty="0" err="1"/>
              <a:t>Улома</a:t>
            </a:r>
            <a:r>
              <a:rPr lang="ru-RU" dirty="0"/>
              <a:t>, Новгородская епархия, Череповецкий уезд. Сын Михаил </a:t>
            </a:r>
            <a:r>
              <a:rPr lang="ru-RU" dirty="0" err="1"/>
              <a:t>Садофович</a:t>
            </a:r>
            <a:r>
              <a:rPr lang="ru-RU" dirty="0"/>
              <a:t> Попов священник , 1899 – 1916 Успенской </a:t>
            </a:r>
            <a:r>
              <a:rPr lang="ru-RU" dirty="0" err="1"/>
              <a:t>Нелазской</a:t>
            </a:r>
            <a:r>
              <a:rPr lang="ru-RU" dirty="0"/>
              <a:t> церкви Череповецкого уезда. </a:t>
            </a:r>
            <a:r>
              <a:rPr lang="ru-RU" dirty="0" smtClean="0"/>
              <a:t>Сын </a:t>
            </a:r>
            <a:r>
              <a:rPr lang="ru-RU" dirty="0"/>
              <a:t>Александр </a:t>
            </a:r>
            <a:r>
              <a:rPr lang="ru-RU" dirty="0" err="1"/>
              <a:t>Садофович</a:t>
            </a:r>
            <a:r>
              <a:rPr lang="ru-RU" dirty="0"/>
              <a:t> Попов протоиерей Новгородская обл., Новгородский р-н., </a:t>
            </a:r>
            <a:r>
              <a:rPr lang="ru-RU" dirty="0" err="1"/>
              <a:t>с.Подберезье</a:t>
            </a:r>
            <a:r>
              <a:rPr lang="ru-RU" dirty="0"/>
              <a:t>, церковь Григория Богослова. Расстрелян 02.10.1937. Младшая дочь </a:t>
            </a:r>
            <a:r>
              <a:rPr lang="ru-RU" dirty="0" err="1"/>
              <a:t>Садофа</a:t>
            </a:r>
            <a:r>
              <a:rPr lang="ru-RU" dirty="0"/>
              <a:t>, </a:t>
            </a:r>
            <a:r>
              <a:rPr lang="ru-RU" dirty="0" smtClean="0"/>
              <a:t>Серафима </a:t>
            </a:r>
            <a:r>
              <a:rPr lang="ru-RU" dirty="0" err="1"/>
              <a:t>Садофовна</a:t>
            </a:r>
            <a:r>
              <a:rPr lang="ru-RU" dirty="0"/>
              <a:t> Попова</a:t>
            </a:r>
            <a:r>
              <a:rPr lang="ru-RU" dirty="0" smtClean="0"/>
              <a:t>, </a:t>
            </a:r>
            <a:r>
              <a:rPr lang="ru-RU" dirty="0"/>
              <a:t>вышла замуж за </a:t>
            </a:r>
            <a:r>
              <a:rPr lang="ru-RU" dirty="0" err="1"/>
              <a:t>Изюмова</a:t>
            </a:r>
            <a:r>
              <a:rPr lang="ru-RU" dirty="0"/>
              <a:t> Петра Николаевича расстрелянного 06.09.1937, также из семьи священника </a:t>
            </a:r>
            <a:r>
              <a:rPr lang="ru-RU" dirty="0" err="1"/>
              <a:t>Изюмова</a:t>
            </a:r>
            <a:r>
              <a:rPr lang="ru-RU" dirty="0"/>
              <a:t> </a:t>
            </a:r>
            <a:r>
              <a:rPr lang="ru-RU" dirty="0" smtClean="0"/>
              <a:t>Николая проживавшего в этом же месте около д. Покров.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Борис Дмитриев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Борис Дмитриев родился в 1733 г.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С 1787-1795 г. –служил священником Покровской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Шухтовской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церкви. Умер в 1795 г.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/>
              <a:t>Источник:</a:t>
            </a:r>
          </a:p>
          <a:p>
            <a:pPr marL="0" indent="0">
              <a:buNone/>
            </a:pPr>
            <a:r>
              <a:rPr lang="ru-RU" i="1" dirty="0" smtClean="0"/>
              <a:t>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Пономарь Иван Борисов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Иван Борисов родился в 1764г. 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1787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1795-1807–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пономарь Покровской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Шухтовской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церкви. Сын Егор родился в 1784г, </a:t>
            </a:r>
            <a:r>
              <a:rPr lang="ru-RU" dirty="0"/>
              <a:t>в 1809 году определен сей церкви в </a:t>
            </a:r>
            <a:r>
              <a:rPr lang="ru-RU" dirty="0" smtClean="0"/>
              <a:t>священника. Сын Андрей родился в 1787 г.,</a:t>
            </a:r>
            <a:r>
              <a:rPr lang="ru-RU" dirty="0"/>
              <a:t> в 1803 году выбыл в </a:t>
            </a:r>
            <a:r>
              <a:rPr lang="ru-RU" dirty="0" err="1"/>
              <a:t>Вытегорское</a:t>
            </a:r>
            <a:r>
              <a:rPr lang="ru-RU" dirty="0"/>
              <a:t> правление в приказную службу, а ныне в Олонец губернии г. </a:t>
            </a:r>
            <a:r>
              <a:rPr lang="ru-RU" dirty="0" smtClean="0"/>
              <a:t>Пудоже экспедитором. Сын Федор родился в 1791 г.,</a:t>
            </a:r>
            <a:r>
              <a:rPr lang="ru-RU" dirty="0"/>
              <a:t> в 1809 году выбыл в Новгородскую духовную консистории в приказные служители, а </a:t>
            </a:r>
            <a:r>
              <a:rPr lang="ru-RU" dirty="0" smtClean="0"/>
              <a:t>в 1811г. </a:t>
            </a:r>
            <a:r>
              <a:rPr lang="ru-RU" dirty="0"/>
              <a:t>в </a:t>
            </a:r>
            <a:r>
              <a:rPr lang="ru-RU" dirty="0" err="1"/>
              <a:t>Олонецкой</a:t>
            </a:r>
            <a:r>
              <a:rPr lang="ru-RU" dirty="0"/>
              <a:t> </a:t>
            </a:r>
            <a:r>
              <a:rPr lang="ru-RU" dirty="0" smtClean="0"/>
              <a:t>губернии служит в </a:t>
            </a:r>
            <a:r>
              <a:rPr lang="ru-RU" dirty="0"/>
              <a:t>г. Вытегре при почтовой экспедиции </a:t>
            </a:r>
            <a:r>
              <a:rPr lang="ru-RU" dirty="0" smtClean="0"/>
              <a:t>помощником. Сын Николай родился в 1794 г., </a:t>
            </a:r>
            <a:r>
              <a:rPr lang="ru-RU" dirty="0"/>
              <a:t>в 1811 определен к сей </a:t>
            </a:r>
            <a:r>
              <a:rPr lang="ru-RU" dirty="0" smtClean="0"/>
              <a:t>церкви пономарем.</a:t>
            </a:r>
          </a:p>
          <a:p>
            <a:pPr marL="0" indent="0">
              <a:buNone/>
            </a:pPr>
            <a:r>
              <a:rPr lang="ru-RU" dirty="0"/>
              <a:t>Иван Борисов </a:t>
            </a:r>
            <a:r>
              <a:rPr lang="ru-RU" dirty="0" smtClean="0"/>
              <a:t>умер </a:t>
            </a:r>
            <a:r>
              <a:rPr lang="ru-RU" dirty="0"/>
              <a:t>в </a:t>
            </a:r>
            <a:r>
              <a:rPr lang="ru-RU" dirty="0" smtClean="0"/>
              <a:t>1807 г.</a:t>
            </a:r>
          </a:p>
          <a:p>
            <a:pPr marL="0" indent="0">
              <a:buNone/>
            </a:pPr>
            <a:r>
              <a:rPr lang="ru-RU" i="1" dirty="0" smtClean="0"/>
              <a:t>Источник: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3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Егор Иванов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Егор Иванов родился в 1784 г. Отец  Иван Борисов служил пономарем в Покровской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церкви. Егор Иванов  окончил Новгородскую семинарию. С 1799 г. служил пономарем в Покровской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церкви. В 1809 году определен Покровской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 в священника.</a:t>
            </a:r>
            <a:r>
              <a:rPr lang="ru-RU" dirty="0"/>
              <a:t> Егор Иванов</a:t>
            </a:r>
            <a:r>
              <a:rPr lang="ru-RU" dirty="0" smtClean="0"/>
              <a:t> </a:t>
            </a:r>
            <a:r>
              <a:rPr lang="ru-RU" dirty="0"/>
              <a:t>с</a:t>
            </a:r>
            <a:r>
              <a:rPr lang="ru-RU" dirty="0" smtClean="0"/>
              <a:t>лужил священником Покровской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 с 1809-1814 гг..</a:t>
            </a:r>
          </a:p>
          <a:p>
            <a:pPr marL="0" indent="0" algn="just">
              <a:buNone/>
            </a:pPr>
            <a:endParaRPr lang="ru-RU" i="1" dirty="0" smtClean="0"/>
          </a:p>
          <a:p>
            <a:pPr marL="0" indent="0" algn="just">
              <a:buNone/>
            </a:pPr>
            <a:r>
              <a:rPr lang="ru-RU" i="1" dirty="0" smtClean="0"/>
              <a:t>Источник</a:t>
            </a:r>
            <a:r>
              <a:rPr lang="ru-RU" i="1" dirty="0"/>
              <a:t>: Ревизские сказки священнослужителей Череповецкого уезда за 1811 год // ГАВО Ф.986. Оп.1. Д.26 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4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038" y="365125"/>
            <a:ext cx="9928761" cy="69177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Священник </a:t>
            </a:r>
            <a:r>
              <a:rPr lang="ru-RU" b="1" dirty="0" err="1"/>
              <a:t>Мирославский</a:t>
            </a:r>
            <a:r>
              <a:rPr lang="ru-RU" b="1" dirty="0"/>
              <a:t> Иван Андреевич</a:t>
            </a:r>
            <a:endParaRPr lang="ru-RU" dirty="0"/>
          </a:p>
        </p:txBody>
      </p:sp>
      <p:pic>
        <p:nvPicPr>
          <p:cNvPr id="7172" name="Picture 4" descr="http://kanonizacia.cerkov.ru/files/2017/01/%D0%9C%D0%B8%D1%80%D0%BE%D1%81%D0%BB%D0%B0%D0%B2%D1%81%D0%BA%D0%B8%D0%B9-%D0%98%D0%B2%D0%B0%D0%BD-%D0%90%D0%BD%D0%B4%D1%80%D0%B5%D0%B5%D0%B2%D0%B8%D1%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15" y="1478143"/>
            <a:ext cx="4183916" cy="51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lib.rsl.ru/viewer/pdf?docId=01004083546&amp;page=290&amp;rotate=0&amp;negative=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73427" r="5227" b="7497"/>
          <a:stretch/>
        </p:blipFill>
        <p:spPr bwMode="auto">
          <a:xfrm>
            <a:off x="3978235" y="0"/>
            <a:ext cx="7964382" cy="3990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2" y="0"/>
            <a:ext cx="3938357" cy="6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0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0" y="365126"/>
            <a:ext cx="10237519" cy="91741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Священник </a:t>
            </a:r>
            <a:r>
              <a:rPr lang="ru-RU" b="1" dirty="0" err="1"/>
              <a:t>Мирославский</a:t>
            </a:r>
            <a:r>
              <a:rPr lang="ru-RU" b="1" dirty="0"/>
              <a:t> Иван Андреевич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519" y="1460665"/>
            <a:ext cx="10641281" cy="47162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/>
              <a:t>Мирославский</a:t>
            </a:r>
            <a:r>
              <a:rPr lang="ru-RU" b="1" dirty="0"/>
              <a:t> Иван Андреевич</a:t>
            </a:r>
            <a:r>
              <a:rPr lang="ru-RU" dirty="0"/>
              <a:t> родился 21 июля 1874 года в семье священника. Окончил Новгородскую духовную семинарию в 1896 году по первому разряду. Состоял один год надзирателем в Белозерском духовном училище. В 1897 году один год учительствовал в </a:t>
            </a:r>
            <a:r>
              <a:rPr lang="ru-RU" dirty="0" err="1"/>
              <a:t>Шужболенской</a:t>
            </a:r>
            <a:r>
              <a:rPr lang="ru-RU" dirty="0"/>
              <a:t> второклассной школе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2 августа 1898 года Высокопреосвященным Феогностом архиепископом Новгородским и Старорусским рукоположен в сан священника к Богородице-Рождественской </a:t>
            </a:r>
            <a:r>
              <a:rPr lang="ru-RU" dirty="0" err="1"/>
              <a:t>Шужболенской</a:t>
            </a:r>
            <a:r>
              <a:rPr lang="ru-RU" dirty="0"/>
              <a:t> церкви Белозерского уезда (Новгородская губерния,</a:t>
            </a:r>
            <a:r>
              <a:rPr lang="ru-RU" b="1" dirty="0"/>
              <a:t> </a:t>
            </a:r>
            <a:r>
              <a:rPr lang="ru-RU" dirty="0"/>
              <a:t>Белозерский уезд, </a:t>
            </a:r>
            <a:r>
              <a:rPr lang="ru-RU" dirty="0" err="1"/>
              <a:t>Мишутинская</a:t>
            </a:r>
            <a:r>
              <a:rPr lang="ru-RU" dirty="0"/>
              <a:t> волость, </a:t>
            </a:r>
            <a:r>
              <a:rPr lang="ru-RU" dirty="0" err="1"/>
              <a:t>смежна</a:t>
            </a:r>
            <a:r>
              <a:rPr lang="ru-RU" dirty="0"/>
              <a:t> с д. </a:t>
            </a:r>
            <a:r>
              <a:rPr lang="ru-RU" dirty="0" err="1"/>
              <a:t>Пальцево</a:t>
            </a:r>
            <a:r>
              <a:rPr lang="ru-RU" dirty="0"/>
              <a:t> – соврем. Вологодская область, Бабаевский район, </a:t>
            </a:r>
            <a:r>
              <a:rPr lang="ru-RU" dirty="0" err="1"/>
              <a:t>Санинское</a:t>
            </a:r>
            <a:r>
              <a:rPr lang="ru-RU" dirty="0"/>
              <a:t> с/п, д. </a:t>
            </a:r>
            <a:r>
              <a:rPr lang="ru-RU" dirty="0" err="1"/>
              <a:t>Пальцево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dirty="0"/>
              <a:t>В 1898 году определен на праздное священническое место к </a:t>
            </a:r>
            <a:r>
              <a:rPr lang="ru-RU" dirty="0" err="1"/>
              <a:t>Шужболенской</a:t>
            </a:r>
            <a:r>
              <a:rPr lang="ru-RU" dirty="0"/>
              <a:t> церкви Белозерского уезда.</a:t>
            </a:r>
          </a:p>
          <a:p>
            <a:pPr marL="0" indent="0">
              <a:buNone/>
            </a:pPr>
            <a:r>
              <a:rPr lang="ru-RU" dirty="0"/>
              <a:t>1903 год – резолюцией Его Высокопреосвященства от 18 марта № 1947 за усердную службу и отличное поведение награжден набедренником. Резолюция Его Высокопреосвященства от 1 декабря 1904 года преподано Его Архипастырское благословение за ревностное и успешное исполнение </a:t>
            </a:r>
            <a:r>
              <a:rPr lang="ru-RU" dirty="0" err="1"/>
              <a:t>законоучительских</a:t>
            </a:r>
            <a:r>
              <a:rPr lang="ru-RU" dirty="0"/>
              <a:t>  обязанностей в </a:t>
            </a:r>
            <a:r>
              <a:rPr lang="ru-RU" dirty="0" err="1"/>
              <a:t>Шужболенской</a:t>
            </a:r>
            <a:r>
              <a:rPr lang="ru-RU" dirty="0"/>
              <a:t> школе.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6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034" y="365126"/>
            <a:ext cx="10118766" cy="73928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Священник </a:t>
            </a:r>
            <a:r>
              <a:rPr lang="ru-RU" sz="3600" b="1" dirty="0" err="1"/>
              <a:t>Мирославский</a:t>
            </a:r>
            <a:r>
              <a:rPr lang="ru-RU" sz="3600" b="1" dirty="0"/>
              <a:t> Иван Андреевич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760" y="1104406"/>
            <a:ext cx="11091553" cy="5308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1908 </a:t>
            </a:r>
            <a:r>
              <a:rPr lang="ru-RU" sz="2200" dirty="0"/>
              <a:t>год – резолюцией Его Высокопреосвященства от 2 апреля № 2436 за отлично-усердную службу ко дню Св. Пасхи награжден скуфьей.</a:t>
            </a:r>
          </a:p>
          <a:p>
            <a:pPr marL="0" indent="0">
              <a:buNone/>
            </a:pPr>
            <a:r>
              <a:rPr lang="ru-RU" sz="2200" b="1" dirty="0"/>
              <a:t>5 января 1909 года перемещен к Покровской </a:t>
            </a:r>
            <a:r>
              <a:rPr lang="ru-RU" sz="2200" b="1" dirty="0" err="1"/>
              <a:t>Шухтовской</a:t>
            </a:r>
            <a:r>
              <a:rPr lang="ru-RU" sz="2200" b="1" dirty="0"/>
              <a:t> церкви Череповецкого </a:t>
            </a:r>
            <a:r>
              <a:rPr lang="ru-RU" sz="2200" b="1" dirty="0" smtClean="0"/>
              <a:t>уезда.</a:t>
            </a:r>
          </a:p>
          <a:p>
            <a:pPr marL="0" indent="0">
              <a:buNone/>
            </a:pPr>
            <a:r>
              <a:rPr lang="ru-RU" sz="2200" dirty="0" smtClean="0"/>
              <a:t>1913,1916 </a:t>
            </a:r>
            <a:r>
              <a:rPr lang="ru-RU" sz="2200" dirty="0"/>
              <a:t>г. - настоятель </a:t>
            </a:r>
            <a:r>
              <a:rPr lang="ru-RU" sz="2200" dirty="0" err="1"/>
              <a:t>Шужболенской</a:t>
            </a:r>
            <a:r>
              <a:rPr lang="ru-RU" sz="2200" dirty="0"/>
              <a:t> церкви Белозерского </a:t>
            </a:r>
            <a:r>
              <a:rPr lang="ru-RU" sz="2200" dirty="0" smtClean="0"/>
              <a:t>уезда. 1913 </a:t>
            </a:r>
            <a:r>
              <a:rPr lang="ru-RU" sz="2200" dirty="0"/>
              <a:t>– руководитель </a:t>
            </a:r>
            <a:r>
              <a:rPr lang="ru-RU" sz="2200" dirty="0" err="1"/>
              <a:t>псаломнических</a:t>
            </a:r>
            <a:r>
              <a:rPr lang="ru-RU" sz="2200" dirty="0"/>
              <a:t> курсов, состоявшихся с 24 по 30 июня при </a:t>
            </a:r>
            <a:r>
              <a:rPr lang="ru-RU" sz="2200" dirty="0" err="1"/>
              <a:t>Шужболенской</a:t>
            </a:r>
            <a:r>
              <a:rPr lang="ru-RU" sz="2200" dirty="0"/>
              <a:t> </a:t>
            </a:r>
            <a:r>
              <a:rPr lang="ru-RU" sz="2200" dirty="0" smtClean="0"/>
              <a:t>церкви. Депутат </a:t>
            </a:r>
            <a:r>
              <a:rPr lang="ru-RU" sz="2200" dirty="0"/>
              <a:t>Епархиального съезда, состоявшегося 18-29 апреля 1914 </a:t>
            </a:r>
            <a:r>
              <a:rPr lang="ru-RU" sz="2200" dirty="0" smtClean="0"/>
              <a:t>года. Законоучитель </a:t>
            </a:r>
            <a:r>
              <a:rPr lang="ru-RU" sz="2200" dirty="0"/>
              <a:t>в </a:t>
            </a:r>
            <a:r>
              <a:rPr lang="ru-RU" sz="2200" dirty="0" err="1"/>
              <a:t>Дубининском</a:t>
            </a:r>
            <a:r>
              <a:rPr lang="ru-RU" sz="2200" dirty="0"/>
              <a:t> училище Белозерского </a:t>
            </a:r>
            <a:r>
              <a:rPr lang="ru-RU" sz="2200" dirty="0" smtClean="0"/>
              <a:t>уезда. 1916 </a:t>
            </a:r>
            <a:r>
              <a:rPr lang="ru-RU" sz="2200" dirty="0"/>
              <a:t>год – исполняющий должность благочинного 4-го округа Белозерского </a:t>
            </a:r>
            <a:r>
              <a:rPr lang="ru-RU" sz="2200" dirty="0" smtClean="0"/>
              <a:t>уезда. 1916-1918 </a:t>
            </a:r>
            <a:r>
              <a:rPr lang="ru-RU" sz="2200" dirty="0"/>
              <a:t>– член правления Кирилловского духовного </a:t>
            </a:r>
            <a:r>
              <a:rPr lang="ru-RU" sz="2200" dirty="0" smtClean="0"/>
              <a:t>училища. Депутат </a:t>
            </a:r>
            <a:r>
              <a:rPr lang="ru-RU" sz="2200" dirty="0"/>
              <a:t>съезда духовенства и мирян, прошедшего 25мая-10 июня 1917 года. </a:t>
            </a:r>
            <a:r>
              <a:rPr lang="ru-RU" sz="2200" dirty="0" smtClean="0"/>
              <a:t> Работал </a:t>
            </a:r>
            <a:r>
              <a:rPr lang="ru-RU" sz="2200" dirty="0"/>
              <a:t>в комиссиях по Эмеритальной кассе и по местным вопросам</a:t>
            </a:r>
            <a:r>
              <a:rPr lang="ru-RU" sz="2200" dirty="0" smtClean="0"/>
              <a:t>.</a:t>
            </a:r>
          </a:p>
          <a:p>
            <a:pPr marL="0" indent="0" fontAlgn="base">
              <a:buNone/>
            </a:pPr>
            <a:r>
              <a:rPr lang="ru-RU" sz="2200" dirty="0"/>
              <a:t>23 февраля 1931 года арестован, обвинен по </a:t>
            </a:r>
            <a:r>
              <a:rPr lang="ru-RU" sz="2200" dirty="0" err="1"/>
              <a:t>ст.ст</a:t>
            </a:r>
            <a:r>
              <a:rPr lang="ru-RU" sz="2200" dirty="0"/>
              <a:t>. 58-8, 58-10, 58-13 УК. Постановлением тройки ПП ОГПУ в ЛВО от 08.09.1931 года заключен в </a:t>
            </a:r>
            <a:r>
              <a:rPr lang="ru-RU" sz="2200" dirty="0" err="1"/>
              <a:t>конлагерь</a:t>
            </a:r>
            <a:r>
              <a:rPr lang="ru-RU" sz="2200" dirty="0"/>
              <a:t> сроком на пять </a:t>
            </a:r>
            <a:r>
              <a:rPr lang="ru-RU" sz="2200" dirty="0" smtClean="0"/>
              <a:t>лет. 26 </a:t>
            </a:r>
            <a:r>
              <a:rPr lang="ru-RU" sz="2200" dirty="0"/>
              <a:t>февраля 1933 года Иван Андреевич умер в лагере от кровоизлияния в мозг.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12395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274" y="365126"/>
            <a:ext cx="10427525" cy="715530"/>
          </a:xfrm>
        </p:spPr>
        <p:txBody>
          <a:bodyPr/>
          <a:lstStyle/>
          <a:p>
            <a:r>
              <a:rPr lang="ru-RU" b="1" dirty="0" smtClean="0"/>
              <a:t>Священник Николай </a:t>
            </a:r>
            <a:r>
              <a:rPr lang="ru-RU" b="1" dirty="0"/>
              <a:t>Тимофеевич Изюмов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Николай Тимофеевич Изюмов,</a:t>
            </a:r>
            <a:r>
              <a:rPr lang="ru-RU" dirty="0"/>
              <a:t> псаломщик </a:t>
            </a:r>
            <a:r>
              <a:rPr lang="ru-RU" dirty="0" err="1"/>
              <a:t>Коленецкой</a:t>
            </a:r>
            <a:r>
              <a:rPr lang="ru-RU" dirty="0"/>
              <a:t> церкви Череповецкого уезда (1892), впоследствии священник </a:t>
            </a:r>
            <a:r>
              <a:rPr lang="ru-RU" dirty="0" err="1"/>
              <a:t>Шухтовской</a:t>
            </a:r>
            <a:r>
              <a:rPr lang="ru-RU" dirty="0"/>
              <a:t> Покровской церкви Череповецкого </a:t>
            </a:r>
            <a:r>
              <a:rPr lang="ru-RU" dirty="0" smtClean="0"/>
              <a:t>уезда(1910-1916 г.)Отец </a:t>
            </a:r>
            <a:r>
              <a:rPr lang="ru-RU" dirty="0"/>
              <a:t>Тимофей Изюмов, пономарь </a:t>
            </a:r>
            <a:r>
              <a:rPr lang="ru-RU" dirty="0" err="1"/>
              <a:t>Веретьевской</a:t>
            </a:r>
            <a:r>
              <a:rPr lang="ru-RU" dirty="0"/>
              <a:t> церкви Череповецкого уезда, 27 сентября 1876 года определен на должность псаломщика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525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Петр Николаевич Изюмов</a:t>
            </a:r>
            <a:endParaRPr lang="ru-RU" dirty="0"/>
          </a:p>
        </p:txBody>
      </p:sp>
      <p:pic>
        <p:nvPicPr>
          <p:cNvPr id="1026" name="Picture 2" descr="https://pp.userapi.com/c837231/v837231294/540d0/HHGudujVnt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9476" y="1578959"/>
            <a:ext cx="4108862" cy="47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3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668" y="365125"/>
            <a:ext cx="9798131" cy="58490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Священник Петр Николаевич Изюмов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9" y="950026"/>
            <a:ext cx="10865922" cy="543889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Родился </a:t>
            </a:r>
            <a:r>
              <a:rPr lang="ru-RU" dirty="0" err="1"/>
              <a:t>о.Петр</a:t>
            </a:r>
            <a:r>
              <a:rPr lang="ru-RU" dirty="0"/>
              <a:t> 29 мая 1892 года в семье псаломщика </a:t>
            </a:r>
            <a:r>
              <a:rPr lang="ru-RU" dirty="0" err="1"/>
              <a:t>Коленецкой</a:t>
            </a:r>
            <a:r>
              <a:rPr lang="ru-RU" dirty="0"/>
              <a:t> церкви Череповецкого уезда Николая Тимофеевича </a:t>
            </a:r>
            <a:r>
              <a:rPr lang="ru-RU" dirty="0" err="1"/>
              <a:t>Изюмова</a:t>
            </a:r>
            <a:r>
              <a:rPr lang="ru-RU" dirty="0"/>
              <a:t>, впоследствии назначенного священником </a:t>
            </a:r>
            <a:r>
              <a:rPr lang="ru-RU" dirty="0" err="1"/>
              <a:t>Шухтовской</a:t>
            </a:r>
            <a:r>
              <a:rPr lang="ru-RU" dirty="0"/>
              <a:t> Покровской церкви. 12 мая 1917 года окончил Новгородскую духовную семинарию. 10 мая 1917 года определен псаломщиком в Никитскую </a:t>
            </a:r>
            <a:r>
              <a:rPr lang="ru-RU" dirty="0" err="1"/>
              <a:t>Ягановскую</a:t>
            </a:r>
            <a:r>
              <a:rPr lang="ru-RU" dirty="0"/>
              <a:t> церковь Череповецкого уезда. 22 сентября 1917 года отчислен от должности. В сентябре 1917 года назначен учителем </a:t>
            </a:r>
            <a:r>
              <a:rPr lang="ru-RU" dirty="0" err="1"/>
              <a:t>Мороцкой</a:t>
            </a:r>
            <a:r>
              <a:rPr lang="ru-RU" dirty="0"/>
              <a:t> двухклассной школы Череповецкого уезда. 1 сентября 1919 года перешел на должность учителя Покровской школы 1 ступени. 14 марта 1922 года рукоположен во священника к </a:t>
            </a:r>
            <a:r>
              <a:rPr lang="ru-RU" dirty="0" err="1"/>
              <a:t>Шухтовской</a:t>
            </a:r>
            <a:r>
              <a:rPr lang="ru-RU" dirty="0"/>
              <a:t> Покровской церкви (на место своего отца). В 1922 году уклонился в обновленческий раскол. В 1924 году награжден набедренником. В 1928 году награжден фиолетовой скуфьей. 15 марта 1928 года получил архипастырское благословение с благодарностью за стойкость в обновленчестве. 31 января 1931 года награжден правом ношения камилавки. 7 марта 1933 года после закрытия Покровской церкви определен настоятелем обновленческого </a:t>
            </a:r>
            <a:r>
              <a:rPr lang="ru-RU" dirty="0" err="1"/>
              <a:t>Андогского</a:t>
            </a:r>
            <a:r>
              <a:rPr lang="ru-RU" dirty="0"/>
              <a:t> Успенского прихода </a:t>
            </a:r>
            <a:r>
              <a:rPr lang="ru-RU" dirty="0" err="1"/>
              <a:t>Кадуйского</a:t>
            </a:r>
            <a:r>
              <a:rPr lang="ru-RU" dirty="0"/>
              <a:t> района.17 ноября 1935 года награжден наперсным крестом. В 1934 году богослужения в церкви прекратились, а в 1935 году она была официально закрыта. Согласно отчетам, зимой 1936 года священника разыскивали "с просьбой выселиться из района". Он будто бы "дал обещание к весне выехать". Но по неизвестным причинам уезжать не стал. Проживал на хуторе Сокол </a:t>
            </a:r>
            <a:r>
              <a:rPr lang="ru-RU" dirty="0" err="1"/>
              <a:t>Кадуйского</a:t>
            </a:r>
            <a:r>
              <a:rPr lang="ru-RU" dirty="0"/>
              <a:t> района. На момент ареста числился "без определенных занятий". 7 августа 1937 года арестован. 3 сентября 1937 года особой тройкой УНКВД по Ленинградской области приговорен по ст.58-10-11 УК РСФСР к высшей мере наказания. 6 сентября 1937 года расстрелян в </a:t>
            </a:r>
            <a:r>
              <a:rPr lang="ru-RU" dirty="0" err="1"/>
              <a:t>Левашовской</a:t>
            </a:r>
            <a:r>
              <a:rPr lang="ru-RU" dirty="0"/>
              <a:t> пустоши( г. Ленинград). Был женат на Серафиме </a:t>
            </a:r>
            <a:r>
              <a:rPr lang="ru-RU" dirty="0" err="1"/>
              <a:t>Садофовне</a:t>
            </a:r>
            <a:r>
              <a:rPr lang="ru-RU" dirty="0"/>
              <a:t> Поповой, дочери священника </a:t>
            </a:r>
            <a:r>
              <a:rPr lang="ru-RU" dirty="0" err="1"/>
              <a:t>Шухтовской</a:t>
            </a:r>
            <a:r>
              <a:rPr lang="ru-RU" dirty="0"/>
              <a:t> Покровской церкви, </a:t>
            </a:r>
            <a:r>
              <a:rPr lang="ru-RU" dirty="0" err="1"/>
              <a:t>Садофа</a:t>
            </a:r>
            <a:r>
              <a:rPr lang="ru-RU" dirty="0"/>
              <a:t> Ивановича Попова. 31 марта 1989 года реабилитирован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Дети</a:t>
            </a:r>
            <a:r>
              <a:rPr lang="ru-RU" dirty="0"/>
              <a:t>: Евгений (1918-1943), Нина (1921-1948), Валерий (1927-1972), Станислав (1930-2001).</a:t>
            </a:r>
          </a:p>
        </p:txBody>
      </p:sp>
    </p:spTree>
    <p:extLst>
      <p:ext uri="{BB962C8B-B14F-4D97-AF65-F5344CB8AC3E}">
        <p14:creationId xmlns:p14="http://schemas.microsoft.com/office/powerpoint/2010/main" val="28737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Священнослужители </a:t>
            </a:r>
            <a:r>
              <a:rPr lang="ru-RU" dirty="0" err="1" smtClean="0"/>
              <a:t>Шухтовского</a:t>
            </a:r>
            <a:r>
              <a:rPr lang="ru-RU" dirty="0" smtClean="0"/>
              <a:t> </a:t>
            </a:r>
            <a:r>
              <a:rPr lang="ru-RU" dirty="0"/>
              <a:t>прихода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838200" y="1957526"/>
            <a:ext cx="10515601" cy="397031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Шухтовский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Николаевская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(Череповецкий уезд, 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волость, с. Никольское – Череповецкий район,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Абакановский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с/с, Никольское)</a:t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1787,1795-1808 – священник Сидор Иовлев 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(~1735-1808)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1811 - священник Андрей Иванов,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~1776 г.р., из дьячка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 1795 - дьячок Иван Васильев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умер до 1795 года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1795-1799 – дьячок Андрей Иванов, 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~1776 г.р., во священника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13.07.1811,1827 - дьячок Александр Андреев, 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~1793 г.р., сын дьячка Андрея Иванова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1787,1795-1811 – пономарь Василий Осипов, 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~1765 г.р.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1827 - пономарь Леонтий Васильев, </a:t>
            </a:r>
            <a:r>
              <a:rPr kumimoji="0" lang="ru-RU" altLang="ru-RU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~1797 г.р.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778" y="365125"/>
            <a:ext cx="10285021" cy="4067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Священник Петр Филимонов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06" y="771896"/>
            <a:ext cx="11792198" cy="5510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Петр Филимонов</a:t>
            </a:r>
            <a:r>
              <a:rPr lang="ru-RU" sz="1800" dirty="0"/>
              <a:t>, в 1630-е годы рукоположен во священника к </a:t>
            </a:r>
            <a:r>
              <a:rPr lang="ru-RU" sz="1800" dirty="0" err="1"/>
              <a:t>Шухтовской</a:t>
            </a:r>
            <a:r>
              <a:rPr lang="ru-RU" sz="1800" dirty="0"/>
              <a:t> Никольской церкви, где служил до 1685 года. Ранее 1682 года овдовел. В 1685 году по вдовству и старости уволен за штат. Место перешло внуку Иосифу Яковлеву. Об о</a:t>
            </a:r>
            <a:r>
              <a:rPr lang="ru-RU" sz="1800" dirty="0" smtClean="0"/>
              <a:t>. Петре </a:t>
            </a:r>
            <a:r>
              <a:rPr lang="ru-RU" sz="1800" dirty="0"/>
              <a:t>упоминается в следующем любопытном акте, датируемом, вероятно, концом 1670 годов:</a:t>
            </a:r>
            <a:br>
              <a:rPr lang="ru-RU" sz="1800" dirty="0"/>
            </a:br>
            <a:r>
              <a:rPr lang="ru-RU" sz="1800" dirty="0"/>
              <a:t>"Великому господину </a:t>
            </a:r>
            <a:r>
              <a:rPr lang="ru-RU" sz="1800" dirty="0" err="1"/>
              <a:t>Преосвященому</a:t>
            </a:r>
            <a:r>
              <a:rPr lang="ru-RU" sz="1800" dirty="0"/>
              <a:t> Симону </a:t>
            </a:r>
            <a:r>
              <a:rPr lang="ru-RU" sz="1800" dirty="0" err="1"/>
              <a:t>архиепискому</a:t>
            </a:r>
            <a:r>
              <a:rPr lang="ru-RU" sz="1800" dirty="0"/>
              <a:t> Вологодскому и Белозерскому бьет челом нищий твой богомолец Белозерского уезда </a:t>
            </a:r>
            <a:r>
              <a:rPr lang="ru-RU" sz="1800" dirty="0" err="1"/>
              <a:t>Надпорожскаго</a:t>
            </a:r>
            <a:r>
              <a:rPr lang="ru-RU" sz="1800" dirty="0"/>
              <a:t> стану </a:t>
            </a:r>
            <a:r>
              <a:rPr lang="ru-RU" sz="1800" dirty="0" err="1"/>
              <a:t>Шухтовские</a:t>
            </a:r>
            <a:r>
              <a:rPr lang="ru-RU" sz="1800" dirty="0"/>
              <a:t> волости Никольской поп Петр Филимонов. Жалоба, государь, Корнильева монастыря на игумена Ефрема: послан по твоему святительскому указу игумен Корнильева монастыря Ефрем в Белозерский уезд в </a:t>
            </a:r>
            <a:r>
              <a:rPr lang="ru-RU" sz="1800" dirty="0" err="1"/>
              <a:t>Надпорожской</a:t>
            </a:r>
            <a:r>
              <a:rPr lang="ru-RU" sz="1800" dirty="0"/>
              <a:t> стан в </a:t>
            </a:r>
            <a:r>
              <a:rPr lang="ru-RU" sz="1800" dirty="0" err="1"/>
              <a:t>Шухтовскую</a:t>
            </a:r>
            <a:r>
              <a:rPr lang="ru-RU" sz="1800" dirty="0"/>
              <a:t> волость к храму Николаю </a:t>
            </a:r>
            <a:r>
              <a:rPr lang="ru-RU" sz="1800" dirty="0" err="1"/>
              <a:t>Чюдотворцу</a:t>
            </a:r>
            <a:r>
              <a:rPr lang="ru-RU" sz="1800" dirty="0"/>
              <a:t>, входил во храм и осматривал и в другой храм вышел и с ним вышел его игуменов слушка и ухватил с престола </a:t>
            </a:r>
            <a:r>
              <a:rPr lang="ru-RU" sz="1800" dirty="0" err="1"/>
              <a:t>евангилие</a:t>
            </a:r>
            <a:r>
              <a:rPr lang="ru-RU" sz="1800" dirty="0"/>
              <a:t> </a:t>
            </a:r>
            <a:r>
              <a:rPr lang="ru-RU" sz="1800" dirty="0" err="1"/>
              <a:t>нечинно</a:t>
            </a:r>
            <a:r>
              <a:rPr lang="ru-RU" sz="1800" dirty="0"/>
              <a:t> у Георгия </a:t>
            </a:r>
            <a:r>
              <a:rPr lang="ru-RU" sz="1800" dirty="0" err="1"/>
              <a:t>Стратотерпца</a:t>
            </a:r>
            <a:r>
              <a:rPr lang="ru-RU" sz="1800" dirty="0"/>
              <a:t> и отдал мне попу Петру и одежду и </a:t>
            </a:r>
            <a:r>
              <a:rPr lang="ru-RU" sz="1800" dirty="0" err="1"/>
              <a:t>страчицу</a:t>
            </a:r>
            <a:r>
              <a:rPr lang="ru-RU" sz="1800" dirty="0"/>
              <a:t> </a:t>
            </a:r>
            <a:r>
              <a:rPr lang="ru-RU" sz="1800" dirty="0" err="1"/>
              <a:t>верхную</a:t>
            </a:r>
            <a:r>
              <a:rPr lang="ru-RU" sz="1800" dirty="0"/>
              <a:t> долой с престола сняли и мне нищему твоему богомольцу приметались, будто нет святого </a:t>
            </a:r>
            <a:r>
              <a:rPr lang="ru-RU" sz="1800" dirty="0" err="1"/>
              <a:t>антемиса</a:t>
            </a:r>
            <a:r>
              <a:rPr lang="ru-RU" sz="1800" dirty="0"/>
              <a:t>, а </a:t>
            </a:r>
            <a:r>
              <a:rPr lang="ru-RU" sz="1800" dirty="0" err="1"/>
              <a:t>святый</a:t>
            </a:r>
            <a:r>
              <a:rPr lang="ru-RU" sz="1800" dirty="0"/>
              <a:t> </a:t>
            </a:r>
            <a:r>
              <a:rPr lang="ru-RU" sz="1800" dirty="0" err="1"/>
              <a:t>артимис</a:t>
            </a:r>
            <a:r>
              <a:rPr lang="ru-RU" sz="1800" dirty="0"/>
              <a:t> есть, а </a:t>
            </a:r>
            <a:r>
              <a:rPr lang="ru-RU" sz="1800" dirty="0" err="1"/>
              <a:t>священа</a:t>
            </a:r>
            <a:r>
              <a:rPr lang="ru-RU" sz="1800" dirty="0"/>
              <a:t> та церковь по старому </a:t>
            </a:r>
            <a:r>
              <a:rPr lang="ru-RU" sz="1800" dirty="0" err="1"/>
              <a:t>болши</a:t>
            </a:r>
            <a:r>
              <a:rPr lang="ru-RU" sz="1800" dirty="0"/>
              <a:t> тридцати лет, и он, игумен, взял меня драть за бороду и по щекам бил и пономаря бил, и взяв меня посадили в сани и привезли в </a:t>
            </a:r>
            <a:r>
              <a:rPr lang="ru-RU" sz="1800" dirty="0" err="1"/>
              <a:t>деревнишко</a:t>
            </a:r>
            <a:r>
              <a:rPr lang="ru-RU" sz="1800" dirty="0"/>
              <a:t> мое и хотел он, игумен, бить меня </a:t>
            </a:r>
            <a:r>
              <a:rPr lang="ru-RU" sz="1800" dirty="0" err="1"/>
              <a:t>плетми</a:t>
            </a:r>
            <a:r>
              <a:rPr lang="ru-RU" sz="1800" dirty="0"/>
              <a:t> и я, нищий твой богомолец, убоялся увечья. И живу я в попах сорок три лета и такова бесчестья на себя не видал. И он, игумен, взял у меня два рубли да </a:t>
            </a:r>
            <a:r>
              <a:rPr lang="ru-RU" sz="1800" dirty="0" err="1"/>
              <a:t>подьяку</a:t>
            </a:r>
            <a:r>
              <a:rPr lang="ru-RU" sz="1800" dirty="0"/>
              <a:t> шесть алтын да слугам взял две гривны и всех денег взял два рубли десять алтын, да полотна </a:t>
            </a:r>
            <a:r>
              <a:rPr lang="ru-RU" sz="1800" dirty="0" err="1"/>
              <a:t>повознику</a:t>
            </a:r>
            <a:r>
              <a:rPr lang="ru-RU" sz="1800" dirty="0"/>
              <a:t> своему взял десять аршин. И я нищий твой богомолец плакал и в ногах лежал. И он моего челобитья не принял, деньги и полотно взял. А вины, государь, я на себе не ведаю. А во храм Георгия Страстотерпца служить запрещал; как взял посул и после того, поехав з двора велел в той </a:t>
            </a:r>
            <a:r>
              <a:rPr lang="ru-RU" sz="1800" dirty="0" err="1"/>
              <a:t>церкве</a:t>
            </a:r>
            <a:r>
              <a:rPr lang="ru-RU" sz="1800" dirty="0"/>
              <a:t> служить. А я после </a:t>
            </a:r>
            <a:r>
              <a:rPr lang="ru-RU" sz="1800" dirty="0" err="1"/>
              <a:t>ево</a:t>
            </a:r>
            <a:r>
              <a:rPr lang="ru-RU" sz="1800" dirty="0"/>
              <a:t> не служу до твоего </a:t>
            </a:r>
            <a:r>
              <a:rPr lang="ru-RU" sz="1800" dirty="0" err="1"/>
              <a:t>владычня</a:t>
            </a:r>
            <a:r>
              <a:rPr lang="ru-RU" sz="1800" dirty="0"/>
              <a:t> указу. А престол весь цел. Великий господин преосвященный Симон архиепископ Вологодский и Белозерский, пожалуй государь меня нищего твоего богомольца, учини, государь, указ, что без вины бил меня и взял деньги и полотно. Государь, смилуйся, пожалуй".</a:t>
            </a:r>
            <a:br>
              <a:rPr lang="ru-RU" sz="1800" dirty="0"/>
            </a:br>
            <a:r>
              <a:rPr lang="ru-RU" sz="1800" dirty="0"/>
              <a:t>На обороте: "К сей челобитной </a:t>
            </a:r>
            <a:r>
              <a:rPr lang="ru-RU" sz="1800" dirty="0" err="1"/>
              <a:t>Шухтовские</a:t>
            </a:r>
            <a:r>
              <a:rPr lang="ru-RU" sz="1800" dirty="0"/>
              <a:t> волости </a:t>
            </a:r>
            <a:r>
              <a:rPr lang="ru-RU" sz="1800" dirty="0" err="1"/>
              <a:t>Текутова</a:t>
            </a:r>
            <a:r>
              <a:rPr lang="ru-RU" sz="1800" dirty="0"/>
              <a:t> Раменья Рождества Богородицы поп </a:t>
            </a:r>
            <a:r>
              <a:rPr lang="ru-RU" sz="1800" dirty="0" err="1"/>
              <a:t>Косма</a:t>
            </a:r>
            <a:r>
              <a:rPr lang="ru-RU" sz="1800" dirty="0"/>
              <a:t> Федоров вместо тестя </a:t>
            </a:r>
            <a:r>
              <a:rPr lang="ru-RU" sz="1800" dirty="0" err="1"/>
              <a:t>своево</a:t>
            </a:r>
            <a:r>
              <a:rPr lang="ru-RU" sz="1800" dirty="0"/>
              <a:t> попа Петра Филимонова потому что </a:t>
            </a:r>
            <a:r>
              <a:rPr lang="ru-RU" sz="1800" dirty="0" err="1"/>
              <a:t>ево</a:t>
            </a:r>
            <a:r>
              <a:rPr lang="ru-RU" sz="1800" dirty="0"/>
              <a:t> на Вологде не пригодись - устарел по </a:t>
            </a:r>
            <a:r>
              <a:rPr lang="ru-RU" sz="1800" dirty="0" err="1"/>
              <a:t>ево</a:t>
            </a:r>
            <a:r>
              <a:rPr lang="ru-RU" sz="1800" dirty="0"/>
              <a:t> веленью руку приложил"</a:t>
            </a:r>
          </a:p>
        </p:txBody>
      </p:sp>
    </p:spTree>
    <p:extLst>
      <p:ext uri="{BB962C8B-B14F-4D97-AF65-F5344CB8AC3E}">
        <p14:creationId xmlns:p14="http://schemas.microsoft.com/office/powerpoint/2010/main" val="7781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Священник Василий Герасимов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Василий Герасимов ( </a:t>
            </a:r>
            <a:r>
              <a:rPr lang="ru-RU" dirty="0"/>
              <a:t>22/1745), 19 апреля 1746 года рукоположен во священника к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епископом Вологодским Пименом. В 1763 году "за </a:t>
            </a:r>
            <a:r>
              <a:rPr lang="ru-RU" dirty="0" err="1"/>
              <a:t>несподобление</a:t>
            </a:r>
            <a:r>
              <a:rPr lang="ru-RU" dirty="0"/>
              <a:t> исповеди убитого беглого солдата церкви Покрова на </a:t>
            </a:r>
            <a:r>
              <a:rPr lang="ru-RU" dirty="0" err="1"/>
              <a:t>Шухтове</a:t>
            </a:r>
            <a:r>
              <a:rPr lang="ru-RU" dirty="0"/>
              <a:t> попова сына Осипа Антонова " отправлен в Кирилло-Белозерский монастырь на 2 года. </a:t>
            </a:r>
            <a:br>
              <a:rPr lang="ru-RU" dirty="0"/>
            </a:br>
            <a:r>
              <a:rPr lang="ru-RU" dirty="0"/>
              <a:t>После отбытия наказания вернулся на старое место, где служил до 1768 года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i="1" dirty="0" smtClean="0"/>
              <a:t>Источник: Церковные </a:t>
            </a:r>
            <a:r>
              <a:rPr lang="ru-RU" i="1" dirty="0"/>
              <a:t>ведомости Белозерского уезда за 1763 год // ГАВО Ф.496. Оп.1. Д.2400. Л.32об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9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Священник Иван </a:t>
            </a:r>
            <a:r>
              <a:rPr lang="ru-RU" b="1" dirty="0"/>
              <a:t>Андреев </a:t>
            </a:r>
            <a:r>
              <a:rPr lang="ru-RU" b="1" dirty="0" err="1"/>
              <a:t>Шухтовский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Иван Андреев </a:t>
            </a:r>
            <a:r>
              <a:rPr lang="ru-RU" b="1" dirty="0" err="1"/>
              <a:t>Шухтовский</a:t>
            </a:r>
            <a:r>
              <a:rPr lang="ru-RU" dirty="0"/>
              <a:t> (13/1811, 31/1827),  обучался в Череповецком приходском училище (1811), в высшем отделении Кирилловского училища, где получил фамилию </a:t>
            </a:r>
            <a:r>
              <a:rPr lang="ru-RU" dirty="0" err="1"/>
              <a:t>Шухтовский</a:t>
            </a:r>
            <a:r>
              <a:rPr lang="ru-RU" dirty="0"/>
              <a:t>. В 1817 году назначен пономарем  Богородице-Рождественского собора г. Устюжны. 22 января 1822 года рукоположен в диакона к </a:t>
            </a:r>
            <a:r>
              <a:rPr lang="ru-RU" dirty="0" err="1"/>
              <a:t>Дементьевской</a:t>
            </a:r>
            <a:r>
              <a:rPr lang="ru-RU" dirty="0"/>
              <a:t> церкви Череповецкого уезда. 29 марта 1828 года рукоположен во священника к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на место умершего отца. 26 октября 1828 года переведен к </a:t>
            </a:r>
            <a:r>
              <a:rPr lang="ru-RU" dirty="0" err="1"/>
              <a:t>Андогской</a:t>
            </a:r>
            <a:r>
              <a:rPr lang="ru-RU" dirty="0"/>
              <a:t> </a:t>
            </a:r>
            <a:r>
              <a:rPr lang="ru-RU" dirty="0" err="1"/>
              <a:t>Крестовоздвиженской</a:t>
            </a:r>
            <a:r>
              <a:rPr lang="ru-RU" dirty="0"/>
              <a:t> церкви. 23  ноября 1829 года назначен депутатом по благочинию. В 1839 году </a:t>
            </a:r>
            <a:r>
              <a:rPr lang="ru-RU" dirty="0" smtClean="0"/>
              <a:t>скончался.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5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Священник Андрей Иванов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Андрей Иванов</a:t>
            </a:r>
            <a:r>
              <a:rPr lang="ru-RU" dirty="0"/>
              <a:t> (13/1787, 19/1795, 25/1799, 35/1811), дьячок </a:t>
            </a:r>
            <a:r>
              <a:rPr lang="ru-RU" dirty="0" err="1"/>
              <a:t>Ирмовской</a:t>
            </a:r>
            <a:r>
              <a:rPr lang="ru-RU" dirty="0"/>
              <a:t> церкви Белозерского уезда, в 1792 году перешел к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на место умершего отца. В 1808 году рукоположен во священника этой же церкви. Упоминается в причте до 1817 года. Умер не позже 1827 года. 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Источники: Исповедные </a:t>
            </a:r>
            <a:r>
              <a:rPr lang="ru-RU" i="1" dirty="0"/>
              <a:t>ведомости Череповецкого уезда за 1787 год // ГАВО Ф.986. Оп.1. </a:t>
            </a:r>
            <a:r>
              <a:rPr lang="ru-RU" i="1" dirty="0" smtClean="0"/>
              <a:t>Д.166</a:t>
            </a:r>
          </a:p>
          <a:p>
            <a:pPr marL="0" indent="0">
              <a:buNone/>
            </a:pPr>
            <a:r>
              <a:rPr lang="ru-RU" i="1" dirty="0"/>
              <a:t>Исповедные ведомости Череповецкого уезда за 1799 год // ГАВО Ф.986. Оп.1. Д.4 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/>
              <a:t>Ревизские 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lib.rsl.ru/viewer/pdf?docId=01004083546&amp;page=291&amp;rotate=0&amp;negative=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355" y="5938"/>
            <a:ext cx="4714505" cy="6852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7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Пономарь Василий Осипов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Василий Осипов</a:t>
            </a:r>
            <a:r>
              <a:rPr lang="ru-RU" dirty="0"/>
              <a:t> (22/1787, 30/1795, 46/1811), родился в семье дьячка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церкви. В 1781 году определен пономарем указанной церкви на место умершего Адриана Иванова. В 1781-1811 годах упоминается как пономарь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церкви. С</a:t>
            </a:r>
            <a:r>
              <a:rPr lang="ru-RU" dirty="0" smtClean="0"/>
              <a:t>лужил </a:t>
            </a:r>
            <a:r>
              <a:rPr lang="ru-RU" dirty="0"/>
              <a:t>до 1815 года. Скончался ранее 1827 </a:t>
            </a:r>
            <a:r>
              <a:rPr lang="ru-RU" dirty="0" smtClean="0"/>
              <a:t>года</a:t>
            </a:r>
            <a:r>
              <a:rPr lang="ru-RU" dirty="0"/>
              <a:t>. В семье имел жену </a:t>
            </a:r>
            <a:r>
              <a:rPr lang="ru-RU" dirty="0" err="1"/>
              <a:t>Иустину</a:t>
            </a:r>
            <a:r>
              <a:rPr lang="ru-RU" dirty="0"/>
              <a:t> Иванову (21/1787, 65/1827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Источники:</a:t>
            </a:r>
          </a:p>
          <a:p>
            <a:pPr marL="0" indent="0">
              <a:buNone/>
            </a:pPr>
            <a:r>
              <a:rPr lang="ru-RU" i="1" dirty="0"/>
              <a:t>Исповедные ведомости Череповецкого уезда за 1787 год // ГАВО Ф.986. Оп.1. Д.166</a:t>
            </a:r>
          </a:p>
          <a:p>
            <a:pPr marL="0" indent="0">
              <a:buNone/>
            </a:pPr>
            <a:r>
              <a:rPr lang="ru-RU" i="1" dirty="0"/>
              <a:t>Ревизские 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r>
              <a:rPr lang="ru-RU" i="1" dirty="0" smtClean="0"/>
              <a:t>Исповедные </a:t>
            </a:r>
            <a:r>
              <a:rPr lang="ru-RU" i="1" dirty="0"/>
              <a:t>ведомости Череповецкого уезда за 1827 год // ГАВО Ф.986. Оп.1. Д.69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9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Пономарь Леонтий </a:t>
            </a:r>
            <a:r>
              <a:rPr lang="ru-RU" b="1" dirty="0"/>
              <a:t>Васильев Виноградов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Леонтий Васильев Виноградов </a:t>
            </a:r>
            <a:r>
              <a:rPr lang="ru-RU" dirty="0"/>
              <a:t>(14/1811, 30/1827), родился в семье пономаря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Василия Осипова. Обучался в высшем грамматическом классе Кирилловского духовного училища. 23 октября 1815 года определен пономарем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и посвящен в стихарь. В 1830 году после упразднения прихода переведен пономарем к </a:t>
            </a:r>
            <a:r>
              <a:rPr lang="ru-RU" dirty="0" err="1"/>
              <a:t>Дементьевской</a:t>
            </a:r>
            <a:r>
              <a:rPr lang="ru-RU" dirty="0"/>
              <a:t> церкви Череповецкого уезда. 22 июля 1832 года определен дьячком </a:t>
            </a:r>
            <a:r>
              <a:rPr lang="ru-RU" dirty="0" err="1"/>
              <a:t>Даргунской</a:t>
            </a:r>
            <a:r>
              <a:rPr lang="ru-RU" dirty="0"/>
              <a:t> церкви того же уезда. 7 апреля 1833 года переведен на пономарскую вакансию к Чудской церкви. В 1849 году уволен за штат. Скончался в 1853 </a:t>
            </a:r>
            <a:r>
              <a:rPr lang="ru-RU" dirty="0" smtClean="0"/>
              <a:t>году.</a:t>
            </a:r>
          </a:p>
          <a:p>
            <a:pPr marL="0" indent="0">
              <a:buNone/>
            </a:pPr>
            <a:r>
              <a:rPr lang="ru-RU" i="1" dirty="0" smtClean="0"/>
              <a:t>Источники: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/>
              <a:t>Исповедные ведомости Череповецкого уезда за 1827 год // ГАВО Ф.986. Оп.1. Д.69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7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12" y="365126"/>
            <a:ext cx="10011887" cy="64427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Дьячок</a:t>
            </a:r>
            <a:r>
              <a:rPr lang="ru-RU" dirty="0" smtClean="0"/>
              <a:t> </a:t>
            </a:r>
            <a:r>
              <a:rPr lang="ru-RU" b="1" dirty="0"/>
              <a:t>Александр Андреев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519" y="1009404"/>
            <a:ext cx="10996551" cy="55220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Александр Андреев</a:t>
            </a:r>
            <a:r>
              <a:rPr lang="ru-RU" dirty="0"/>
              <a:t> (2/1795, 7/1799, 18/1811, 33/1827), обучался в Череповецком приходском училище. 22 июля 1808 года определен дьячком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 на место отца, рукоположенного во священника. 20 июня 1813 года посвящен в стихарь. 14 января 1830 года после упразднения прихода переведен дьячком к соседней Алексинской церкви Череповецкого уезда. В мае 1840 года переименован в пономаря той же церкви. В 1842 году вышел за штат. Проживал у зятя при </a:t>
            </a:r>
            <a:r>
              <a:rPr lang="ru-RU" dirty="0" err="1"/>
              <a:t>Шухтовской</a:t>
            </a:r>
            <a:r>
              <a:rPr lang="ru-RU" dirty="0"/>
              <a:t> Покровской церкви. Скончался после 1864 года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i="1" dirty="0" smtClean="0"/>
              <a:t>Источники: </a:t>
            </a:r>
          </a:p>
          <a:p>
            <a:pPr marL="0" indent="0">
              <a:buNone/>
            </a:pPr>
            <a:r>
              <a:rPr lang="ru-RU" i="1" dirty="0" smtClean="0"/>
              <a:t>Исповедные </a:t>
            </a:r>
            <a:r>
              <a:rPr lang="ru-RU" i="1" dirty="0"/>
              <a:t>ведомости Череповецкого уезда за 1799 год // ГАВО Ф.986. Оп.1. Д.4 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/>
              <a:t>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 smtClean="0"/>
              <a:t>Ревизские </a:t>
            </a:r>
            <a:r>
              <a:rPr lang="ru-RU" i="1" dirty="0"/>
              <a:t>сказки священнослужителей, 1811 год // ГАВО Ф.986. Оп.1. </a:t>
            </a:r>
            <a:r>
              <a:rPr lang="ru-RU" i="1" dirty="0" smtClean="0"/>
              <a:t>Д.26.Л.35а.</a:t>
            </a:r>
          </a:p>
          <a:p>
            <a:pPr marL="0" indent="0">
              <a:buNone/>
            </a:pPr>
            <a:r>
              <a:rPr lang="ru-RU" i="1" dirty="0"/>
              <a:t>Исповедные ведомости Череповецкого уезда за 1827 год // ГАВО Ф.986. Оп.1. Д.69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6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534" y="365125"/>
            <a:ext cx="10071265" cy="727405"/>
          </a:xfrm>
        </p:spPr>
        <p:txBody>
          <a:bodyPr/>
          <a:lstStyle/>
          <a:p>
            <a:pPr algn="ctr"/>
            <a:r>
              <a:rPr lang="ru-RU" dirty="0" smtClean="0"/>
              <a:t>Дьячок Иосиф Яковлев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3148" y="1425039"/>
            <a:ext cx="10510652" cy="47519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Иосиф Яковлев </a:t>
            </a:r>
            <a:r>
              <a:rPr lang="ru-RU" dirty="0"/>
              <a:t>(56/1710, 56/1720), дьячок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церкви. В 1685 году рукоположен во священника на место деда </a:t>
            </a:r>
            <a:r>
              <a:rPr lang="ru-RU" dirty="0" err="1"/>
              <a:t>о.Петра</a:t>
            </a:r>
            <a:r>
              <a:rPr lang="ru-RU" dirty="0"/>
              <a:t>. Упоминается в причте храма в 1686-1732 годах. В 1686 году при нем состоялось освящение нового храма в честь Архидиакона Стефана.</a:t>
            </a:r>
            <a:br>
              <a:rPr lang="ru-RU" dirty="0"/>
            </a:br>
            <a:r>
              <a:rPr lang="ru-RU" dirty="0"/>
              <a:t>В переписной книге за 1710 год указано: "Во дворе священник Иосиф Яковлев, 56 лет, у него отец Яков Петров, 80 лет, у </a:t>
            </a:r>
            <a:r>
              <a:rPr lang="ru-RU" dirty="0" err="1"/>
              <a:t>Осифа</a:t>
            </a:r>
            <a:r>
              <a:rPr lang="ru-RU" dirty="0"/>
              <a:t> жена </a:t>
            </a:r>
            <a:r>
              <a:rPr lang="ru-RU" dirty="0" err="1"/>
              <a:t>Акилина</a:t>
            </a:r>
            <a:r>
              <a:rPr lang="ru-RU" dirty="0"/>
              <a:t>, 50 лет, дети Иван, 25 лет, Герасим, 20 лет, Елена, 5 лет, у Ивана жена Настасья, 23 года, сын </a:t>
            </a:r>
            <a:r>
              <a:rPr lang="ru-RU" dirty="0" err="1"/>
              <a:t>Козма</a:t>
            </a:r>
            <a:r>
              <a:rPr lang="ru-RU" dirty="0"/>
              <a:t>, 8 недель, у него ж Иосифа сестра родная </a:t>
            </a:r>
            <a:r>
              <a:rPr lang="ru-RU" dirty="0" err="1"/>
              <a:t>Федосья</a:t>
            </a:r>
            <a:r>
              <a:rPr lang="ru-RU" dirty="0"/>
              <a:t>, 60 лет </a:t>
            </a:r>
            <a:r>
              <a:rPr lang="ru-RU" dirty="0" err="1"/>
              <a:t>малоуна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Того в том дворе </a:t>
            </a:r>
            <a:r>
              <a:rPr lang="ru-RU" dirty="0" err="1"/>
              <a:t>мужеска</a:t>
            </a:r>
            <a:r>
              <a:rPr lang="ru-RU" dirty="0"/>
              <a:t> 5, </a:t>
            </a:r>
            <a:r>
              <a:rPr lang="ru-RU" dirty="0" err="1"/>
              <a:t>женска</a:t>
            </a:r>
            <a:r>
              <a:rPr lang="ru-RU" dirty="0"/>
              <a:t> 4 человека. </a:t>
            </a:r>
            <a:br>
              <a:rPr lang="ru-RU" dirty="0"/>
            </a:br>
            <a:r>
              <a:rPr lang="ru-RU" dirty="0"/>
              <a:t>И с церковной земли платит он священник на Вологде в архиерейскую домовую казну десятины по 20 по 8 алтын по 2 </a:t>
            </a:r>
            <a:r>
              <a:rPr lang="ru-RU" dirty="0" err="1"/>
              <a:t>денги</a:t>
            </a:r>
            <a:r>
              <a:rPr lang="ru-RU" dirty="0"/>
              <a:t> сверх окладу по 16 алтын по 4 </a:t>
            </a:r>
            <a:r>
              <a:rPr lang="ru-RU" dirty="0" err="1"/>
              <a:t>денги</a:t>
            </a:r>
            <a:r>
              <a:rPr lang="ru-RU" dirty="0"/>
              <a:t> </a:t>
            </a:r>
            <a:r>
              <a:rPr lang="ru-RU" dirty="0" err="1"/>
              <a:t>багаделенных</a:t>
            </a:r>
            <a:r>
              <a:rPr lang="ru-RU" dirty="0"/>
              <a:t> по 3 алтын по 2 </a:t>
            </a:r>
            <a:r>
              <a:rPr lang="ru-RU" dirty="0" err="1"/>
              <a:t>денги</a:t>
            </a:r>
            <a:r>
              <a:rPr lang="ru-RU" dirty="0"/>
              <a:t> в полки священником по 3 алтына по 2 </a:t>
            </a:r>
            <a:r>
              <a:rPr lang="ru-RU" dirty="0" err="1"/>
              <a:t>денги</a:t>
            </a:r>
            <a:r>
              <a:rPr lang="ru-RU" dirty="0"/>
              <a:t> </a:t>
            </a:r>
            <a:r>
              <a:rPr lang="ru-RU" dirty="0" err="1"/>
              <a:t>полоняничных</a:t>
            </a:r>
            <a:r>
              <a:rPr lang="ru-RU" dirty="0"/>
              <a:t> по 8 денег на год</a:t>
            </a:r>
            <a:r>
              <a:rPr lang="ru-RU" dirty="0" smtClean="0"/>
              <a:t>."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Жена - </a:t>
            </a:r>
            <a:r>
              <a:rPr lang="ru-RU" dirty="0" err="1"/>
              <a:t>Акилина</a:t>
            </a:r>
            <a:r>
              <a:rPr lang="ru-RU" dirty="0"/>
              <a:t> (50/1710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i="1" dirty="0" smtClean="0"/>
              <a:t>Источники: Перепись </a:t>
            </a:r>
            <a:r>
              <a:rPr lang="ru-RU" i="1" dirty="0"/>
              <a:t>1710 года. Санкт-Петербургская губерния. Белозерский уезд. Переписная книга // РГАДА Ф.1209. Оп.1. Д.12759. ЛЛ.624-624об.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8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Дьячок Иосиф Васильев. Дьячок Иван Васильев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Иосиф Васильев </a:t>
            </a:r>
            <a:r>
              <a:rPr lang="ru-RU" dirty="0"/>
              <a:t>(1/1745), дьячок </a:t>
            </a:r>
            <a:r>
              <a:rPr lang="ru-RU" dirty="0" err="1"/>
              <a:t>Шухтовской</a:t>
            </a:r>
            <a:r>
              <a:rPr lang="ru-RU" dirty="0"/>
              <a:t> Никольской церкви, в 1766 году находился под караулом, отправлен в ссылку.</a:t>
            </a:r>
            <a:br>
              <a:rPr lang="ru-RU" dirty="0"/>
            </a:b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Иван </a:t>
            </a:r>
            <a:r>
              <a:rPr lang="ru-RU" b="1" dirty="0"/>
              <a:t>Васильев</a:t>
            </a:r>
            <a:r>
              <a:rPr lang="ru-RU" dirty="0"/>
              <a:t> (35/1787), 4 марта 1769 года определен дьячком Николаевской </a:t>
            </a:r>
            <a:r>
              <a:rPr lang="ru-RU" dirty="0" err="1"/>
              <a:t>Шухтовской</a:t>
            </a:r>
            <a:r>
              <a:rPr lang="ru-RU" dirty="0"/>
              <a:t> церкви на место брата, высланного в ссылку. Скончался около 1792 года. </a:t>
            </a:r>
            <a:br>
              <a:rPr lang="ru-RU" dirty="0"/>
            </a:br>
            <a:r>
              <a:rPr lang="ru-RU" dirty="0" smtClean="0"/>
              <a:t>Жена </a:t>
            </a:r>
            <a:r>
              <a:rPr lang="ru-RU" dirty="0"/>
              <a:t>– </a:t>
            </a:r>
            <a:r>
              <a:rPr lang="ru-RU" b="1" i="1" dirty="0"/>
              <a:t>Агафья Андреева,</a:t>
            </a:r>
            <a:r>
              <a:rPr lang="ru-RU" dirty="0"/>
              <a:t> 38/1787, 46/1799. </a:t>
            </a:r>
            <a:endParaRPr lang="ru-RU" dirty="0" smtClean="0"/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Источник: Исповедные </a:t>
            </a:r>
            <a:r>
              <a:rPr lang="ru-RU" i="1" dirty="0"/>
              <a:t>ведомости Череповецкого уезда за 1787 год // ГАВО Ф.986. Оп.1. </a:t>
            </a:r>
            <a:r>
              <a:rPr lang="ru-RU" i="1" dirty="0" smtClean="0"/>
              <a:t>Д.166</a:t>
            </a:r>
          </a:p>
          <a:p>
            <a:pPr marL="0" indent="0">
              <a:buNone/>
            </a:pPr>
            <a:r>
              <a:rPr lang="ru-RU" i="1" dirty="0"/>
              <a:t>Исповедные ведомости Череповецкого уезда за 1799 год // ГАВО Ф.986. Оп.1. Д.4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8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58" t="9629" r="8064" b="4451"/>
          <a:stretch/>
        </p:blipFill>
        <p:spPr>
          <a:xfrm>
            <a:off x="5628903" y="2256312"/>
            <a:ext cx="6448301" cy="137753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3993" t="17237" r="27044" b="8004"/>
          <a:stretch/>
        </p:blipFill>
        <p:spPr bwMode="auto">
          <a:xfrm>
            <a:off x="190006" y="83126"/>
            <a:ext cx="4762004" cy="6602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32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77" y="819397"/>
            <a:ext cx="6987372" cy="5023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7" y="111635"/>
            <a:ext cx="4237136" cy="64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16" y="758828"/>
            <a:ext cx="6934225" cy="53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526" y="365126"/>
            <a:ext cx="10356273" cy="715530"/>
          </a:xfrm>
        </p:spPr>
        <p:txBody>
          <a:bodyPr/>
          <a:lstStyle/>
          <a:p>
            <a:pPr algn="ctr"/>
            <a:r>
              <a:rPr lang="ru-RU" b="1" dirty="0" smtClean="0"/>
              <a:t>Церкви </a:t>
            </a:r>
            <a:r>
              <a:rPr lang="ru-RU" b="1" dirty="0" err="1" smtClean="0"/>
              <a:t>Шухтовского</a:t>
            </a:r>
            <a:r>
              <a:rPr lang="ru-RU" b="1" dirty="0" smtClean="0"/>
              <a:t> прихода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519" y="1211283"/>
            <a:ext cx="10641281" cy="49656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Ильинско-Шухтовском</a:t>
            </a:r>
            <a:r>
              <a:rPr lang="ru-RU" dirty="0"/>
              <a:t> погосте Череповецкого уезда </a:t>
            </a:r>
            <a:r>
              <a:rPr lang="ru-RU" dirty="0" err="1"/>
              <a:t>Шухтовской</a:t>
            </a:r>
            <a:r>
              <a:rPr lang="ru-RU" dirty="0"/>
              <a:t> волости, смежном с </a:t>
            </a:r>
            <a:r>
              <a:rPr lang="ru-RU" dirty="0" err="1"/>
              <a:t>с</a:t>
            </a:r>
            <a:r>
              <a:rPr lang="ru-RU" dirty="0"/>
              <a:t>. </a:t>
            </a:r>
            <a:r>
              <a:rPr lang="ru-RU" dirty="0" err="1"/>
              <a:t>Абаканово</a:t>
            </a:r>
            <a:r>
              <a:rPr lang="ru-RU" dirty="0"/>
              <a:t> (Череповецкий район, </a:t>
            </a:r>
            <a:r>
              <a:rPr lang="ru-RU" dirty="0" err="1"/>
              <a:t>Абакановский</a:t>
            </a:r>
            <a:r>
              <a:rPr lang="ru-RU" dirty="0"/>
              <a:t> с/с, </a:t>
            </a:r>
            <a:r>
              <a:rPr lang="ru-RU" dirty="0" err="1"/>
              <a:t>Абаканово</a:t>
            </a:r>
            <a:r>
              <a:rPr lang="ru-RU" dirty="0"/>
              <a:t>),  располагались две церкви:</a:t>
            </a:r>
          </a:p>
          <a:p>
            <a:pPr marL="0" indent="0">
              <a:buNone/>
            </a:pPr>
            <a:r>
              <a:rPr lang="ru-RU" b="1" dirty="0"/>
              <a:t>Ильинская </a:t>
            </a:r>
            <a:r>
              <a:rPr lang="ru-RU" b="1" dirty="0" err="1"/>
              <a:t>Шухтовская</a:t>
            </a:r>
            <a:r>
              <a:rPr lang="ru-RU" dirty="0"/>
              <a:t>, каменная, построена в 1893 году, престол один – пророка Илии.</a:t>
            </a:r>
          </a:p>
          <a:p>
            <a:pPr marL="0" indent="0">
              <a:buNone/>
            </a:pPr>
            <a:r>
              <a:rPr lang="ru-RU" b="1" dirty="0" err="1"/>
              <a:t>Параскевинская</a:t>
            </a:r>
            <a:r>
              <a:rPr lang="ru-RU" b="1" dirty="0"/>
              <a:t> </a:t>
            </a:r>
            <a:r>
              <a:rPr lang="ru-RU" b="1" dirty="0" err="1"/>
              <a:t>Шухтовская</a:t>
            </a:r>
            <a:r>
              <a:rPr lang="ru-RU" dirty="0"/>
              <a:t>, деревянная, построена в 1799 году, престолы: главный – великомученицы </a:t>
            </a:r>
            <a:r>
              <a:rPr lang="ru-RU" dirty="0" err="1"/>
              <a:t>Параскевы</a:t>
            </a:r>
            <a:r>
              <a:rPr lang="ru-RU" dirty="0"/>
              <a:t> Пятницы, преподобных Зосимы и </a:t>
            </a:r>
            <a:r>
              <a:rPr lang="ru-RU" dirty="0" err="1"/>
              <a:t>Савватия</a:t>
            </a:r>
            <a:r>
              <a:rPr lang="ru-RU" dirty="0"/>
              <a:t> Соловецких.</a:t>
            </a:r>
          </a:p>
          <a:p>
            <a:pPr marL="0" indent="0">
              <a:buNone/>
            </a:pPr>
            <a:r>
              <a:rPr lang="ru-RU" dirty="0"/>
              <a:t>Основание  </a:t>
            </a:r>
            <a:r>
              <a:rPr lang="ru-RU" dirty="0" err="1"/>
              <a:t>Шухтовского</a:t>
            </a:r>
            <a:r>
              <a:rPr lang="ru-RU" dirty="0"/>
              <a:t> Ильинского прихода относится, по всей вероятности, к </a:t>
            </a:r>
            <a:r>
              <a:rPr lang="en-US" dirty="0"/>
              <a:t>XVIII</a:t>
            </a:r>
            <a:r>
              <a:rPr lang="ru-RU" dirty="0"/>
              <a:t> веку. В 1790 году здесь возводится деревянная церковь в честь пророка Илии, а в 1800 году – деревянная церковь во имя великомученицы </a:t>
            </a:r>
            <a:r>
              <a:rPr lang="ru-RU" dirty="0" err="1"/>
              <a:t>Параскевы</a:t>
            </a:r>
            <a:r>
              <a:rPr lang="ru-RU" dirty="0"/>
              <a:t> Пятницы.</a:t>
            </a:r>
          </a:p>
          <a:p>
            <a:pPr marL="0" indent="0">
              <a:buNone/>
            </a:pPr>
            <a:r>
              <a:rPr lang="ru-RU" dirty="0"/>
              <a:t>   До 1843 года приход был самостоятельным, с 1843-го по 1860 год был приписан к Покровской </a:t>
            </a:r>
            <a:r>
              <a:rPr lang="ru-RU" dirty="0" err="1"/>
              <a:t>Шухтовской</a:t>
            </a:r>
            <a:r>
              <a:rPr lang="ru-RU" dirty="0"/>
              <a:t> церкви, отстоявшей от него в 6 </a:t>
            </a:r>
            <a:r>
              <a:rPr lang="ru-RU" dirty="0" smtClean="0"/>
              <a:t>километрах </a:t>
            </a:r>
            <a:r>
              <a:rPr lang="ru-RU" dirty="0"/>
              <a:t>на север, а в 1860 г. восстановлен как самостоятельный по ходатайству прихожан  при </a:t>
            </a:r>
            <a:r>
              <a:rPr lang="ru-RU" dirty="0" err="1"/>
              <a:t>высокопреосвященнейшем</a:t>
            </a:r>
            <a:r>
              <a:rPr lang="ru-RU" dirty="0"/>
              <a:t> Исидоре, митрополите Новгородском.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6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Церкви </a:t>
            </a:r>
            <a:r>
              <a:rPr lang="ru-RU" dirty="0" err="1"/>
              <a:t>Шухтовского</a:t>
            </a:r>
            <a:r>
              <a:rPr lang="ru-RU" dirty="0"/>
              <a:t> прихода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 В 1863 году, по причине ветхости Ильинской церкви, </a:t>
            </a:r>
            <a:r>
              <a:rPr lang="ru-RU" dirty="0" err="1"/>
              <a:t>Параскевинский</a:t>
            </a:r>
            <a:r>
              <a:rPr lang="ru-RU" dirty="0"/>
              <a:t> храм был переименован в Ильинский и освящен во имя пророка Илии, а </a:t>
            </a:r>
            <a:r>
              <a:rPr lang="ru-RU" dirty="0" err="1"/>
              <a:t>Параскевинский</a:t>
            </a:r>
            <a:r>
              <a:rPr lang="ru-RU" dirty="0"/>
              <a:t> придел уничтожен.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1870-е годы приход на короткое время снова утратил свою самостоятельность и был приписан к соседней Чудской церкви, находящейся в 2 км к югу.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 1885 году заложена каменная Ильинская церковь. Строилась она на средства прихожан. Автор проекта – академик архитектуры </a:t>
            </a:r>
            <a:r>
              <a:rPr lang="ru-RU" dirty="0" err="1"/>
              <a:t>В.Пруссак</a:t>
            </a:r>
            <a:r>
              <a:rPr lang="ru-RU" dirty="0" smtClean="0"/>
              <a:t>. </a:t>
            </a:r>
            <a:r>
              <a:rPr lang="ru-RU" dirty="0"/>
              <a:t>Перед революцией на территории прихода находилось две церкви – каменная Ильинская (1885 г.) и деревянная в честь </a:t>
            </a:r>
            <a:r>
              <a:rPr lang="ru-RU" dirty="0" err="1"/>
              <a:t>Параскевы</a:t>
            </a:r>
            <a:r>
              <a:rPr lang="ru-RU" dirty="0"/>
              <a:t> Пятницы (1800 г.) с приделом во имя </a:t>
            </a:r>
            <a:r>
              <a:rPr lang="ru-RU" dirty="0" err="1"/>
              <a:t>прп</a:t>
            </a:r>
            <a:r>
              <a:rPr lang="ru-RU" dirty="0"/>
              <a:t>. Зосимы и </a:t>
            </a:r>
            <a:r>
              <a:rPr lang="ru-RU" dirty="0" err="1"/>
              <a:t>Савватия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 середине 1920-х годов деревянная церковь сгорела. Здание церкви не сохранилось. Внешний вид ее известен по карандашному плану конца XIX века.</a:t>
            </a:r>
          </a:p>
          <a:p>
            <a:pPr marL="0" indent="0">
              <a:buNone/>
            </a:pPr>
            <a:r>
              <a:rPr lang="ru-RU" dirty="0" smtClean="0"/>
              <a:t>Богослужения </a:t>
            </a:r>
            <a:r>
              <a:rPr lang="ru-RU" dirty="0"/>
              <a:t>в каменном Ильинском храме были прекращены в 1937 году, в 1938 году окончательно распалась церковная «двадцатка», а 23 сентября 1940 года специальной комиссией было описано церковное имущество. Здание храма было решено переоборудовать под клуб. В послевоенное время оно использовалось в качестве склада и сельского клуба.</a:t>
            </a:r>
          </a:p>
          <a:p>
            <a:pPr marL="0" indent="0">
              <a:buNone/>
            </a:pPr>
            <a:r>
              <a:rPr lang="ru-RU" dirty="0" smtClean="0"/>
              <a:t>К </a:t>
            </a:r>
            <a:r>
              <a:rPr lang="ru-RU" dirty="0"/>
              <a:t>моменту, когда было начато восстановление Ильинской церкви, она представляла печальное зрелище. Была разобрана колокольня, снесены купола, уничтожено внутреннее и внешнее убранство.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С 1992 года по благословению епископа Вологодского и Великоустюжского Максимилиана акционерное общество «Аммофос» просело за счет своих средств и пожертвований прихожан реставрацию церкви, возвратив ей первоначальный вид.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Освящение храма состоялось в 1997 году. В настоящее время в нем регулярно проводятся богослужения.</a:t>
            </a:r>
          </a:p>
        </p:txBody>
      </p:sp>
    </p:spTree>
    <p:extLst>
      <p:ext uri="{BB962C8B-B14F-4D97-AF65-F5344CB8AC3E}">
        <p14:creationId xmlns:p14="http://schemas.microsoft.com/office/powerpoint/2010/main" val="96790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8"/>
            <a:ext cx="4596782" cy="6547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278" t="28689" r="12957" b="5738"/>
          <a:stretch/>
        </p:blipFill>
        <p:spPr>
          <a:xfrm>
            <a:off x="5462650" y="1520042"/>
            <a:ext cx="5664530" cy="28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Шухтовская</a:t>
            </a:r>
            <a:r>
              <a:rPr lang="ru-RU" b="1" dirty="0" smtClean="0"/>
              <a:t> Ильинская церковь, 2007 г.</a:t>
            </a:r>
            <a:endParaRPr lang="ru-RU" b="1" dirty="0"/>
          </a:p>
        </p:txBody>
      </p:sp>
      <p:pic>
        <p:nvPicPr>
          <p:cNvPr id="12290" name="Picture 2" descr="http://belolikovi.narod.ru/cerk_shuh_il.files/shuh_il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0" y="1486692"/>
            <a:ext cx="7042987" cy="52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Священнослужители </a:t>
            </a:r>
            <a:r>
              <a:rPr lang="ru-RU" b="1" dirty="0" err="1"/>
              <a:t>Ш</a:t>
            </a:r>
            <a:r>
              <a:rPr lang="ru-RU" b="1" dirty="0" err="1" smtClean="0"/>
              <a:t>ухтовского</a:t>
            </a:r>
            <a:r>
              <a:rPr lang="ru-RU" b="1" dirty="0" smtClean="0"/>
              <a:t> прихода</a:t>
            </a:r>
            <a:endParaRPr lang="ru-RU" b="1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71006" y="1690688"/>
            <a:ext cx="10782794" cy="50167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Ильинская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Параскевинская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(Череповецкий уезд,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Шухтовская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волость,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Ильинско-Шухтовской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погост, смежен с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Абаканово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Череповецкий район,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Абакановский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с/с,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Абаканово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6.01.1759-1763 - священник Андрей Васильев </a:t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1787 – священник Василий Иванов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(~1733-1804), 1795-1804 - заштатный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1795-1811 - священник Щукин Фёдор Васильевич,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~1761 г.р., сын Алексей (1792 г.р.) - учитель Белозерского духовного училища.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1821,1823,1827 - священник Иван Иванов,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~1787 г.р.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1864,1865,1867 – священник Боголюбов Александр Михайлович</a:t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09.03.1890-1918 – священник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Нелазский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Степанович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благочинный 3-го округа.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1759-1763 - диакон Василий Иванов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(во священника?)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1759-1763 - дьячок Пётр Иванов </a:t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1787,1795-1811,1821 – дьячок Михайло Андреев,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~1765 г.р., 1823-1827 - заштатный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1823-1827 - дьячок Павел Алексеев,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~1802 г.р.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1876 – псаломщик Виноградов Яков,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перемещен из Чудской церкви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1787 – пономарь Фёдор Васильев,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сын священника Василия Иванова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1795-1811,1821,1823,1827 - пономарь Алексей Васильев,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~1778 г.р.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1875-1878 – церковный староста Гаврилов Петр, 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крестьянин д. 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Мусоры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1821,1823,1827 -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просфорня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девица Агафья Петрова,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~1761 г.р.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97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Священник Василий Иванов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Василий Иванов родился в 1733 г. С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1759-1763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Иванов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диакон Ильинской </a:t>
            </a:r>
            <a:r>
              <a:rPr lang="ru-RU" alt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Шухтовской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церкви. </a:t>
            </a:r>
            <a:r>
              <a:rPr lang="ru-RU" dirty="0" smtClean="0"/>
              <a:t>Василий </a:t>
            </a:r>
            <a:r>
              <a:rPr lang="ru-RU" dirty="0"/>
              <a:t>Иванов </a:t>
            </a:r>
            <a:r>
              <a:rPr lang="ru-RU" dirty="0" smtClean="0"/>
              <a:t>служил священником в Ильинском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 с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1787г.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1795 г.</a:t>
            </a:r>
            <a:r>
              <a:rPr lang="ru-RU" alt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1795-1804 – заштатный священник.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Умер в 1804 г.</a:t>
            </a:r>
          </a:p>
          <a:p>
            <a:pPr marL="0" indent="0" algn="just">
              <a:buNone/>
            </a:pPr>
            <a:r>
              <a:rPr lang="ru-RU" dirty="0" smtClean="0"/>
              <a:t>Сын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 Васильев, родился 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1761г.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Источник: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6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156" y="365125"/>
            <a:ext cx="10225644" cy="905535"/>
          </a:xfrm>
        </p:spPr>
        <p:txBody>
          <a:bodyPr/>
          <a:lstStyle/>
          <a:p>
            <a:pPr algn="ctr"/>
            <a:r>
              <a:rPr lang="ru-RU" b="1" dirty="0" smtClean="0"/>
              <a:t>Священник Фёдор Васильев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Священник Фёдор </a:t>
            </a:r>
            <a:r>
              <a:rPr lang="ru-RU" dirty="0" smtClean="0"/>
              <a:t>Васильев служил в Ильинской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 Васильев, 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1761г., сын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священника Василия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Иванова. Фёдор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пономарем с 1787 г. в Ильинской </a:t>
            </a:r>
            <a:r>
              <a:rPr lang="ru-RU" alt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Шухтовской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церкви. Затем в этой же церкви служил священником. Сын Алексей, родился в 1792 г,  окончил Новгородскую духовную семинарию.</a:t>
            </a:r>
          </a:p>
          <a:p>
            <a:pPr marL="0" indent="0">
              <a:buNone/>
            </a:pPr>
            <a:r>
              <a:rPr lang="ru-RU" i="1" dirty="0" smtClean="0"/>
              <a:t>Источник: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alt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280" y="365125"/>
            <a:ext cx="10237519" cy="763031"/>
          </a:xfrm>
        </p:spPr>
        <p:txBody>
          <a:bodyPr/>
          <a:lstStyle/>
          <a:p>
            <a:pPr algn="ctr"/>
            <a:r>
              <a:rPr lang="ru-RU" b="1" dirty="0" smtClean="0"/>
              <a:t>Пономарь Алексей Васильев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Алексей Васильев родился в 1778 г.</a:t>
            </a:r>
          </a:p>
          <a:p>
            <a:pPr marL="0" indent="0">
              <a:buNone/>
            </a:pPr>
            <a:r>
              <a:rPr lang="ru-RU" dirty="0"/>
              <a:t>Алексей Васильев с</a:t>
            </a:r>
            <a:r>
              <a:rPr lang="ru-RU" dirty="0" smtClean="0"/>
              <a:t>лужил пономарём в Ильинской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церкви.  Сын Павел – родился в 1805 г. Сын Георгий – родился в 1810г.</a:t>
            </a:r>
          </a:p>
          <a:p>
            <a:pPr marL="0" indent="0">
              <a:buNone/>
            </a:pPr>
            <a:r>
              <a:rPr lang="ru-RU" i="1" dirty="0" smtClean="0"/>
              <a:t>Источник: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40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Дьячок Михаил Андреев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Михаил Андреев родился в 1765 г.</a:t>
            </a:r>
          </a:p>
          <a:p>
            <a:pPr marL="0" indent="0">
              <a:buNone/>
            </a:pPr>
            <a:r>
              <a:rPr lang="ru-RU" dirty="0" smtClean="0"/>
              <a:t>Михаил Андреев служил дьячком в Ильинской </a:t>
            </a:r>
            <a:r>
              <a:rPr lang="ru-RU" dirty="0" err="1" smtClean="0"/>
              <a:t>Шухтовской</a:t>
            </a:r>
            <a:r>
              <a:rPr lang="ru-RU" dirty="0" smtClean="0"/>
              <a:t> церкви.</a:t>
            </a:r>
          </a:p>
          <a:p>
            <a:pPr marL="0" indent="0">
              <a:buNone/>
            </a:pPr>
            <a:r>
              <a:rPr lang="ru-RU" dirty="0" smtClean="0"/>
              <a:t>Сын Яков – родился в 1790 г., умер в 1810 г.</a:t>
            </a:r>
          </a:p>
          <a:p>
            <a:pPr marL="0" indent="0">
              <a:buNone/>
            </a:pPr>
            <a:r>
              <a:rPr lang="ru-RU" i="1" dirty="0" smtClean="0"/>
              <a:t>Источник: Ревизские </a:t>
            </a:r>
            <a:r>
              <a:rPr lang="ru-RU" i="1" dirty="0"/>
              <a:t>сказки священнослужителей Череповецкого уезда за 1811 год // ГАВО Ф.986. Оп.1. Д.26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3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Псаломщик Яков </a:t>
            </a:r>
            <a:r>
              <a:rPr lang="ru-RU" b="1" dirty="0"/>
              <a:t>Леонтьев Виноградов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Яков Леонтьев Виноградов.</a:t>
            </a:r>
            <a:r>
              <a:rPr lang="ru-RU" dirty="0"/>
              <a:t> Родился около 1832 года в семье пономаря Чудской церкви Леонтия Васильевича Виноградова. Обучался в высшем отделении Кирилловского училища. 15 июля 1849 года определен пономарем Чудской церкви Череповецкого уезда. В 1867-1872 годах преподавал в Чудской школе, слушал три педагогических курса в Череповце. 15 августа 1876 года определен на штатную </a:t>
            </a:r>
            <a:r>
              <a:rPr lang="ru-RU" dirty="0" err="1"/>
              <a:t>пасломщическую</a:t>
            </a:r>
            <a:r>
              <a:rPr lang="ru-RU" dirty="0"/>
              <a:t> вакансию к </a:t>
            </a:r>
            <a:r>
              <a:rPr lang="ru-RU" dirty="0" err="1"/>
              <a:t>Шухтовской</a:t>
            </a:r>
            <a:r>
              <a:rPr lang="ru-RU" dirty="0"/>
              <a:t> Ильинской (</a:t>
            </a:r>
            <a:r>
              <a:rPr lang="ru-RU" dirty="0" err="1"/>
              <a:t>Абакановской</a:t>
            </a:r>
            <a:r>
              <a:rPr lang="ru-RU" dirty="0"/>
              <a:t>) церкви Череповецкого уезда с присвоением звания </a:t>
            </a:r>
            <a:r>
              <a:rPr lang="ru-RU" dirty="0" err="1"/>
              <a:t>и.д</a:t>
            </a:r>
            <a:r>
              <a:rPr lang="ru-RU" dirty="0"/>
              <a:t>. псаломщика. 18 декабря 1880 года возведен в сан диакона с оставлением на </a:t>
            </a:r>
            <a:r>
              <a:rPr lang="ru-RU" dirty="0" err="1"/>
              <a:t>псаломщической</a:t>
            </a:r>
            <a:r>
              <a:rPr lang="ru-RU" dirty="0"/>
              <a:t> вакансии. Служил до 1881 года.</a:t>
            </a:r>
          </a:p>
        </p:txBody>
      </p:sp>
    </p:spTree>
    <p:extLst>
      <p:ext uri="{BB962C8B-B14F-4D97-AF65-F5344CB8AC3E}">
        <p14:creationId xmlns:p14="http://schemas.microsoft.com/office/powerpoint/2010/main" val="4737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394" y="2429875"/>
            <a:ext cx="7266818" cy="1631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3" y="-21261"/>
            <a:ext cx="4381996" cy="68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042" y="365125"/>
            <a:ext cx="9833758" cy="3711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Священник </a:t>
            </a:r>
            <a:r>
              <a:rPr lang="ru-RU" b="1" dirty="0" err="1" smtClean="0"/>
              <a:t>Нелазский</a:t>
            </a:r>
            <a:r>
              <a:rPr lang="ru-RU" b="1" dirty="0" smtClean="0"/>
              <a:t> </a:t>
            </a:r>
            <a:r>
              <a:rPr lang="ru-RU" b="1" dirty="0"/>
              <a:t>Алексей Степанович</a:t>
            </a:r>
            <a:endParaRPr lang="ru-RU" dirty="0"/>
          </a:p>
        </p:txBody>
      </p:sp>
      <p:pic>
        <p:nvPicPr>
          <p:cNvPr id="4098" name="Picture 2" descr="http://belolikovi.narod.ru/nelazski.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3" y="911532"/>
            <a:ext cx="3956314" cy="55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5652" y="365126"/>
            <a:ext cx="10368148" cy="5967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Священник </a:t>
            </a:r>
            <a:r>
              <a:rPr lang="ru-RU" b="1" dirty="0" err="1" smtClean="0"/>
              <a:t>Нелазский</a:t>
            </a:r>
            <a:r>
              <a:rPr lang="ru-RU" b="1" dirty="0" smtClean="0"/>
              <a:t> </a:t>
            </a:r>
            <a:r>
              <a:rPr lang="ru-RU" b="1" dirty="0"/>
              <a:t>Алексей Степанович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90" y="961902"/>
            <a:ext cx="10819410" cy="521506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Родился в феврале 1854 года в семье пономаря </a:t>
            </a:r>
            <a:r>
              <a:rPr lang="ru-RU" dirty="0" err="1"/>
              <a:t>Нелазской</a:t>
            </a:r>
            <a:r>
              <a:rPr lang="ru-RU" dirty="0"/>
              <a:t> церкви Череповецкого уезда Степана Максимовича. Алексей был принят на казенное содержание в Кирилловское духовное училище, а затем в Новгородскую духовную семинарию, которую окончил  в 1878 году по 1 разряду.</a:t>
            </a:r>
          </a:p>
          <a:p>
            <a:pPr marL="0" indent="0">
              <a:buNone/>
            </a:pPr>
            <a:r>
              <a:rPr lang="ru-RU" dirty="0"/>
              <a:t>После окончания семинарии он поступил учителем в начальную земскую школу в дер. </a:t>
            </a:r>
            <a:r>
              <a:rPr lang="ru-RU" dirty="0" err="1"/>
              <a:t>Ишкобой</a:t>
            </a:r>
            <a:r>
              <a:rPr lang="ru-RU" dirty="0"/>
              <a:t> </a:t>
            </a:r>
            <a:r>
              <a:rPr lang="ru-RU" dirty="0" err="1"/>
              <a:t>Андогской</a:t>
            </a:r>
            <a:r>
              <a:rPr lang="ru-RU" dirty="0"/>
              <a:t> волости Череповецкого уезда. В 1879 году  женился на крестьянской девушке </a:t>
            </a:r>
            <a:r>
              <a:rPr lang="ru-RU" dirty="0" err="1"/>
              <a:t>Хионии</a:t>
            </a:r>
            <a:r>
              <a:rPr lang="ru-RU" dirty="0"/>
              <a:t> Федоровне Соколовой, 1859 г. р. Через десять лет после окончания семинарии, Алексей Степанович принимает сан диакона и назначается в </a:t>
            </a:r>
            <a:r>
              <a:rPr lang="ru-RU" dirty="0" err="1"/>
              <a:t>Косинскую</a:t>
            </a:r>
            <a:r>
              <a:rPr lang="ru-RU" dirty="0"/>
              <a:t> церковь Старорусского уезда. Через два года, 9 марта 1890 года, он назначается священником </a:t>
            </a:r>
            <a:r>
              <a:rPr lang="ru-RU" dirty="0" err="1"/>
              <a:t>Ильинско-Шухтовской</a:t>
            </a:r>
            <a:r>
              <a:rPr lang="ru-RU" dirty="0"/>
              <a:t> церкви в </a:t>
            </a:r>
            <a:r>
              <a:rPr lang="ru-RU" dirty="0" smtClean="0"/>
              <a:t>селе </a:t>
            </a:r>
            <a:r>
              <a:rPr lang="ru-RU" dirty="0" err="1" smtClean="0"/>
              <a:t>Абаканово</a:t>
            </a:r>
            <a:r>
              <a:rPr lang="ru-RU" dirty="0"/>
              <a:t> </a:t>
            </a:r>
            <a:r>
              <a:rPr lang="ru-RU" dirty="0" smtClean="0"/>
              <a:t>Череповецкого </a:t>
            </a:r>
            <a:r>
              <a:rPr lang="ru-RU" dirty="0"/>
              <a:t>уезда, где и прослужил до конца своих дней.</a:t>
            </a:r>
          </a:p>
          <a:p>
            <a:pPr marL="0" indent="0">
              <a:buNone/>
            </a:pPr>
            <a:r>
              <a:rPr lang="ru-RU" dirty="0"/>
              <a:t>Резолюцией  Его Высокопреосвященства от 19 декабря 1898 года №4758 награжден скуфьей. С 1899 по 1910 год   Алексей Степанович исполнял должность благочинного 3-го округа. 1897 – 1902 </a:t>
            </a:r>
            <a:r>
              <a:rPr lang="ru-RU" dirty="0" err="1"/>
              <a:t>г.г</a:t>
            </a:r>
            <a:r>
              <a:rPr lang="ru-RU" dirty="0"/>
              <a:t>. – действительный  член Новгородского Комитета Правления Миссионерского общества.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3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lib.rsl.ru/viewer/pdf?docId=01003938231&amp;page=8&amp;rotate=0&amp;negative=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6" t="45423" r="7143" b="38301"/>
          <a:stretch/>
        </p:blipFill>
        <p:spPr bwMode="auto">
          <a:xfrm>
            <a:off x="5367647" y="2410689"/>
            <a:ext cx="6626431" cy="1947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dlib.rsl.ru/viewer/pdf?docId=01003938231&amp;page=1&amp;rotate=0&amp;negative=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1" t="1628" r="-2727" b="4686"/>
          <a:stretch/>
        </p:blipFill>
        <p:spPr bwMode="auto">
          <a:xfrm>
            <a:off x="261257" y="166254"/>
            <a:ext cx="5106390" cy="6691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3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Священник </a:t>
            </a:r>
            <a:r>
              <a:rPr lang="ru-RU" b="1" dirty="0" err="1"/>
              <a:t>Нелазский</a:t>
            </a:r>
            <a:r>
              <a:rPr lang="ru-RU" b="1" dirty="0"/>
              <a:t> Алексей Степанович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Имел награды:</a:t>
            </a:r>
          </a:p>
          <a:p>
            <a:pPr marL="0" indent="0">
              <a:buNone/>
            </a:pPr>
            <a:r>
              <a:rPr lang="ru-RU" dirty="0"/>
              <a:t>Определением Св</a:t>
            </a:r>
            <a:r>
              <a:rPr lang="ru-RU" dirty="0" smtClean="0"/>
              <a:t>. Синода </a:t>
            </a:r>
            <a:r>
              <a:rPr lang="ru-RU" dirty="0"/>
              <a:t>от 18 апреля 1903 года № 1723 о награждении лиц духовного звания за заслуги по духовному ведомству ко дню рождения Ее Императорского Величества награжден камилавкой.</a:t>
            </a:r>
          </a:p>
          <a:p>
            <a:pPr marL="0" indent="0">
              <a:buNone/>
            </a:pPr>
            <a:r>
              <a:rPr lang="ru-RU" dirty="0"/>
              <a:t>В 1908 году награжден наперсным крестом от </a:t>
            </a:r>
            <a:r>
              <a:rPr lang="ru-RU" dirty="0" err="1"/>
              <a:t>Св.Синода</a:t>
            </a:r>
            <a:r>
              <a:rPr lang="ru-RU" dirty="0"/>
              <a:t> за заслуги по гражданскому и военному ведомствам ко дню рождения Его Императорского Величества.</a:t>
            </a:r>
          </a:p>
          <a:p>
            <a:pPr marL="0" indent="0">
              <a:buNone/>
            </a:pPr>
            <a:r>
              <a:rPr lang="ru-RU" dirty="0"/>
              <a:t>В 1909 году – благодарность  от Новгородского отделения Императорского Правления Палестинского Общества за проявленное усердие.</a:t>
            </a:r>
          </a:p>
          <a:p>
            <a:pPr marL="0" indent="0">
              <a:buNone/>
            </a:pPr>
            <a:r>
              <a:rPr lang="ru-RU" dirty="0"/>
              <a:t>В семье Алексея Степановича и </a:t>
            </a:r>
            <a:r>
              <a:rPr lang="ru-RU" dirty="0" err="1"/>
              <a:t>Хионии</a:t>
            </a:r>
            <a:r>
              <a:rPr lang="ru-RU" dirty="0"/>
              <a:t> Федоровны было десять детей: Александр, Иван, Петр, Вера, Анна, Антонина, Степан, Александра, Алексей, Александр. Четверо детей: Александр, Петр, Александра и Алексей умерли в детском возрасте.</a:t>
            </a:r>
          </a:p>
          <a:p>
            <a:pPr marL="0" indent="0">
              <a:buNone/>
            </a:pPr>
            <a:r>
              <a:rPr lang="ru-RU" dirty="0"/>
              <a:t>Алексей Степанович </a:t>
            </a:r>
            <a:r>
              <a:rPr lang="ru-RU" dirty="0" err="1"/>
              <a:t>Нелазский</a:t>
            </a:r>
            <a:r>
              <a:rPr lang="ru-RU" dirty="0"/>
              <a:t> скончался в 1918 году.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3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365126"/>
            <a:ext cx="10023764" cy="3236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Храм </a:t>
            </a:r>
            <a:r>
              <a:rPr lang="ru-RU" sz="2800" b="1" dirty="0"/>
              <a:t>Покрова Пресвятой </a:t>
            </a:r>
            <a:r>
              <a:rPr lang="ru-RU" sz="2800" b="1" dirty="0" smtClean="0"/>
              <a:t>Богородицы, с. Покров, 2009 г.</a:t>
            </a:r>
            <a:endParaRPr lang="ru-RU" sz="2800" dirty="0"/>
          </a:p>
        </p:txBody>
      </p:sp>
      <p:pic>
        <p:nvPicPr>
          <p:cNvPr id="8194" name="Picture 2" descr="http://belolikovi.narod.ru/cerk_shuh_pokr_fot.files/sh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15" y="688770"/>
            <a:ext cx="4112359" cy="61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532" y="365126"/>
            <a:ext cx="10166268" cy="6680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Храм </a:t>
            </a:r>
            <a:r>
              <a:rPr lang="ru-RU" sz="2400" b="1" dirty="0"/>
              <a:t>Покрова Пресвятой Богородицы, с. Покров, 2009 г.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973" y="1690688"/>
            <a:ext cx="7468605" cy="50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Ссылки на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https://dlib.rsl.ru/viewer/01004083546#?page=4</a:t>
            </a:r>
            <a:endParaRPr lang="ru-RU" dirty="0"/>
          </a:p>
          <a:p>
            <a:r>
              <a:rPr lang="ru-RU" b="1" dirty="0"/>
              <a:t>https://dlib.rsl.ru/viewer/01003610149#?page=48</a:t>
            </a:r>
            <a:endParaRPr lang="ru-RU" dirty="0"/>
          </a:p>
          <a:p>
            <a:r>
              <a:rPr lang="ru-RU" b="1" dirty="0"/>
              <a:t>https://dlib.rsl.ru/viewer/01003548189#?page=19</a:t>
            </a:r>
            <a:endParaRPr lang="ru-RU" dirty="0"/>
          </a:p>
          <a:p>
            <a:r>
              <a:rPr lang="ru-RU" b="1" dirty="0"/>
              <a:t>https://www.sedmitza.ru/lib/text/437228/</a:t>
            </a:r>
            <a:endParaRPr lang="ru-RU" dirty="0"/>
          </a:p>
          <a:p>
            <a:r>
              <a:rPr lang="ru-RU" b="1" dirty="0"/>
              <a:t>https://days.pravoslavie.ru/Life/life1104.htm</a:t>
            </a:r>
            <a:endParaRPr lang="ru-RU" dirty="0"/>
          </a:p>
          <a:p>
            <a:r>
              <a:rPr lang="ru-RU" b="1" dirty="0"/>
              <a:t>http://pravoslavnoe-duhovenstvo.ru/library/material/5292/</a:t>
            </a:r>
            <a:endParaRPr lang="ru-RU" dirty="0"/>
          </a:p>
          <a:p>
            <a:r>
              <a:rPr lang="ru-RU" b="1" dirty="0"/>
              <a:t>http://belolikovi.narod.ru/sv_ch_u_7.htm</a:t>
            </a:r>
            <a:endParaRPr lang="ru-RU" dirty="0"/>
          </a:p>
          <a:p>
            <a:r>
              <a:rPr lang="ru-RU" b="1" dirty="0"/>
              <a:t>http://belolikovi.narod.ru/mir_ivan.htm</a:t>
            </a:r>
            <a:endParaRPr lang="ru-RU" dirty="0"/>
          </a:p>
          <a:p>
            <a:r>
              <a:rPr lang="ru-RU" b="1" dirty="0"/>
              <a:t>http://belolikovi.narod.ru/cerk_shuh_pokr.htm</a:t>
            </a:r>
            <a:endParaRPr lang="ru-RU" dirty="0"/>
          </a:p>
          <a:p>
            <a:r>
              <a:rPr lang="ru-RU" b="1" dirty="0"/>
              <a:t>http://belolikovi.narod.ru/kantatov_shuh.htm</a:t>
            </a:r>
            <a:endParaRPr lang="ru-RU" dirty="0"/>
          </a:p>
          <a:p>
            <a:r>
              <a:rPr lang="ru-RU" b="1" dirty="0"/>
              <a:t>https://search.rsl.ru/ru/record/01002986427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0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67" y="88231"/>
            <a:ext cx="4834547" cy="6444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15" y="76037"/>
            <a:ext cx="4548010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1914</Words>
  <Application>Microsoft Office PowerPoint</Application>
  <PresentationFormat>Широкоэкранный</PresentationFormat>
  <Paragraphs>175</Paragraphs>
  <Slides>83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1" baseType="lpstr">
      <vt:lpstr>Arial</vt:lpstr>
      <vt:lpstr>ArialCyr</vt:lpstr>
      <vt:lpstr>Calibri</vt:lpstr>
      <vt:lpstr>Calibri Light</vt:lpstr>
      <vt:lpstr>Georgia</vt:lpstr>
      <vt:lpstr>inherit</vt:lpstr>
      <vt:lpstr>Times New Roman</vt:lpstr>
      <vt:lpstr>Тема Office</vt:lpstr>
      <vt:lpstr>Прп. Сергий Шухтовский</vt:lpstr>
      <vt:lpstr>Прп. Сергий Шухтовский</vt:lpstr>
      <vt:lpstr>Икона</vt:lpstr>
      <vt:lpstr>Прп. Сергий Шухтовский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Церкви Шухтовского прихода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Священнослужители Шухтовского прихода</vt:lpstr>
      <vt:lpstr>Презентация PowerPoint</vt:lpstr>
      <vt:lpstr>Священник Попов Садоф</vt:lpstr>
      <vt:lpstr>Священник Борис Дмитриев</vt:lpstr>
      <vt:lpstr>Пономарь Иван Борисов</vt:lpstr>
      <vt:lpstr>Священник Егор Иванов</vt:lpstr>
      <vt:lpstr>Священник Мирославский Иван Андреевич</vt:lpstr>
      <vt:lpstr>Священник Мирославский Иван Андреевич</vt:lpstr>
      <vt:lpstr>Священник Мирославский Иван Андреевич</vt:lpstr>
      <vt:lpstr>Священник Николай Тимофеевич Изюмов</vt:lpstr>
      <vt:lpstr>Священник Петр Николаевич Изюмов</vt:lpstr>
      <vt:lpstr>Священник Петр Николаевич Изюмов</vt:lpstr>
      <vt:lpstr>Священнослужители Шухтовского прихода</vt:lpstr>
      <vt:lpstr>Священник Петр Филимонов</vt:lpstr>
      <vt:lpstr>Священник Василий Герасимов</vt:lpstr>
      <vt:lpstr>Священник Иван Андреев Шухтовский</vt:lpstr>
      <vt:lpstr>Священник Андрей Иванов</vt:lpstr>
      <vt:lpstr>Пономарь Василий Осипов</vt:lpstr>
      <vt:lpstr>Пономарь Леонтий Васильев Виноградов</vt:lpstr>
      <vt:lpstr>Дьячок Александр Андреев</vt:lpstr>
      <vt:lpstr>Дьячок Иосиф Яковлев</vt:lpstr>
      <vt:lpstr>Дьячок Иосиф Васильев. Дьячок Иван Васильев </vt:lpstr>
      <vt:lpstr>Презентация PowerPoint</vt:lpstr>
      <vt:lpstr>Презентация PowerPoint</vt:lpstr>
      <vt:lpstr>Презентация PowerPoint</vt:lpstr>
      <vt:lpstr>Церкви Шухтовского прихода</vt:lpstr>
      <vt:lpstr>Церкви Шухтовского прихода</vt:lpstr>
      <vt:lpstr>Шухтовская Ильинская церковь, 2007 г.</vt:lpstr>
      <vt:lpstr>Священнослужители Шухтовского прихода</vt:lpstr>
      <vt:lpstr>Священник Василий Иванов</vt:lpstr>
      <vt:lpstr>Священник Фёдор Васильев</vt:lpstr>
      <vt:lpstr>Пономарь Алексей Васильев</vt:lpstr>
      <vt:lpstr>Дьячок Михаил Андреев</vt:lpstr>
      <vt:lpstr>Псаломщик Яков Леонтьев Виноградов</vt:lpstr>
      <vt:lpstr>Презентация PowerPoint</vt:lpstr>
      <vt:lpstr>Священник Нелазский Алексей Степанович</vt:lpstr>
      <vt:lpstr>Священник Нелазский Алексей Степанович</vt:lpstr>
      <vt:lpstr>Священник Нелазский Алексей Степанович</vt:lpstr>
      <vt:lpstr>Храм Покрова Пресвятой Богородицы, с. Покров, 2009 г.</vt:lpstr>
      <vt:lpstr>Храм Покрова Пресвятой Богородицы, с. Покров, 2009 г.</vt:lpstr>
      <vt:lpstr>Ссылки на 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94</cp:revision>
  <dcterms:created xsi:type="dcterms:W3CDTF">2019-05-14T17:40:41Z</dcterms:created>
  <dcterms:modified xsi:type="dcterms:W3CDTF">2021-05-30T12:03:50Z</dcterms:modified>
</cp:coreProperties>
</file>