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5" r:id="rId9"/>
    <p:sldId id="266" r:id="rId10"/>
    <p:sldId id="272" r:id="rId11"/>
    <p:sldId id="273" r:id="rId12"/>
    <p:sldId id="275" r:id="rId13"/>
    <p:sldId id="276" r:id="rId14"/>
    <p:sldId id="267" r:id="rId15"/>
    <p:sldId id="268" r:id="rId16"/>
    <p:sldId id="270" r:id="rId17"/>
    <p:sldId id="271" r:id="rId18"/>
    <p:sldId id="25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D408-A9E6-40B8-BEA2-81E1FEE4FD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2FAC-CAC0-4A7B-9A3C-4413444E2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5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D408-A9E6-40B8-BEA2-81E1FEE4FD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2FAC-CAC0-4A7B-9A3C-4413444E2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03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D408-A9E6-40B8-BEA2-81E1FEE4FD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2FAC-CAC0-4A7B-9A3C-4413444E2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D408-A9E6-40B8-BEA2-81E1FEE4FD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2FAC-CAC0-4A7B-9A3C-4413444E2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4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D408-A9E6-40B8-BEA2-81E1FEE4FD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2FAC-CAC0-4A7B-9A3C-4413444E2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2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D408-A9E6-40B8-BEA2-81E1FEE4FD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2FAC-CAC0-4A7B-9A3C-4413444E2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88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D408-A9E6-40B8-BEA2-81E1FEE4FD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2FAC-CAC0-4A7B-9A3C-4413444E2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8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D408-A9E6-40B8-BEA2-81E1FEE4FD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2FAC-CAC0-4A7B-9A3C-4413444E2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2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D408-A9E6-40B8-BEA2-81E1FEE4FD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2FAC-CAC0-4A7B-9A3C-4413444E2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0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D408-A9E6-40B8-BEA2-81E1FEE4FD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2FAC-CAC0-4A7B-9A3C-4413444E2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9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D408-A9E6-40B8-BEA2-81E1FEE4FD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2FAC-CAC0-4A7B-9A3C-4413444E2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56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FD408-A9E6-40B8-BEA2-81E1FEE4FD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62FAC-CAC0-4A7B-9A3C-4413444E2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79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novgorod-iss.kamiscloud.ru/entity/OBJECT/58835?query=&#1050;&#1080;&#1088;&#1080;&#1083;&#1083;&#1086;%20&#1053;&#1086;&#1074;&#1086;&#1077;&#1079;&#1077;&#1088;&#1089;&#1082;&#1080;&#1081;%20&#1084;&#1086;&#1085;&#1072;&#1089;&#1090;&#1099;&#1088;&#1100;&amp;fund=21&amp;index=6" TargetMode="External"/><Relationship Id="rId3" Type="http://schemas.openxmlformats.org/officeDocument/2006/relationships/hyperlink" Target="https://novgorod-iss.kamiscloud.ru/entity/OBJECT/58897?query=%D0%9A%D0%B8%D1%80%D0%B8%D0%BB%D0%BB%D0%BE%20%D0%9D%D0%BE%D0%B2%D0%BE%D0%B5%D0%B7%D0%B5%D1%80%D1%81%D0%BA%D0%B8%D0%B9%20%D0%BC%D0%BE%D0%BD%D0%B0%D1%81%D1%82%D1%8B%D1%80%D1%8C&amp;fund=21&amp;index=4" TargetMode="External"/><Relationship Id="rId7" Type="http://schemas.openxmlformats.org/officeDocument/2006/relationships/hyperlink" Target="https://novgorod-iss.kamiscloud.ru/entity/OBJECT/58828?query=%D0%9A%D0%B8%D1%80%D0%B8%D0%BB%D0%BB%D0%BE%20%D0%9D%D0%BE%D0%B2%D0%BE%D0%B5%D0%B7%D0%B5%D1%80%D1%81%D0%BA%D0%B8%D0%B9%20%D0%BC%D0%BE%D0%BD%D0%B0%D1%81%D1%82%D1%8B%D1%80%D1%8C&amp;fund=21&amp;index=5" TargetMode="External"/><Relationship Id="rId2" Type="http://schemas.openxmlformats.org/officeDocument/2006/relationships/hyperlink" Target="https://novgorod-iss.kamiscloud.ru/entity/OBJECT/58437?query=%D0%9A%D0%B8%D1%80%D0%B8%D0%BB%D0%BB%D0%BE%20%D0%9D%D0%BE%D0%B2%D0%BE%D0%B5%D0%B7%D0%B5%D1%80%D1%81%D0%BA%D0%B8%D0%B9%20%D0%BC%D0%BE%D0%BD%D0%B0%D1%81%D1%82%D1%8B%D1%80%D1%8C&amp;fund=21&amp;index=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ovgorod-iss.kamiscloud.ru/entity/OBJECT/58836?query=&#1050;&#1080;&#1088;&#1080;&#1083;&#1083;&#1086;%20&#1053;&#1086;&#1074;&#1086;&#1077;&#1079;&#1077;&#1088;&#1089;&#1082;&#1080;&#1081;%20&#1084;&#1086;&#1085;&#1072;&#1089;&#1090;&#1099;&#1088;&#1100;&amp;fund=21&amp;index=2" TargetMode="External"/><Relationship Id="rId5" Type="http://schemas.openxmlformats.org/officeDocument/2006/relationships/hyperlink" Target="https://novgorod-iss.kamiscloud.ru/entity/OBJECT/58840?query=%D0%9A%D0%B8%D1%80%D0%B8%D0%BB%D0%BB%D0%BE%20%D0%9D%D0%BE%D0%B2%D0%BE%D0%B5%D0%B7%D0%B5%D1%80%D1%81%D0%BA%D0%B8%D0%B9%20%D0%BC%D0%BE%D0%BD%D0%B0%D1%81%D1%82%D1%8B%D1%80%D1%8C&amp;fund=21&amp;index=1" TargetMode="External"/><Relationship Id="rId4" Type="http://schemas.openxmlformats.org/officeDocument/2006/relationships/hyperlink" Target="https://novgorod-iss.kamiscloud.ru/entity/OBJECT/58816?query=%D0%9A%D0%B8%D1%80%D0%B8%D0%BB%D0%BB%D0%BE%20%D0%9D%D0%BE%D0%B2%D0%BE%D0%B5%D0%B7%D0%B5%D1%80%D1%81%D0%BA%D0%B8%D0%B9%20%D0%BC%D0%BE%D0%BD%D0%B0%D1%81%D1%82%D1%8B%D1%80%D1%8C&amp;fund=21&amp;index=0" TargetMode="External"/><Relationship Id="rId9" Type="http://schemas.openxmlformats.org/officeDocument/2006/relationships/hyperlink" Target="https://novgorod-iss.kamiscloud.ru/entity/OBJECT/58817?query=%D0%9A%D0%B8%D1%80%D0%B8%D0%BB%D0%BB%D0%BE%20%D0%9D%D0%BE%D0%B2%D0%BE%D0%B5%D0%B7%D0%B5%D1%80%D1%81%D0%BA%D0%B8%D0%B9%20%D0%BC%D0%BE%D0%BD%D0%B0%D1%81%D1%82%D1%8B%D1%80%D1%8C&amp;fund=21&amp;index=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Документы из архивов Кирилло-</a:t>
            </a:r>
            <a:r>
              <a:rPr lang="ru-RU" dirty="0" err="1" smtClean="0"/>
              <a:t>Новоезерского</a:t>
            </a:r>
            <a:r>
              <a:rPr lang="ru-RU" dirty="0" smtClean="0"/>
              <a:t> монастыря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Новгородский музей - заповедник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300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/>
              <a:t>Наказная память воеводы Чаплина И.П. служилым людям и крестьянам Заозерского стана в Белозерском уезде о поимке и приводе в Белозерскую таможню иногородних торговых людей, уклоняющихся от уплаты торговых пошлин. 18.10.1674 г.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Наименование, название</a:t>
            </a:r>
          </a:p>
          <a:p>
            <a:pPr marL="0" indent="0">
              <a:buNone/>
            </a:pPr>
            <a:r>
              <a:rPr lang="ru-RU" dirty="0" smtClean="0"/>
              <a:t>Наказная память воеводы Чаплина И.П. служилым людям и крестьянам Заозерского стана в Белозерском уезде о поимке и приводе в Белозерскую таможню иногородних торговых людей, уклоняющихся от уплаты торговых пошлин</a:t>
            </a:r>
          </a:p>
          <a:p>
            <a:pPr marL="0" indent="0">
              <a:buNone/>
            </a:pPr>
            <a:r>
              <a:rPr lang="ru-RU" dirty="0" smtClean="0"/>
              <a:t>Датировка</a:t>
            </a:r>
          </a:p>
          <a:p>
            <a:pPr marL="0" indent="0">
              <a:buNone/>
            </a:pPr>
            <a:r>
              <a:rPr lang="ru-RU" dirty="0" smtClean="0"/>
              <a:t>18.10.1674 г.</a:t>
            </a:r>
          </a:p>
          <a:p>
            <a:pPr marL="0" indent="0">
              <a:buNone/>
            </a:pPr>
            <a:r>
              <a:rPr lang="ru-RU" dirty="0" smtClean="0"/>
              <a:t>Материал, техника</a:t>
            </a:r>
          </a:p>
          <a:p>
            <a:pPr marL="0" indent="0">
              <a:buNone/>
            </a:pPr>
            <a:r>
              <a:rPr lang="ru-RU" dirty="0" smtClean="0"/>
              <a:t>бумага; рукопись, скоропись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Размер</a:t>
            </a:r>
          </a:p>
          <a:p>
            <a:pPr marL="0" indent="0">
              <a:buNone/>
            </a:pPr>
            <a:r>
              <a:rPr lang="ru-RU" dirty="0" smtClean="0"/>
              <a:t>16,6х41,2 см</a:t>
            </a:r>
          </a:p>
          <a:p>
            <a:pPr marL="0" indent="0">
              <a:buNone/>
            </a:pPr>
            <a:r>
              <a:rPr lang="ru-RU" dirty="0" smtClean="0"/>
              <a:t>История предмета</a:t>
            </a:r>
          </a:p>
          <a:p>
            <a:pPr marL="0" indent="0">
              <a:buNone/>
            </a:pPr>
            <a:r>
              <a:rPr lang="ru-RU" dirty="0" smtClean="0"/>
              <a:t>Документ из архива Кирилло-</a:t>
            </a:r>
            <a:r>
              <a:rPr lang="ru-RU" dirty="0" err="1" smtClean="0"/>
              <a:t>Новоезерского</a:t>
            </a:r>
            <a:r>
              <a:rPr lang="ru-RU" dirty="0" smtClean="0"/>
              <a:t> монастыря.</a:t>
            </a:r>
          </a:p>
          <a:p>
            <a:pPr marL="0" indent="0">
              <a:buNone/>
            </a:pPr>
            <a:r>
              <a:rPr lang="ru-RU" dirty="0" smtClean="0"/>
              <a:t>Коллекция</a:t>
            </a:r>
          </a:p>
          <a:p>
            <a:pPr marL="0" indent="0">
              <a:buNone/>
            </a:pPr>
            <a:r>
              <a:rPr lang="ru-RU" dirty="0" smtClean="0"/>
              <a:t>Документы до 1917 года</a:t>
            </a:r>
          </a:p>
          <a:p>
            <a:pPr marL="0" indent="0">
              <a:buNone/>
            </a:pPr>
            <a:r>
              <a:rPr lang="ru-RU" dirty="0" smtClean="0"/>
              <a:t>Музейный номер</a:t>
            </a:r>
          </a:p>
          <a:p>
            <a:pPr marL="0" indent="0">
              <a:buNone/>
            </a:pPr>
            <a:r>
              <a:rPr lang="ru-RU" dirty="0" smtClean="0"/>
              <a:t>НГМ КП 25985/56 Ф.13. оп.1. ед.хр.48</a:t>
            </a:r>
          </a:p>
          <a:p>
            <a:pPr marL="0" indent="0">
              <a:buNone/>
            </a:pPr>
            <a:r>
              <a:rPr lang="ru-RU" dirty="0" smtClean="0"/>
              <a:t>ГК</a:t>
            </a:r>
          </a:p>
          <a:p>
            <a:pPr marL="0" indent="0">
              <a:buNone/>
            </a:pPr>
            <a:r>
              <a:rPr lang="ru-RU" dirty="0" smtClean="0"/>
              <a:t>7230948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766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772" t="1607" r="16901" b="9329"/>
          <a:stretch/>
        </p:blipFill>
        <p:spPr>
          <a:xfrm>
            <a:off x="4671752" y="-166255"/>
            <a:ext cx="3009207" cy="700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49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Челобитная </a:t>
            </a:r>
            <a:r>
              <a:rPr lang="ru-RU" sz="3100" b="1" dirty="0"/>
              <a:t>явочная Танеева Тишки на Засекина Степана, человека князя Дмитриева, о насильственном лишении его (Танеева) вотчинной земли. 13.01.1671 г.</a:t>
            </a:r>
            <a:br>
              <a:rPr lang="ru-RU" sz="3100" b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Наименование, название</a:t>
            </a:r>
          </a:p>
          <a:p>
            <a:pPr marL="0" indent="0">
              <a:buNone/>
            </a:pPr>
            <a:r>
              <a:rPr lang="ru-RU" dirty="0" smtClean="0"/>
              <a:t>Челобитная явочная Танеева Тишки на Засекина Степана, человека князя Дмитриева, о насильственном лишении его (Танеева) вотчинной земли</a:t>
            </a:r>
          </a:p>
          <a:p>
            <a:pPr marL="0" indent="0">
              <a:buNone/>
            </a:pPr>
            <a:r>
              <a:rPr lang="ru-RU" dirty="0" smtClean="0"/>
              <a:t>Датировка</a:t>
            </a:r>
          </a:p>
          <a:p>
            <a:pPr marL="0" indent="0">
              <a:buNone/>
            </a:pPr>
            <a:r>
              <a:rPr lang="ru-RU" dirty="0" smtClean="0"/>
              <a:t>13.01.1671 г.</a:t>
            </a:r>
          </a:p>
          <a:p>
            <a:pPr marL="0" indent="0">
              <a:buNone/>
            </a:pPr>
            <a:r>
              <a:rPr lang="ru-RU" dirty="0" smtClean="0"/>
              <a:t>Материал, техника</a:t>
            </a:r>
          </a:p>
          <a:p>
            <a:pPr marL="0" indent="0">
              <a:buNone/>
            </a:pPr>
            <a:r>
              <a:rPr lang="ru-RU" dirty="0" smtClean="0"/>
              <a:t>бумага; рукопись, скоропись</a:t>
            </a:r>
          </a:p>
          <a:p>
            <a:pPr marL="0" indent="0">
              <a:buNone/>
            </a:pPr>
            <a:r>
              <a:rPr lang="ru-RU" dirty="0" smtClean="0"/>
              <a:t>Размер</a:t>
            </a:r>
          </a:p>
          <a:p>
            <a:pPr marL="0" indent="0">
              <a:buNone/>
            </a:pPr>
            <a:r>
              <a:rPr lang="ru-RU" dirty="0" smtClean="0"/>
              <a:t>16,5х20,2 см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История предмета</a:t>
            </a:r>
          </a:p>
          <a:p>
            <a:pPr marL="0" indent="0">
              <a:buNone/>
            </a:pPr>
            <a:r>
              <a:rPr lang="ru-RU" dirty="0" smtClean="0"/>
              <a:t>Документ из архива Кирилло-</a:t>
            </a:r>
            <a:r>
              <a:rPr lang="ru-RU" dirty="0" err="1" smtClean="0"/>
              <a:t>Новоезерского</a:t>
            </a:r>
            <a:r>
              <a:rPr lang="ru-RU" dirty="0" smtClean="0"/>
              <a:t> монастыря.</a:t>
            </a:r>
          </a:p>
          <a:p>
            <a:pPr marL="0" indent="0">
              <a:buNone/>
            </a:pPr>
            <a:r>
              <a:rPr lang="ru-RU" dirty="0" smtClean="0"/>
              <a:t>Коллекция</a:t>
            </a:r>
          </a:p>
          <a:p>
            <a:pPr marL="0" indent="0">
              <a:buNone/>
            </a:pPr>
            <a:r>
              <a:rPr lang="ru-RU" dirty="0" smtClean="0"/>
              <a:t>Документы до 1917 года</a:t>
            </a:r>
          </a:p>
          <a:p>
            <a:pPr marL="0" indent="0">
              <a:buNone/>
            </a:pPr>
            <a:r>
              <a:rPr lang="ru-RU" dirty="0" smtClean="0"/>
              <a:t>Музейный номер</a:t>
            </a:r>
          </a:p>
          <a:p>
            <a:pPr marL="0" indent="0">
              <a:buNone/>
            </a:pPr>
            <a:r>
              <a:rPr lang="ru-RU" dirty="0" smtClean="0"/>
              <a:t>НГМ КП 25985/49 Ф.13. оп.1. ед.хр.41</a:t>
            </a:r>
          </a:p>
          <a:p>
            <a:pPr marL="0" indent="0">
              <a:buNone/>
            </a:pPr>
            <a:r>
              <a:rPr lang="ru-RU" dirty="0" smtClean="0"/>
              <a:t>ГК</a:t>
            </a:r>
          </a:p>
          <a:p>
            <a:pPr marL="0" indent="0">
              <a:buNone/>
            </a:pPr>
            <a:r>
              <a:rPr lang="ru-RU" dirty="0" smtClean="0"/>
              <a:t>7230979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512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392" t="12855" r="5839" b="13399"/>
          <a:stretch/>
        </p:blipFill>
        <p:spPr>
          <a:xfrm>
            <a:off x="3405144" y="0"/>
            <a:ext cx="5376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49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Челобитная служки Кирилло-</a:t>
            </a:r>
            <a:r>
              <a:rPr lang="ru-RU" sz="2800" b="1" dirty="0" err="1"/>
              <a:t>Новоезерского</a:t>
            </a:r>
            <a:r>
              <a:rPr lang="ru-RU" sz="2800" b="1" dirty="0"/>
              <a:t> монастыря Трифонова Алешки на Ковалева </a:t>
            </a:r>
            <a:r>
              <a:rPr lang="ru-RU" sz="2800" b="1" dirty="0" err="1"/>
              <a:t>Давыда</a:t>
            </a:r>
            <a:r>
              <a:rPr lang="ru-RU" sz="2800" b="1" dirty="0"/>
              <a:t> в насильственном увозе ржи, ячменя и репы с земель, приписанных монастырю. 01.1674 г.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Наименование, название</a:t>
            </a:r>
          </a:p>
          <a:p>
            <a:pPr marL="0" indent="0">
              <a:buNone/>
            </a:pPr>
            <a:r>
              <a:rPr lang="ru-RU" dirty="0" smtClean="0"/>
              <a:t>Челобитная служки Кирилло-</a:t>
            </a:r>
            <a:r>
              <a:rPr lang="ru-RU" dirty="0" err="1" smtClean="0"/>
              <a:t>Новоезерского</a:t>
            </a:r>
            <a:r>
              <a:rPr lang="ru-RU" dirty="0" smtClean="0"/>
              <a:t> монастыря Трифонова Алешки на Ковалева </a:t>
            </a:r>
            <a:r>
              <a:rPr lang="ru-RU" dirty="0" err="1" smtClean="0"/>
              <a:t>Давыда</a:t>
            </a:r>
            <a:r>
              <a:rPr lang="ru-RU" dirty="0" smtClean="0"/>
              <a:t> в насильственном увозе ржи, ячменя и репы с земель, приписанных монастырю</a:t>
            </a:r>
          </a:p>
          <a:p>
            <a:pPr marL="0" indent="0">
              <a:buNone/>
            </a:pPr>
            <a:r>
              <a:rPr lang="ru-RU" dirty="0" smtClean="0"/>
              <a:t>Датировка</a:t>
            </a:r>
          </a:p>
          <a:p>
            <a:pPr marL="0" indent="0">
              <a:buNone/>
            </a:pPr>
            <a:r>
              <a:rPr lang="ru-RU" dirty="0" smtClean="0"/>
              <a:t>01.1674 г.</a:t>
            </a:r>
          </a:p>
          <a:p>
            <a:pPr marL="0" indent="0">
              <a:buNone/>
            </a:pPr>
            <a:r>
              <a:rPr lang="ru-RU" dirty="0" smtClean="0"/>
              <a:t>Материал, техника</a:t>
            </a:r>
          </a:p>
          <a:p>
            <a:pPr marL="0" indent="0">
              <a:buNone/>
            </a:pPr>
            <a:r>
              <a:rPr lang="ru-RU" dirty="0" smtClean="0"/>
              <a:t>бумага; рукопись, скоропись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Размер</a:t>
            </a:r>
          </a:p>
          <a:p>
            <a:pPr marL="0" indent="0">
              <a:buNone/>
            </a:pPr>
            <a:r>
              <a:rPr lang="ru-RU" dirty="0" smtClean="0"/>
              <a:t>от 94х15 до 112х16,6 см</a:t>
            </a:r>
          </a:p>
          <a:p>
            <a:pPr marL="0" indent="0">
              <a:buNone/>
            </a:pPr>
            <a:r>
              <a:rPr lang="ru-RU" dirty="0" smtClean="0"/>
              <a:t>История предмета</a:t>
            </a:r>
          </a:p>
          <a:p>
            <a:pPr marL="0" indent="0">
              <a:buNone/>
            </a:pPr>
            <a:r>
              <a:rPr lang="ru-RU" dirty="0" smtClean="0"/>
              <a:t>Документ из архива Кирилло-</a:t>
            </a:r>
            <a:r>
              <a:rPr lang="ru-RU" dirty="0" err="1" smtClean="0"/>
              <a:t>Новоезерского</a:t>
            </a:r>
            <a:r>
              <a:rPr lang="ru-RU" dirty="0" smtClean="0"/>
              <a:t> монастыря.</a:t>
            </a:r>
          </a:p>
          <a:p>
            <a:pPr marL="0" indent="0">
              <a:buNone/>
            </a:pPr>
            <a:r>
              <a:rPr lang="ru-RU" dirty="0" smtClean="0"/>
              <a:t>Коллекция</a:t>
            </a:r>
          </a:p>
          <a:p>
            <a:pPr marL="0" indent="0">
              <a:buNone/>
            </a:pPr>
            <a:r>
              <a:rPr lang="ru-RU" dirty="0" smtClean="0"/>
              <a:t>Документы до 1917 года</a:t>
            </a:r>
          </a:p>
          <a:p>
            <a:pPr marL="0" indent="0">
              <a:buNone/>
            </a:pPr>
            <a:r>
              <a:rPr lang="ru-RU" dirty="0" smtClean="0"/>
              <a:t>Музейный номер</a:t>
            </a:r>
          </a:p>
          <a:p>
            <a:pPr marL="0" indent="0">
              <a:buNone/>
            </a:pPr>
            <a:r>
              <a:rPr lang="ru-RU" dirty="0" smtClean="0"/>
              <a:t>НГМ КП 25985/57 Ф.13. оп.1. ед.хр.49</a:t>
            </a:r>
          </a:p>
          <a:p>
            <a:pPr marL="0" indent="0">
              <a:buNone/>
            </a:pPr>
            <a:r>
              <a:rPr lang="ru-RU" dirty="0" smtClean="0"/>
              <a:t>ГК</a:t>
            </a:r>
          </a:p>
          <a:p>
            <a:pPr marL="0" indent="0">
              <a:buNone/>
            </a:pPr>
            <a:r>
              <a:rPr lang="ru-RU" dirty="0" smtClean="0"/>
              <a:t>7230977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994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197" t="1072" r="16722" b="746"/>
          <a:stretch/>
        </p:blipFill>
        <p:spPr>
          <a:xfrm>
            <a:off x="5170516" y="-299258"/>
            <a:ext cx="1762299" cy="74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8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069" y="1323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Челобитная </a:t>
            </a:r>
            <a:r>
              <a:rPr lang="ru-RU" sz="2800" b="1" dirty="0"/>
              <a:t>таможенного головы Папина Ф. на князя Иванова и его людей, помешавших сбору таможенных пошлин на ярмарке в Кирилло-</a:t>
            </a:r>
            <a:r>
              <a:rPr lang="ru-RU" sz="2800" b="1" dirty="0" err="1"/>
              <a:t>Новоезерском</a:t>
            </a:r>
            <a:r>
              <a:rPr lang="ru-RU" sz="2800" b="1" dirty="0"/>
              <a:t> монастыре. 04.02.1652 г.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Наименование, название</a:t>
            </a:r>
          </a:p>
          <a:p>
            <a:pPr marL="0" indent="0">
              <a:buNone/>
            </a:pPr>
            <a:r>
              <a:rPr lang="ru-RU" dirty="0" smtClean="0"/>
              <a:t>Челобитная таможенного головы Папина Ф. на князя Иванова и его людей, помешавших сбору таможенных пошлин на ярмарке в Кирилло-</a:t>
            </a:r>
            <a:r>
              <a:rPr lang="ru-RU" dirty="0" err="1" smtClean="0"/>
              <a:t>Новоезерском</a:t>
            </a:r>
            <a:r>
              <a:rPr lang="ru-RU" dirty="0" smtClean="0"/>
              <a:t> монастыре</a:t>
            </a:r>
          </a:p>
          <a:p>
            <a:pPr marL="0" indent="0">
              <a:buNone/>
            </a:pPr>
            <a:r>
              <a:rPr lang="ru-RU" dirty="0" smtClean="0"/>
              <a:t>Датировка</a:t>
            </a:r>
          </a:p>
          <a:p>
            <a:pPr marL="0" indent="0">
              <a:buNone/>
            </a:pPr>
            <a:r>
              <a:rPr lang="ru-RU" dirty="0" smtClean="0"/>
              <a:t>04.02.1652 г.</a:t>
            </a:r>
          </a:p>
          <a:p>
            <a:pPr marL="0" indent="0">
              <a:buNone/>
            </a:pPr>
            <a:r>
              <a:rPr lang="ru-RU" dirty="0" smtClean="0"/>
              <a:t>Материал, техника</a:t>
            </a:r>
          </a:p>
          <a:p>
            <a:pPr marL="0" indent="0">
              <a:buNone/>
            </a:pPr>
            <a:r>
              <a:rPr lang="ru-RU" dirty="0" smtClean="0"/>
              <a:t>бумага; рукопись, скоропись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Размер</a:t>
            </a:r>
          </a:p>
          <a:p>
            <a:pPr marL="0" indent="0">
              <a:buNone/>
            </a:pPr>
            <a:r>
              <a:rPr lang="ru-RU" dirty="0" smtClean="0"/>
              <a:t>15х49,5 см</a:t>
            </a:r>
          </a:p>
          <a:p>
            <a:pPr marL="0" indent="0">
              <a:buNone/>
            </a:pPr>
            <a:r>
              <a:rPr lang="ru-RU" dirty="0" smtClean="0"/>
              <a:t>История предмета</a:t>
            </a:r>
          </a:p>
          <a:p>
            <a:pPr marL="0" indent="0">
              <a:buNone/>
            </a:pPr>
            <a:r>
              <a:rPr lang="ru-RU" dirty="0" smtClean="0"/>
              <a:t>Документ из архива Кирилло-</a:t>
            </a:r>
            <a:r>
              <a:rPr lang="ru-RU" dirty="0" err="1" smtClean="0"/>
              <a:t>Новоезерского</a:t>
            </a:r>
            <a:r>
              <a:rPr lang="ru-RU" dirty="0" smtClean="0"/>
              <a:t> монастыря.</a:t>
            </a:r>
          </a:p>
          <a:p>
            <a:pPr marL="0" indent="0">
              <a:buNone/>
            </a:pPr>
            <a:r>
              <a:rPr lang="ru-RU" dirty="0" smtClean="0"/>
              <a:t>Коллекция</a:t>
            </a:r>
          </a:p>
          <a:p>
            <a:pPr marL="0" indent="0">
              <a:buNone/>
            </a:pPr>
            <a:r>
              <a:rPr lang="ru-RU" dirty="0" smtClean="0"/>
              <a:t>Документы до 1917 года</a:t>
            </a:r>
          </a:p>
          <a:p>
            <a:pPr marL="0" indent="0">
              <a:buNone/>
            </a:pPr>
            <a:r>
              <a:rPr lang="ru-RU" dirty="0" smtClean="0"/>
              <a:t>Музейный номер</a:t>
            </a:r>
          </a:p>
          <a:p>
            <a:pPr marL="0" indent="0">
              <a:buNone/>
            </a:pPr>
            <a:r>
              <a:rPr lang="ru-RU" dirty="0" smtClean="0"/>
              <a:t>НГМ КП 25985/29 Ф.13. оп.1. ед.хр.30</a:t>
            </a:r>
          </a:p>
          <a:p>
            <a:pPr marL="0" indent="0">
              <a:buNone/>
            </a:pPr>
            <a:r>
              <a:rPr lang="ru-RU" dirty="0" smtClean="0"/>
              <a:t>ГК</a:t>
            </a:r>
          </a:p>
          <a:p>
            <a:pPr marL="0" indent="0">
              <a:buNone/>
            </a:pPr>
            <a:r>
              <a:rPr lang="ru-RU" dirty="0" smtClean="0"/>
              <a:t>7230976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656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812" t="636" r="17381" b="3364"/>
          <a:stretch/>
        </p:blipFill>
        <p:spPr>
          <a:xfrm>
            <a:off x="4887885" y="-332510"/>
            <a:ext cx="2360814" cy="731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63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Ссылки на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936266" cy="4351338"/>
          </a:xfrm>
        </p:spPr>
        <p:txBody>
          <a:bodyPr>
            <a:normAutofit/>
          </a:bodyPr>
          <a:lstStyle/>
          <a:p>
            <a:r>
              <a:rPr lang="en-US" sz="1200" dirty="0" smtClean="0">
                <a:hlinkClick r:id="rId2"/>
              </a:rPr>
              <a:t>https://novgorod-iss.kamiscloud.ru/entity/OBJECT/58437?query=%D0%9A%D0%B8%D1%80%D0%B8%D0%BB%D0%BB%D0%BE%20%D0%9D%D0%BE%D0%B2%D0%BE%D0%B5%D0%B7%D0%B5%D1%80%D1%81%D0%BA%D0%B8%D0%B9%20%D0%BC%D0%BE%D0%BD%D0%B0%D1%81%D1%82%D1%8B%D1%80%D1%8C&amp;fund=21&amp;index=7</a:t>
            </a:r>
            <a:endParaRPr lang="ru-RU" sz="1200" dirty="0" smtClean="0"/>
          </a:p>
          <a:p>
            <a:r>
              <a:rPr lang="en-US" sz="1200" dirty="0" smtClean="0">
                <a:hlinkClick r:id="rId3"/>
              </a:rPr>
              <a:t>https://novgorod-iss.kamiscloud.ru/entity/OBJECT/58897?query=%</a:t>
            </a:r>
            <a:r>
              <a:rPr lang="en-US" sz="1200" dirty="0" smtClean="0">
                <a:hlinkClick r:id="rId3"/>
              </a:rPr>
              <a:t>D0%9A%D0%B8%D1%80%D0%B8%D0%BB%D0%BB%D0%BE%20%D0%9D%D0%BE%D0%B2%D0%BE%D0%B5%D0%B7%D0%B5%D1%80%D1%81%D0%BA%D0%B8%D0%B9%20%D0%BC%D0%BE%D0%BD%D0%B0%D1%81%D1%82%D1%8B%D1%80%D1%8C&amp;fund=21&amp;index=4</a:t>
            </a:r>
            <a:endParaRPr lang="ru-RU" sz="1200" dirty="0" smtClean="0"/>
          </a:p>
          <a:p>
            <a:r>
              <a:rPr lang="en-US" sz="1200" dirty="0">
                <a:hlinkClick r:id="rId4"/>
              </a:rPr>
              <a:t>https://novgorod-iss.kamiscloud.ru/entity/OBJECT/58816?query=%D0%9A%D0%B8%D1%80%D0%B8%D0%BB%D0%BB%D0%BE%20%D0%9D%D0%BE%D0%B2%D0%BE%D0%B5%D0%B7%D0%B5%D1%80%D1%81%D0%BA%D0%B8%D0%B9%20%D0%BC%D0%BE%D0%BD%D0%B0%D1%81%D1%82%D1%8B%D1%80%D1%8C&amp;fund=21&amp;index=0</a:t>
            </a:r>
            <a:endParaRPr lang="ru-RU" sz="1200" dirty="0"/>
          </a:p>
          <a:p>
            <a:r>
              <a:rPr lang="en-US" sz="1200" dirty="0">
                <a:hlinkClick r:id="rId5"/>
              </a:rPr>
              <a:t>https://novgorod-iss.kamiscloud.ru/entity/OBJECT/58840?query=%</a:t>
            </a:r>
            <a:r>
              <a:rPr lang="en-US" sz="1200" dirty="0" smtClean="0">
                <a:hlinkClick r:id="rId5"/>
              </a:rPr>
              <a:t>D0%9A%D0%B8%D1%80%D0%B8%D0%BB%D0%BB%D0%BE%20%D0%9D%D0%BE%D0%B2%D0%BE%D0%B5%D0%B7%D0%B5%D1%80%D1%81%D0%BA%D0%B8%D0%B9%20%D0%BC%D0%BE%D0%BD%D0%B0%D1%81%D1%82%D1%8B%D1%80%D1%8C&amp;fund=21&amp;index=1</a:t>
            </a:r>
            <a:endParaRPr lang="ru-RU" sz="1200" dirty="0" smtClean="0"/>
          </a:p>
          <a:p>
            <a:r>
              <a:rPr lang="en-US" sz="1200" dirty="0">
                <a:hlinkClick r:id="rId6"/>
              </a:rPr>
              <a:t>https://novgorod-iss.kamiscloud.ru/entity/OBJECT/58836?query=</a:t>
            </a:r>
            <a:r>
              <a:rPr lang="ru-RU" sz="1200" dirty="0">
                <a:hlinkClick r:id="rId6"/>
              </a:rPr>
              <a:t>Кирилло%20Новоезерский%20монастырь&amp;</a:t>
            </a:r>
            <a:r>
              <a:rPr lang="en-US" sz="1200" dirty="0" smtClean="0">
                <a:hlinkClick r:id="rId6"/>
              </a:rPr>
              <a:t>fund=21&amp;index=2</a:t>
            </a:r>
            <a:endParaRPr lang="ru-RU" sz="1200" dirty="0" smtClean="0"/>
          </a:p>
          <a:p>
            <a:r>
              <a:rPr lang="en-US" sz="1200" dirty="0">
                <a:hlinkClick r:id="rId7"/>
              </a:rPr>
              <a:t>https://novgorod-iss.kamiscloud.ru/entity/OBJECT/58828?query=%D0%9A%D0%B8%D1%80%D0%B8%D0%BB%D0%BB%D0%BE%20%D0%9D%D0%BE%D0%B2%D0%BE%D0%B5%D0%B7%D0%B5%D1%80%D1%81%D0%BA%D0%B8%D0%B9%20%D0%BC%D0%BE%D0%BD%D0%B0%D1%81%D1%82%D1%8B%D1%80%D1%8C&amp;fund=21&amp;index=5</a:t>
            </a:r>
            <a:endParaRPr lang="ru-RU" sz="1200" dirty="0"/>
          </a:p>
          <a:p>
            <a:r>
              <a:rPr lang="en-US" sz="1200" dirty="0" smtClean="0">
                <a:hlinkClick r:id="rId8"/>
              </a:rPr>
              <a:t>https</a:t>
            </a:r>
            <a:r>
              <a:rPr lang="en-US" sz="1200" dirty="0">
                <a:hlinkClick r:id="rId8"/>
              </a:rPr>
              <a:t>://novgorod-iss.kamiscloud.ru/entity/OBJECT/58835?query=</a:t>
            </a:r>
            <a:r>
              <a:rPr lang="ru-RU" sz="1200" dirty="0">
                <a:hlinkClick r:id="rId8"/>
              </a:rPr>
              <a:t>Кирилло%20Новоезерский%20монастырь&amp;</a:t>
            </a:r>
            <a:r>
              <a:rPr lang="en-US" sz="1200" dirty="0">
                <a:hlinkClick r:id="rId8"/>
              </a:rPr>
              <a:t>fund=21&amp;index=6</a:t>
            </a:r>
            <a:endParaRPr lang="ru-RU" sz="1200" dirty="0"/>
          </a:p>
          <a:p>
            <a:r>
              <a:rPr lang="en-US" sz="1200" dirty="0" smtClean="0">
                <a:hlinkClick r:id="rId9"/>
              </a:rPr>
              <a:t>https</a:t>
            </a:r>
            <a:r>
              <a:rPr lang="en-US" sz="1200" dirty="0">
                <a:hlinkClick r:id="rId9"/>
              </a:rPr>
              <a:t>://novgorod-iss.kamiscloud.ru/entity/OBJECT/58817?query=%</a:t>
            </a:r>
            <a:r>
              <a:rPr lang="en-US" sz="1200" dirty="0" smtClean="0">
                <a:hlinkClick r:id="rId9"/>
              </a:rPr>
              <a:t>D0%9A%D0%B8%D1%80%D0%B8%D0%BB%D0%BB%D0%BE%20%D0%9D%D0%BE%D0%B2%D0%BE%D0%B5%D0%B7%D0%B5%D1%80%D1%81%D0%BA%D0%B8%D0%B9%20%D0%BC%D0%BE%D0%BD%D0%B0%D1%81%D1%82%D1%8B%D1%80%D1%8C&amp;fund=21&amp;index=3</a:t>
            </a: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5322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smtClean="0"/>
              <a:t>Челобитная явочная странного </a:t>
            </a:r>
            <a:r>
              <a:rPr lang="ru-RU" sz="2000" b="1" dirty="0" err="1" smtClean="0"/>
              <a:t>Исидорко</a:t>
            </a:r>
            <a:r>
              <a:rPr lang="ru-RU" sz="2000" b="1" dirty="0" smtClean="0"/>
              <a:t> на игумена Кирилло-</a:t>
            </a:r>
            <a:r>
              <a:rPr lang="ru-RU" sz="2000" b="1" dirty="0" err="1" smtClean="0"/>
              <a:t>Новоезерского</a:t>
            </a:r>
            <a:r>
              <a:rPr lang="ru-RU" sz="2000" b="1" dirty="0" smtClean="0"/>
              <a:t> монастыря </a:t>
            </a:r>
            <a:r>
              <a:rPr lang="ru-RU" sz="2000" b="1" dirty="0" err="1" smtClean="0"/>
              <a:t>Ферапонта</a:t>
            </a:r>
            <a:r>
              <a:rPr lang="ru-RU" sz="2000" b="1" dirty="0" smtClean="0"/>
              <a:t>, повелевшего во время празднования обретения мощей преподобного Кирилла </a:t>
            </a:r>
            <a:r>
              <a:rPr lang="ru-RU" sz="2000" b="1" dirty="0" err="1" smtClean="0"/>
              <a:t>Новочудотворца</a:t>
            </a:r>
            <a:r>
              <a:rPr lang="ru-RU" sz="2000" b="1" dirty="0" smtClean="0"/>
              <a:t> читать стихи не по печатной Минее, а по рукописной и о небрежении во время службы к одноголосному пению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Наименование, название</a:t>
            </a:r>
          </a:p>
          <a:p>
            <a:pPr marL="0" indent="0">
              <a:buNone/>
            </a:pPr>
            <a:r>
              <a:rPr lang="ru-RU" dirty="0" smtClean="0"/>
              <a:t>Челобитная явочная странного </a:t>
            </a:r>
            <a:r>
              <a:rPr lang="ru-RU" dirty="0" err="1" smtClean="0"/>
              <a:t>Исидорко</a:t>
            </a:r>
            <a:r>
              <a:rPr lang="ru-RU" dirty="0" smtClean="0"/>
              <a:t> на игумена Кирилло-</a:t>
            </a:r>
            <a:r>
              <a:rPr lang="ru-RU" dirty="0" err="1" smtClean="0"/>
              <a:t>Новоезерского</a:t>
            </a:r>
            <a:r>
              <a:rPr lang="ru-RU" dirty="0" smtClean="0"/>
              <a:t> монастыря </a:t>
            </a:r>
            <a:r>
              <a:rPr lang="ru-RU" dirty="0" err="1" smtClean="0"/>
              <a:t>Ферапонта</a:t>
            </a:r>
            <a:r>
              <a:rPr lang="ru-RU" dirty="0" smtClean="0"/>
              <a:t>, повелевшего во время празднования обретения мощей преподобного Кирилла </a:t>
            </a:r>
            <a:r>
              <a:rPr lang="ru-RU" dirty="0" err="1" smtClean="0"/>
              <a:t>Новочудотворца</a:t>
            </a:r>
            <a:r>
              <a:rPr lang="ru-RU" dirty="0" smtClean="0"/>
              <a:t> читать стихи не по печатной Минее, а по рукописной и о небрежении во время службы к одноголосному пению</a:t>
            </a:r>
          </a:p>
          <a:p>
            <a:pPr marL="0" indent="0">
              <a:buNone/>
            </a:pPr>
            <a:r>
              <a:rPr lang="ru-RU" dirty="0" smtClean="0"/>
              <a:t>Датировка</a:t>
            </a:r>
          </a:p>
          <a:p>
            <a:pPr marL="0" indent="0">
              <a:buNone/>
            </a:pPr>
            <a:r>
              <a:rPr lang="ru-RU" dirty="0" smtClean="0"/>
              <a:t>07.11.1653 г.</a:t>
            </a:r>
          </a:p>
          <a:p>
            <a:pPr marL="0" indent="0">
              <a:buNone/>
            </a:pPr>
            <a:r>
              <a:rPr lang="ru-RU" dirty="0" smtClean="0"/>
              <a:t>Материал, техника</a:t>
            </a:r>
          </a:p>
          <a:p>
            <a:pPr marL="0" indent="0">
              <a:buNone/>
            </a:pPr>
            <a:r>
              <a:rPr lang="ru-RU" dirty="0" smtClean="0"/>
              <a:t>бумага; рукопись, скоропись</a:t>
            </a:r>
          </a:p>
          <a:p>
            <a:pPr marL="0" indent="0">
              <a:buNone/>
            </a:pPr>
            <a:r>
              <a:rPr lang="ru-RU" dirty="0" smtClean="0"/>
              <a:t>Размер</a:t>
            </a:r>
          </a:p>
          <a:p>
            <a:pPr marL="0" indent="0">
              <a:buNone/>
            </a:pPr>
            <a:r>
              <a:rPr lang="ru-RU" dirty="0" smtClean="0"/>
              <a:t>16,8х16,6 см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История предмета</a:t>
            </a:r>
          </a:p>
          <a:p>
            <a:pPr marL="0" indent="0">
              <a:buNone/>
            </a:pPr>
            <a:r>
              <a:rPr lang="ru-RU" dirty="0" smtClean="0"/>
              <a:t>Документ из довоенного собрания музея.</a:t>
            </a:r>
          </a:p>
          <a:p>
            <a:pPr marL="0" indent="0">
              <a:buNone/>
            </a:pPr>
            <a:r>
              <a:rPr lang="ru-RU" dirty="0" smtClean="0"/>
              <a:t>Коллекция</a:t>
            </a:r>
          </a:p>
          <a:p>
            <a:pPr marL="0" indent="0">
              <a:buNone/>
            </a:pPr>
            <a:r>
              <a:rPr lang="ru-RU" dirty="0" smtClean="0"/>
              <a:t>Документы до 1917 года</a:t>
            </a:r>
          </a:p>
          <a:p>
            <a:pPr marL="0" indent="0">
              <a:buNone/>
            </a:pPr>
            <a:r>
              <a:rPr lang="ru-RU" dirty="0" smtClean="0"/>
              <a:t>Музейный номер</a:t>
            </a:r>
          </a:p>
          <a:p>
            <a:pPr marL="0" indent="0">
              <a:buNone/>
            </a:pPr>
            <a:r>
              <a:rPr lang="ru-RU" dirty="0" smtClean="0"/>
              <a:t>НГМ КП 25982/4500 Ф.13. оп.1. ед.хр.118</a:t>
            </a:r>
          </a:p>
          <a:p>
            <a:pPr marL="0" indent="0">
              <a:buNone/>
            </a:pPr>
            <a:r>
              <a:rPr lang="ru-RU" dirty="0" smtClean="0"/>
              <a:t>ГК</a:t>
            </a:r>
          </a:p>
          <a:p>
            <a:pPr marL="0" indent="0">
              <a:buNone/>
            </a:pPr>
            <a:r>
              <a:rPr lang="ru-RU" dirty="0" smtClean="0"/>
              <a:t>6651117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42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722" t="7590" r="3609" b="7700"/>
          <a:stretch/>
        </p:blipFill>
        <p:spPr>
          <a:xfrm>
            <a:off x="3075709" y="266007"/>
            <a:ext cx="6334298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2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none" strike="noStrike" dirty="0" smtClean="0">
                <a:effectLst/>
              </a:rPr>
              <a:t/>
            </a:r>
            <a:br>
              <a:rPr lang="ru-RU" u="none" strike="noStrike" dirty="0" smtClean="0">
                <a:effectLst/>
              </a:rPr>
            </a:br>
            <a:r>
              <a:rPr lang="ru-RU" u="none" strike="noStrike" dirty="0" smtClean="0">
                <a:effectLst/>
              </a:rPr>
              <a:t>Тропарь преподобному Кириллу </a:t>
            </a:r>
            <a:r>
              <a:rPr lang="ru-RU" u="none" strike="noStrike" dirty="0" err="1" smtClean="0">
                <a:effectLst/>
              </a:rPr>
              <a:t>Новоезерскому</a:t>
            </a:r>
            <a:r>
              <a:rPr lang="ru-RU" u="none" strike="noStrike" dirty="0" smtClean="0">
                <a:effectLst/>
              </a:rPr>
              <a:t/>
            </a:r>
            <a:br>
              <a:rPr lang="ru-RU" u="none" strike="noStrike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Наименование, название</a:t>
            </a:r>
          </a:p>
          <a:p>
            <a:pPr marL="0" indent="0">
              <a:buNone/>
            </a:pPr>
            <a:r>
              <a:rPr lang="ru-RU" u="none" strike="noStrike" dirty="0" smtClean="0">
                <a:effectLst/>
              </a:rPr>
              <a:t>Тропарь преподобному Кириллу </a:t>
            </a:r>
            <a:r>
              <a:rPr lang="ru-RU" u="none" strike="noStrike" dirty="0" err="1" smtClean="0">
                <a:effectLst/>
              </a:rPr>
              <a:t>Новоезерскому</a:t>
            </a:r>
            <a:endParaRPr lang="ru-RU" u="none" strike="noStrike" dirty="0" smtClean="0">
              <a:effectLst/>
            </a:endParaRPr>
          </a:p>
          <a:p>
            <a:pPr marL="0" indent="0">
              <a:buNone/>
            </a:pPr>
            <a:r>
              <a:rPr lang="ru-RU" b="1" dirty="0"/>
              <a:t>Датировка</a:t>
            </a:r>
          </a:p>
          <a:p>
            <a:pPr marL="0" indent="0">
              <a:buNone/>
            </a:pPr>
            <a:r>
              <a:rPr lang="ru-RU" u="none" strike="noStrike" dirty="0" smtClean="0">
                <a:effectLst/>
              </a:rPr>
              <a:t>[1790-е гг.]</a:t>
            </a:r>
          </a:p>
          <a:p>
            <a:pPr marL="0" indent="0">
              <a:buNone/>
            </a:pPr>
            <a:r>
              <a:rPr lang="ru-RU" b="1" dirty="0"/>
              <a:t>Материал, техника</a:t>
            </a:r>
          </a:p>
          <a:p>
            <a:pPr marL="0" indent="0">
              <a:buNone/>
            </a:pPr>
            <a:r>
              <a:rPr lang="ru-RU" u="none" strike="noStrike" dirty="0" smtClean="0">
                <a:effectLst/>
              </a:rPr>
              <a:t>бумага; рукопись, вязь</a:t>
            </a:r>
          </a:p>
          <a:p>
            <a:pPr marL="0" indent="0">
              <a:buNone/>
            </a:pPr>
            <a:r>
              <a:rPr lang="ru-RU" b="1" dirty="0"/>
              <a:t>Размер</a:t>
            </a:r>
          </a:p>
          <a:p>
            <a:pPr marL="0" indent="0">
              <a:buNone/>
            </a:pPr>
            <a:r>
              <a:rPr lang="ru-RU" u="none" strike="noStrike" dirty="0" smtClean="0">
                <a:effectLst/>
              </a:rPr>
              <a:t>от 17,3х156 до 17,3х200 см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История предмета</a:t>
            </a:r>
          </a:p>
          <a:p>
            <a:pPr marL="0" indent="0">
              <a:buNone/>
            </a:pPr>
            <a:r>
              <a:rPr lang="ru-RU" dirty="0" smtClean="0"/>
              <a:t>Документ из архива Кирилло-</a:t>
            </a:r>
            <a:r>
              <a:rPr lang="ru-RU" dirty="0" err="1" smtClean="0"/>
              <a:t>Новоезерского</a:t>
            </a:r>
            <a:r>
              <a:rPr lang="ru-RU" dirty="0" smtClean="0"/>
              <a:t> монастыря.</a:t>
            </a:r>
          </a:p>
          <a:p>
            <a:pPr marL="0" indent="0">
              <a:buNone/>
            </a:pPr>
            <a:r>
              <a:rPr lang="ru-RU" dirty="0" smtClean="0"/>
              <a:t>Выставки</a:t>
            </a:r>
          </a:p>
          <a:p>
            <a:pPr marL="0" indent="0">
              <a:buNone/>
            </a:pPr>
            <a:r>
              <a:rPr lang="ru-RU" dirty="0" smtClean="0"/>
              <a:t>Искусство книжного украшения</a:t>
            </a:r>
          </a:p>
          <a:p>
            <a:pPr marL="0" indent="0">
              <a:buNone/>
            </a:pPr>
            <a:r>
              <a:rPr lang="ru-RU" dirty="0" smtClean="0"/>
              <a:t>Коллекция</a:t>
            </a:r>
          </a:p>
          <a:p>
            <a:pPr marL="0" indent="0">
              <a:buNone/>
            </a:pPr>
            <a:r>
              <a:rPr lang="ru-RU" dirty="0" smtClean="0"/>
              <a:t>Документы до 1917 года</a:t>
            </a:r>
          </a:p>
          <a:p>
            <a:pPr marL="0" indent="0">
              <a:buNone/>
            </a:pPr>
            <a:r>
              <a:rPr lang="ru-RU" dirty="0" smtClean="0"/>
              <a:t>Музейный номер</a:t>
            </a:r>
          </a:p>
          <a:p>
            <a:pPr marL="0" indent="0">
              <a:buNone/>
            </a:pPr>
            <a:r>
              <a:rPr lang="ru-RU" dirty="0" smtClean="0"/>
              <a:t>НГМ КП 25985/119 Ф.13. оп.1. ед.хр.111</a:t>
            </a:r>
          </a:p>
          <a:p>
            <a:pPr marL="0" indent="0">
              <a:buNone/>
            </a:pPr>
            <a:r>
              <a:rPr lang="ru-RU" dirty="0" smtClean="0"/>
              <a:t>ГК</a:t>
            </a:r>
          </a:p>
          <a:p>
            <a:pPr marL="0" indent="0">
              <a:buNone/>
            </a:pPr>
            <a:r>
              <a:rPr lang="ru-RU" dirty="0" smtClean="0"/>
              <a:t>6651520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38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05" y="2934306"/>
            <a:ext cx="10123495" cy="12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70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Грамота воеводе на </a:t>
            </a:r>
            <a:r>
              <a:rPr lang="ru-RU" sz="2800" b="1" dirty="0" err="1"/>
              <a:t>Белоозере</a:t>
            </a:r>
            <a:r>
              <a:rPr lang="ru-RU" sz="2800" b="1" dirty="0"/>
              <a:t> Тыртову Ф.В. о воспрещении таможенным целовальникам взимать в Кирилло-</a:t>
            </a:r>
            <a:r>
              <a:rPr lang="ru-RU" sz="2800" b="1" dirty="0" err="1"/>
              <a:t>Новоезерском</a:t>
            </a:r>
            <a:r>
              <a:rPr lang="ru-RU" sz="2800" b="1" dirty="0"/>
              <a:t> монастыре таможенные пошлины. 03.02.1652 г.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Наименование, название</a:t>
            </a:r>
          </a:p>
          <a:p>
            <a:pPr marL="0" indent="0">
              <a:buNone/>
            </a:pPr>
            <a:r>
              <a:rPr lang="ru-RU" dirty="0" smtClean="0"/>
              <a:t>Грамота воеводе на </a:t>
            </a:r>
            <a:r>
              <a:rPr lang="ru-RU" dirty="0" err="1" smtClean="0"/>
              <a:t>Белоозере</a:t>
            </a:r>
            <a:r>
              <a:rPr lang="ru-RU" dirty="0" smtClean="0"/>
              <a:t> Тыртову Ф.В. о воспрещении таможенным целовальникам взимать в Кирилло-</a:t>
            </a:r>
            <a:r>
              <a:rPr lang="ru-RU" dirty="0" err="1" smtClean="0"/>
              <a:t>Новоезерском</a:t>
            </a:r>
            <a:r>
              <a:rPr lang="ru-RU" dirty="0" smtClean="0"/>
              <a:t> монастыре таможенные пошлины</a:t>
            </a:r>
          </a:p>
          <a:p>
            <a:pPr marL="0" indent="0">
              <a:buNone/>
            </a:pPr>
            <a:r>
              <a:rPr lang="ru-RU" dirty="0" smtClean="0"/>
              <a:t>Датировка</a:t>
            </a:r>
          </a:p>
          <a:p>
            <a:pPr marL="0" indent="0">
              <a:buNone/>
            </a:pPr>
            <a:r>
              <a:rPr lang="ru-RU" dirty="0" smtClean="0"/>
              <a:t>03.02.1652 г.</a:t>
            </a:r>
          </a:p>
          <a:p>
            <a:pPr marL="0" indent="0">
              <a:buNone/>
            </a:pPr>
            <a:r>
              <a:rPr lang="ru-RU" dirty="0" smtClean="0"/>
              <a:t>Материал, техника</a:t>
            </a:r>
          </a:p>
          <a:p>
            <a:pPr marL="0" indent="0">
              <a:buNone/>
            </a:pPr>
            <a:r>
              <a:rPr lang="ru-RU" dirty="0" smtClean="0"/>
              <a:t>бумага; рукопись, скоропись</a:t>
            </a:r>
          </a:p>
          <a:p>
            <a:pPr marL="0" indent="0">
              <a:buNone/>
            </a:pPr>
            <a:r>
              <a:rPr lang="ru-RU" dirty="0" smtClean="0"/>
              <a:t>Размер</a:t>
            </a:r>
          </a:p>
          <a:p>
            <a:pPr marL="0" indent="0">
              <a:buNone/>
            </a:pPr>
            <a:r>
              <a:rPr lang="ru-RU" dirty="0" smtClean="0"/>
              <a:t>16,5х71,5 см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История предмета</a:t>
            </a:r>
          </a:p>
          <a:p>
            <a:pPr marL="0" indent="0">
              <a:buNone/>
            </a:pPr>
            <a:r>
              <a:rPr lang="ru-RU" dirty="0" smtClean="0"/>
              <a:t>Документ из архива Кирилло-</a:t>
            </a:r>
            <a:r>
              <a:rPr lang="ru-RU" dirty="0" err="1" smtClean="0"/>
              <a:t>Новоезерского</a:t>
            </a:r>
            <a:r>
              <a:rPr lang="ru-RU" dirty="0" smtClean="0"/>
              <a:t> монастыря.</a:t>
            </a:r>
          </a:p>
          <a:p>
            <a:pPr marL="0" indent="0">
              <a:buNone/>
            </a:pPr>
            <a:r>
              <a:rPr lang="ru-RU" dirty="0" smtClean="0"/>
              <a:t>Коллекция</a:t>
            </a:r>
          </a:p>
          <a:p>
            <a:pPr marL="0" indent="0">
              <a:buNone/>
            </a:pPr>
            <a:r>
              <a:rPr lang="ru-RU" dirty="0" smtClean="0"/>
              <a:t>Документы до 1917 года</a:t>
            </a:r>
          </a:p>
          <a:p>
            <a:pPr marL="0" indent="0">
              <a:buNone/>
            </a:pPr>
            <a:r>
              <a:rPr lang="ru-RU" dirty="0" smtClean="0"/>
              <a:t>Музейный номер</a:t>
            </a:r>
          </a:p>
          <a:p>
            <a:pPr marL="0" indent="0">
              <a:buNone/>
            </a:pPr>
            <a:r>
              <a:rPr lang="ru-RU" dirty="0" smtClean="0"/>
              <a:t>НГМ КП 25985/28 Ф.13. оп.1. ед.хр.29</a:t>
            </a:r>
          </a:p>
          <a:p>
            <a:pPr marL="0" indent="0">
              <a:buNone/>
            </a:pPr>
            <a:r>
              <a:rPr lang="ru-RU" dirty="0" smtClean="0"/>
              <a:t>ГК</a:t>
            </a:r>
          </a:p>
          <a:p>
            <a:pPr marL="0" indent="0">
              <a:buNone/>
            </a:pPr>
            <a:r>
              <a:rPr lang="ru-RU" dirty="0" smtClean="0"/>
              <a:t>7231019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33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988" t="2382" r="4202" b="11436"/>
          <a:stretch/>
        </p:blipFill>
        <p:spPr>
          <a:xfrm>
            <a:off x="5270269" y="133003"/>
            <a:ext cx="1845425" cy="65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0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Расписка попа </a:t>
            </a:r>
            <a:r>
              <a:rPr lang="ru-RU" sz="3100" b="1" dirty="0" err="1"/>
              <a:t>Андопальской</a:t>
            </a:r>
            <a:r>
              <a:rPr lang="ru-RU" sz="3100" b="1" dirty="0"/>
              <a:t> волости Белозерского уезда Леонтия в получении от игумена Кирилло-</a:t>
            </a:r>
            <a:r>
              <a:rPr lang="ru-RU" sz="3100" b="1" dirty="0" err="1"/>
              <a:t>Новоезерского</a:t>
            </a:r>
            <a:r>
              <a:rPr lang="ru-RU" sz="3100" b="1" dirty="0"/>
              <a:t> монастыря Ионы </a:t>
            </a:r>
            <a:r>
              <a:rPr lang="ru-RU" sz="3100" b="1" dirty="0" err="1"/>
              <a:t>новоисправленного</a:t>
            </a:r>
            <a:r>
              <a:rPr lang="ru-RU" sz="3100" b="1" dirty="0"/>
              <a:t> печатного Служебника. 02.04.1677 г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Наименование, название</a:t>
            </a:r>
          </a:p>
          <a:p>
            <a:pPr marL="0" indent="0">
              <a:buNone/>
            </a:pPr>
            <a:r>
              <a:rPr lang="ru-RU" dirty="0" smtClean="0"/>
              <a:t>Расписка попа </a:t>
            </a:r>
            <a:r>
              <a:rPr lang="ru-RU" dirty="0" err="1" smtClean="0"/>
              <a:t>Андопальской</a:t>
            </a:r>
            <a:r>
              <a:rPr lang="ru-RU" dirty="0" smtClean="0"/>
              <a:t> волости Белозерского уезда Леонтия в получении от игумена Кирилло-</a:t>
            </a:r>
            <a:r>
              <a:rPr lang="ru-RU" dirty="0" err="1" smtClean="0"/>
              <a:t>Новоезерского</a:t>
            </a:r>
            <a:r>
              <a:rPr lang="ru-RU" dirty="0" smtClean="0"/>
              <a:t> монастыря Ионы </a:t>
            </a:r>
            <a:r>
              <a:rPr lang="ru-RU" dirty="0" err="1" smtClean="0"/>
              <a:t>новоисправленного</a:t>
            </a:r>
            <a:r>
              <a:rPr lang="ru-RU" dirty="0" smtClean="0"/>
              <a:t> печатного Служебника</a:t>
            </a:r>
          </a:p>
          <a:p>
            <a:pPr marL="0" indent="0">
              <a:buNone/>
            </a:pPr>
            <a:r>
              <a:rPr lang="ru-RU" dirty="0" smtClean="0"/>
              <a:t>Датировка</a:t>
            </a:r>
          </a:p>
          <a:p>
            <a:pPr marL="0" indent="0">
              <a:buNone/>
            </a:pPr>
            <a:r>
              <a:rPr lang="ru-RU" dirty="0" smtClean="0"/>
              <a:t>02.04.1677 г.</a:t>
            </a:r>
          </a:p>
          <a:p>
            <a:pPr marL="0" indent="0">
              <a:buNone/>
            </a:pPr>
            <a:r>
              <a:rPr lang="ru-RU" dirty="0" smtClean="0"/>
              <a:t>Материал, техника</a:t>
            </a:r>
          </a:p>
          <a:p>
            <a:pPr marL="0" indent="0">
              <a:buNone/>
            </a:pPr>
            <a:r>
              <a:rPr lang="ru-RU" dirty="0" smtClean="0"/>
              <a:t>бумага, чернила; рукопись, скоропись</a:t>
            </a:r>
          </a:p>
          <a:p>
            <a:pPr marL="0" indent="0">
              <a:buNone/>
            </a:pPr>
            <a:r>
              <a:rPr lang="ru-RU" dirty="0" smtClean="0"/>
              <a:t>Размер</a:t>
            </a:r>
          </a:p>
          <a:p>
            <a:pPr marL="0" indent="0">
              <a:buNone/>
            </a:pPr>
            <a:r>
              <a:rPr lang="ru-RU" dirty="0" smtClean="0"/>
              <a:t>21,5х16,5 см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История предмета</a:t>
            </a:r>
          </a:p>
          <a:p>
            <a:pPr marL="0" indent="0">
              <a:buNone/>
            </a:pPr>
            <a:r>
              <a:rPr lang="ru-RU" dirty="0" smtClean="0"/>
              <a:t>Документ из архива Кирилло-</a:t>
            </a:r>
            <a:r>
              <a:rPr lang="ru-RU" dirty="0" err="1" smtClean="0"/>
              <a:t>Новоезерского</a:t>
            </a:r>
            <a:r>
              <a:rPr lang="ru-RU" dirty="0" smtClean="0"/>
              <a:t> монастыря.</a:t>
            </a:r>
          </a:p>
          <a:p>
            <a:pPr marL="0" indent="0">
              <a:buNone/>
            </a:pPr>
            <a:r>
              <a:rPr lang="ru-RU" dirty="0" smtClean="0"/>
              <a:t>Выставки</a:t>
            </a:r>
          </a:p>
          <a:p>
            <a:pPr marL="0" indent="0">
              <a:buNone/>
            </a:pPr>
            <a:r>
              <a:rPr lang="ru-RU" dirty="0" smtClean="0"/>
              <a:t>Искусство книжного украшения</a:t>
            </a:r>
          </a:p>
          <a:p>
            <a:pPr marL="0" indent="0">
              <a:buNone/>
            </a:pPr>
            <a:r>
              <a:rPr lang="ru-RU" dirty="0" smtClean="0"/>
              <a:t>Коллекция</a:t>
            </a:r>
          </a:p>
          <a:p>
            <a:pPr marL="0" indent="0">
              <a:buNone/>
            </a:pPr>
            <a:r>
              <a:rPr lang="ru-RU" dirty="0" smtClean="0"/>
              <a:t>Документы до 1917 года</a:t>
            </a:r>
          </a:p>
          <a:p>
            <a:pPr marL="0" indent="0">
              <a:buNone/>
            </a:pPr>
            <a:r>
              <a:rPr lang="ru-RU" dirty="0" smtClean="0"/>
              <a:t>Музейный номер</a:t>
            </a:r>
          </a:p>
          <a:p>
            <a:pPr marL="0" indent="0">
              <a:buNone/>
            </a:pPr>
            <a:r>
              <a:rPr lang="ru-RU" dirty="0" smtClean="0"/>
              <a:t>НГМ КП 25985/61 Ф.13. оп.1. ед.хр.53</a:t>
            </a:r>
          </a:p>
          <a:p>
            <a:pPr marL="0" indent="0">
              <a:buNone/>
            </a:pPr>
            <a:r>
              <a:rPr lang="ru-RU" dirty="0" smtClean="0"/>
              <a:t>ГК</a:t>
            </a:r>
          </a:p>
          <a:p>
            <a:pPr marL="0" indent="0">
              <a:buNone/>
            </a:pPr>
            <a:r>
              <a:rPr lang="ru-RU" dirty="0" smtClean="0"/>
              <a:t>6651479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153" t="4782" r="13037" b="31945"/>
          <a:stretch/>
        </p:blipFill>
        <p:spPr>
          <a:xfrm>
            <a:off x="2620631" y="232757"/>
            <a:ext cx="6689624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819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688</Words>
  <Application>Microsoft Office PowerPoint</Application>
  <PresentationFormat>Произвольный</PresentationFormat>
  <Paragraphs>155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Документы из архивов Кирилло-Новоезерского монастыря</vt:lpstr>
      <vt:lpstr> Челобитная явочная странного Исидорко на игумена Кирилло-Новоезерского монастыря Ферапонта, повелевшего во время празднования обретения мощей преподобного Кирилла Новочудотворца читать стихи не по печатной Минее, а по рукописной и о небрежении во время службы к одноголосному пению </vt:lpstr>
      <vt:lpstr>Презентация PowerPoint</vt:lpstr>
      <vt:lpstr> Тропарь преподобному Кириллу Новоезерскому </vt:lpstr>
      <vt:lpstr>Презентация PowerPoint</vt:lpstr>
      <vt:lpstr>Грамота воеводе на Белоозере Тыртову Ф.В. о воспрещении таможенным целовальникам взимать в Кирилло-Новоезерском монастыре таможенные пошлины. 03.02.1652 г.</vt:lpstr>
      <vt:lpstr>Презентация PowerPoint</vt:lpstr>
      <vt:lpstr>Расписка попа Андопальской волости Белозерского уезда Леонтия в получении от игумена Кирилло-Новоезерского монастыря Ионы новоисправленного печатного Служебника. 02.04.1677 г.</vt:lpstr>
      <vt:lpstr>Презентация PowerPoint</vt:lpstr>
      <vt:lpstr>Наказная память воеводы Чаплина И.П. служилым людям и крестьянам Заозерского стана в Белозерском уезде о поимке и приводе в Белозерскую таможню иногородних торговых людей, уклоняющихся от уплаты торговых пошлин. 18.10.1674 г.</vt:lpstr>
      <vt:lpstr>Презентация PowerPoint</vt:lpstr>
      <vt:lpstr>  Челобитная явочная Танеева Тишки на Засекина Степана, человека князя Дмитриева, о насильственном лишении его (Танеева) вотчинной земли. 13.01.1671 г.  </vt:lpstr>
      <vt:lpstr>Презентация PowerPoint</vt:lpstr>
      <vt:lpstr>Челобитная служки Кирилло-Новоезерского монастыря Трифонова Алешки на Ковалева Давыда в насильственном увозе ржи, ячменя и репы с земель, приписанных монастырю. 01.1674 г.</vt:lpstr>
      <vt:lpstr>Презентация PowerPoint</vt:lpstr>
      <vt:lpstr> Челобитная таможенного головы Папина Ф. на князя Иванова и его людей, помешавших сбору таможенных пошлин на ярмарке в Кирилло-Новоезерском монастыре. 04.02.1652 г.</vt:lpstr>
      <vt:lpstr>Презентация PowerPoint</vt:lpstr>
      <vt:lpstr>Ссылки на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Всё для Вас</cp:lastModifiedBy>
  <cp:revision>20</cp:revision>
  <dcterms:created xsi:type="dcterms:W3CDTF">2019-09-09T16:54:17Z</dcterms:created>
  <dcterms:modified xsi:type="dcterms:W3CDTF">2019-11-19T14:04:19Z</dcterms:modified>
</cp:coreProperties>
</file>