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0" r:id="rId5"/>
    <p:sldId id="259" r:id="rId6"/>
    <p:sldId id="267" r:id="rId7"/>
    <p:sldId id="266" r:id="rId8"/>
    <p:sldId id="273" r:id="rId9"/>
    <p:sldId id="284" r:id="rId10"/>
    <p:sldId id="286" r:id="rId11"/>
    <p:sldId id="274" r:id="rId12"/>
    <p:sldId id="275" r:id="rId13"/>
    <p:sldId id="285" r:id="rId14"/>
    <p:sldId id="276" r:id="rId15"/>
    <p:sldId id="279" r:id="rId16"/>
    <p:sldId id="257" r:id="rId17"/>
    <p:sldId id="263" r:id="rId18"/>
    <p:sldId id="261" r:id="rId19"/>
    <p:sldId id="264" r:id="rId20"/>
    <p:sldId id="265" r:id="rId21"/>
    <p:sldId id="291" r:id="rId22"/>
    <p:sldId id="287" r:id="rId23"/>
    <p:sldId id="277" r:id="rId24"/>
    <p:sldId id="278" r:id="rId25"/>
    <p:sldId id="292" r:id="rId26"/>
    <p:sldId id="295" r:id="rId27"/>
    <p:sldId id="258"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AD71C8-0224-40D2-8521-7F3C54CE6587}"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155559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AD71C8-0224-40D2-8521-7F3C54CE6587}"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340929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AD71C8-0224-40D2-8521-7F3C54CE6587}"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176207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AD71C8-0224-40D2-8521-7F3C54CE6587}"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246657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6"/>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AD71C8-0224-40D2-8521-7F3C54CE6587}"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151495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AD71C8-0224-40D2-8521-7F3C54CE6587}" type="datetimeFigureOut">
              <a:rPr lang="ru-RU" smtClean="0"/>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293029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AD71C8-0224-40D2-8521-7F3C54CE6587}" type="datetimeFigureOut">
              <a:rPr lang="ru-RU" smtClean="0"/>
              <a:t>17.02.2020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326254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AD71C8-0224-40D2-8521-7F3C54CE6587}" type="datetimeFigureOut">
              <a:rPr lang="ru-RU" smtClean="0"/>
              <a:t>17.02.2020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403700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AD71C8-0224-40D2-8521-7F3C54CE6587}" type="datetimeFigureOut">
              <a:rPr lang="ru-RU" smtClean="0"/>
              <a:t>17.02.2020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355225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AD71C8-0224-40D2-8521-7F3C54CE6587}" type="datetimeFigureOut">
              <a:rPr lang="ru-RU" smtClean="0"/>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317474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AD71C8-0224-40D2-8521-7F3C54CE6587}" type="datetimeFigureOut">
              <a:rPr lang="ru-RU" smtClean="0"/>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FB855-8581-445A-B3B1-2CA915140D11}" type="slidenum">
              <a:rPr lang="ru-RU" smtClean="0"/>
              <a:t>‹#›</a:t>
            </a:fld>
            <a:endParaRPr lang="ru-RU"/>
          </a:p>
        </p:txBody>
      </p:sp>
    </p:spTree>
    <p:extLst>
      <p:ext uri="{BB962C8B-B14F-4D97-AF65-F5344CB8AC3E}">
        <p14:creationId xmlns:p14="http://schemas.microsoft.com/office/powerpoint/2010/main" val="105315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D71C8-0224-40D2-8521-7F3C54CE6587}" type="datetimeFigureOut">
              <a:rPr lang="ru-RU" smtClean="0"/>
              <a:t>17.02.2020</a:t>
            </a:fld>
            <a:endParaRPr lang="ru-RU"/>
          </a:p>
        </p:txBody>
      </p:sp>
      <p:sp>
        <p:nvSpPr>
          <p:cNvPr id="5" name="Нижний колонтитул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FB855-8581-445A-B3B1-2CA915140D11}" type="slidenum">
              <a:rPr lang="ru-RU" smtClean="0"/>
              <a:t>‹#›</a:t>
            </a:fld>
            <a:endParaRPr lang="ru-RU"/>
          </a:p>
        </p:txBody>
      </p:sp>
    </p:spTree>
    <p:extLst>
      <p:ext uri="{BB962C8B-B14F-4D97-AF65-F5344CB8AC3E}">
        <p14:creationId xmlns:p14="http://schemas.microsoft.com/office/powerpoint/2010/main" val="17493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booksite.ru/usadba_new/brenko/3_19.htm" TargetMode="External"/><Relationship Id="rId3" Type="http://schemas.openxmlformats.org/officeDocument/2006/relationships/hyperlink" Target="https://azbyka.ru/otechnik/Ignatij_Brjanchaninov/izbrannye-pisma/1" TargetMode="External"/><Relationship Id="rId7" Type="http://schemas.openxmlformats.org/officeDocument/2006/relationships/hyperlink" Target="http://www.stefmon.ru/node/3573" TargetMode="External"/><Relationship Id="rId2" Type="http://schemas.openxmlformats.org/officeDocument/2006/relationships/hyperlink" Target="http://www.sudogda.ru/public/public56.htm" TargetMode="External"/><Relationship Id="rId1" Type="http://schemas.openxmlformats.org/officeDocument/2006/relationships/slideLayout" Target="../slideLayouts/slideLayout2.xml"/><Relationship Id="rId6" Type="http://schemas.openxmlformats.org/officeDocument/2006/relationships/hyperlink" Target="http://lux.e-reading.bz/chapter.php/145247/199/Svyatitel'_Ignatiii_Bryanchaninov_7_Tom_7._Pis'ma.html" TargetMode="External"/><Relationship Id="rId5" Type="http://schemas.openxmlformats.org/officeDocument/2006/relationships/hyperlink" Target="https://azbyka.ru/otechnik/Zhitija_svjatykh/polnoe-zhizneopisanie-svjatitelja-ignatija-kavkazskogo/5" TargetMode="External"/><Relationship Id="rId4" Type="http://schemas.openxmlformats.org/officeDocument/2006/relationships/hyperlink" Target="http://www.pkrest.ru/192/192-12.html" TargetMode="External"/><Relationship Id="rId9" Type="http://schemas.openxmlformats.org/officeDocument/2006/relationships/hyperlink" Target="http://www.biblioteka3.ru/biblioteka/ignatiy_br/tom_6/txt62.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Святитель Игнатий (Брянчанинов) и архимандрит Феофан (Соколов)</a:t>
            </a:r>
            <a:endParaRPr lang="ru-RU" dirty="0"/>
          </a:p>
        </p:txBody>
      </p:sp>
      <p:sp>
        <p:nvSpPr>
          <p:cNvPr id="3" name="Подзаголовок 2"/>
          <p:cNvSpPr>
            <a:spLocks noGrp="1"/>
          </p:cNvSpPr>
          <p:nvPr>
            <p:ph type="subTitle" idx="1"/>
          </p:nvPr>
        </p:nvSpPr>
        <p:spPr>
          <a:xfrm>
            <a:off x="638829" y="3602038"/>
            <a:ext cx="10997851" cy="1655762"/>
          </a:xfrm>
        </p:spPr>
        <p:txBody>
          <a:bodyPr/>
          <a:lstStyle/>
          <a:p>
            <a:endParaRPr lang="ru-RU" dirty="0" smtClean="0"/>
          </a:p>
          <a:p>
            <a:r>
              <a:rPr lang="ru-RU" dirty="0" smtClean="0"/>
              <a:t>Пребывание святителя Игнатия (Брянчанинова) в Кирилло-</a:t>
            </a:r>
            <a:r>
              <a:rPr lang="ru-RU" dirty="0" err="1" smtClean="0"/>
              <a:t>Новоезерском</a:t>
            </a:r>
            <a:r>
              <a:rPr lang="ru-RU" dirty="0" smtClean="0"/>
              <a:t> монастыре. Письма святителя Игнатия об архимандрите Феофане.</a:t>
            </a:r>
            <a:endParaRPr lang="ru-RU" dirty="0"/>
          </a:p>
        </p:txBody>
      </p:sp>
    </p:spTree>
    <p:extLst>
      <p:ext uri="{BB962C8B-B14F-4D97-AF65-F5344CB8AC3E}">
        <p14:creationId xmlns:p14="http://schemas.microsoft.com/office/powerpoint/2010/main" val="54217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Вид Кирилло-</a:t>
            </a:r>
            <a:r>
              <a:rPr lang="ru-RU" dirty="0" err="1"/>
              <a:t>Новоезерского</a:t>
            </a:r>
            <a:r>
              <a:rPr lang="ru-RU" dirty="0"/>
              <a:t> монастыря. </a:t>
            </a:r>
            <a:r>
              <a:rPr lang="ru-RU" dirty="0" smtClean="0"/>
              <a:t>Художник А.Г</a:t>
            </a:r>
            <a:r>
              <a:rPr lang="ru-RU" dirty="0"/>
              <a:t>. Ухтомский. Гравюра 1823 г.</a:t>
            </a:r>
          </a:p>
        </p:txBody>
      </p:sp>
      <p:pic>
        <p:nvPicPr>
          <p:cNvPr id="5122" name="Picture 2" descr="https://www.booksite.ru/civk/images/M-53-0-lightbo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0849" y="1825625"/>
            <a:ext cx="79303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9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Жизнеописание святителя Игнатия Брянчанинова</a:t>
            </a:r>
            <a:endParaRPr lang="ru-RU" dirty="0"/>
          </a:p>
        </p:txBody>
      </p:sp>
      <p:sp>
        <p:nvSpPr>
          <p:cNvPr id="3" name="Объект 2"/>
          <p:cNvSpPr>
            <a:spLocks noGrp="1"/>
          </p:cNvSpPr>
          <p:nvPr>
            <p:ph idx="1"/>
          </p:nvPr>
        </p:nvSpPr>
        <p:spPr/>
        <p:txBody>
          <a:bodyPr>
            <a:normAutofit fontScale="92500" lnSpcReduction="10000"/>
          </a:bodyPr>
          <a:lstStyle/>
          <a:p>
            <a:pPr marL="0" indent="0" algn="just">
              <a:buNone/>
            </a:pPr>
            <a:r>
              <a:rPr lang="ru-RU" dirty="0"/>
              <a:t>Игумен Аркадий, присный ученик старца Феофана, им самим избранный и поставленный правителем монастыря, во всем следовал указаниям старца и отличался сам простотой нрава, незлобием и вместе с тем довольной опытностью духовной, ибо проходил путь подвижнический под правильным руководством в послушании у </a:t>
            </a:r>
            <a:r>
              <a:rPr lang="ru-RU" dirty="0" err="1"/>
              <a:t>духовноопытного</a:t>
            </a:r>
            <a:r>
              <a:rPr lang="ru-RU" dirty="0"/>
              <a:t> старца. Брянчанинов и Чихачев нашли в обители его радушный прием, скоро ознакомились с братством </a:t>
            </a:r>
            <a:r>
              <a:rPr lang="ru-RU" dirty="0" err="1"/>
              <a:t>новоезерским</a:t>
            </a:r>
            <a:r>
              <a:rPr lang="ru-RU" dirty="0"/>
              <a:t>, из числа которого особенно сблизился с Димитрием Александровичем молодой человек из дворян Ярославской губернии Павел Петрович </a:t>
            </a:r>
            <a:r>
              <a:rPr lang="ru-RU" dirty="0" smtClean="0"/>
              <a:t>Яковлев, </a:t>
            </a:r>
            <a:r>
              <a:rPr lang="ru-RU" dirty="0"/>
              <a:t>впоследствии известный делопроизводитель Троице-Сергиевой пустыни, куда перешел при настоятельстве </a:t>
            </a:r>
            <a:r>
              <a:rPr lang="ru-RU" dirty="0" err="1"/>
              <a:t>новоезерского</a:t>
            </a:r>
            <a:r>
              <a:rPr lang="ru-RU" dirty="0"/>
              <a:t> знакомца архимандрита Игнатия.</a:t>
            </a:r>
          </a:p>
        </p:txBody>
      </p:sp>
    </p:spTree>
    <p:extLst>
      <p:ext uri="{BB962C8B-B14F-4D97-AF65-F5344CB8AC3E}">
        <p14:creationId xmlns:p14="http://schemas.microsoft.com/office/powerpoint/2010/main" val="184036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Жизнеописание святителя Игнатия Брянчанинова</a:t>
            </a:r>
            <a:endParaRPr lang="ru-RU" dirty="0"/>
          </a:p>
        </p:txBody>
      </p:sp>
      <p:sp>
        <p:nvSpPr>
          <p:cNvPr id="3" name="Объект 2"/>
          <p:cNvSpPr>
            <a:spLocks noGrp="1"/>
          </p:cNvSpPr>
          <p:nvPr>
            <p:ph idx="1"/>
          </p:nvPr>
        </p:nvSpPr>
        <p:spPr/>
        <p:txBody>
          <a:bodyPr/>
          <a:lstStyle/>
          <a:p>
            <a:pPr marL="0" indent="0" algn="just">
              <a:buNone/>
            </a:pPr>
            <a:r>
              <a:rPr lang="ru-RU" dirty="0"/>
              <a:t>Но пребывание в </a:t>
            </a:r>
            <a:r>
              <a:rPr lang="ru-RU" dirty="0" err="1"/>
              <a:t>Новоезерском</a:t>
            </a:r>
            <a:r>
              <a:rPr lang="ru-RU" dirty="0"/>
              <a:t> монастыре не могло быть продолжительным для Брянчанинова. Сырой климат обители этой, стоящей среди вод, окруженной болотными испарениями окрестных низин, очень вредно повлиял на его здоровье. Жестокая лихорадка три месяца мучила его, средств медицинских для пользования не было, силы его телесные все более и более ослабевали; </a:t>
            </a:r>
            <a:r>
              <a:rPr lang="ru-RU" dirty="0" smtClean="0"/>
              <a:t>начали пухнуть </a:t>
            </a:r>
            <a:r>
              <a:rPr lang="ru-RU" dirty="0"/>
              <a:t>ноги, так что он не мог уже вставать с постели.</a:t>
            </a:r>
          </a:p>
        </p:txBody>
      </p:sp>
    </p:spTree>
    <p:extLst>
      <p:ext uri="{BB962C8B-B14F-4D97-AF65-F5344CB8AC3E}">
        <p14:creationId xmlns:p14="http://schemas.microsoft.com/office/powerpoint/2010/main" val="413806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Кирилло-</a:t>
            </a:r>
            <a:r>
              <a:rPr lang="ru-RU" dirty="0" err="1" smtClean="0"/>
              <a:t>Новоезерский</a:t>
            </a:r>
            <a:r>
              <a:rPr lang="ru-RU" dirty="0" smtClean="0"/>
              <a:t> монастырь</a:t>
            </a:r>
            <a:endParaRPr lang="ru-RU" dirty="0"/>
          </a:p>
        </p:txBody>
      </p:sp>
      <p:pic>
        <p:nvPicPr>
          <p:cNvPr id="4098" name="Picture 2" descr="https://www.booksite.ru/civk/images/M-53-1-lightbo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6438" y="1825625"/>
            <a:ext cx="673913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8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Жизнеописание святителя Игнатия Брянчанинова</a:t>
            </a:r>
            <a:endParaRPr lang="ru-RU" dirty="0"/>
          </a:p>
        </p:txBody>
      </p:sp>
      <p:sp>
        <p:nvSpPr>
          <p:cNvPr id="3" name="Объект 2"/>
          <p:cNvSpPr>
            <a:spLocks noGrp="1"/>
          </p:cNvSpPr>
          <p:nvPr>
            <p:ph idx="1"/>
          </p:nvPr>
        </p:nvSpPr>
        <p:spPr/>
        <p:txBody>
          <a:bodyPr>
            <a:normAutofit fontScale="92500" lnSpcReduction="10000"/>
          </a:bodyPr>
          <a:lstStyle/>
          <a:p>
            <a:pPr marL="0" indent="0" algn="just">
              <a:buNone/>
            </a:pPr>
            <a:r>
              <a:rPr lang="ru-RU" dirty="0"/>
              <a:t>В июне 1830 года родители прислали за ним экипаж и перевезли его в г. Вологду, где он поместился у одного из близких </a:t>
            </a:r>
            <a:r>
              <a:rPr lang="ru-RU" dirty="0" smtClean="0"/>
              <a:t>родных. </a:t>
            </a:r>
            <a:r>
              <a:rPr lang="ru-RU" dirty="0"/>
              <a:t>Медицинские средства прервали мучительную лихорадку, но следы ее остались навсегда в организме. С тех пор он начал нуждаться в калошах. Чихачев, тоже приболевший в </a:t>
            </a:r>
            <a:r>
              <a:rPr lang="ru-RU" dirty="0" err="1"/>
              <a:t>Новоезерском</a:t>
            </a:r>
            <a:r>
              <a:rPr lang="ru-RU" dirty="0"/>
              <a:t> монастыре, не решился на этот раз следовать за товарищем; он остался в </a:t>
            </a:r>
            <a:r>
              <a:rPr lang="ru-RU" dirty="0" err="1"/>
              <a:t>Новоезерске</a:t>
            </a:r>
            <a:r>
              <a:rPr lang="ru-RU" dirty="0"/>
              <a:t>, а оттуда вскоре отправился на свою родину, в Псковскую губернию, для свидания и примирения со своими родителями. </a:t>
            </a:r>
            <a:r>
              <a:rPr lang="ru-RU" dirty="0" smtClean="0"/>
              <a:t>Таким образом, молодые друзья расстались, вынужденные к этому обстоятельствами, в которых ясно виделась воля Божия: каждому своим отдельным путем в единоборстве с миром испытать свои духовные силы. Время проведённое послушником Дмитрием в монастыре, обогатили его духовной мудростью, укрепили его преданность воле Божией.</a:t>
            </a:r>
          </a:p>
          <a:p>
            <a:pPr marL="0" indent="0" algn="just">
              <a:buNone/>
            </a:pPr>
            <a:endParaRPr lang="ru-RU" dirty="0"/>
          </a:p>
        </p:txBody>
      </p:sp>
    </p:spTree>
    <p:extLst>
      <p:ext uri="{BB962C8B-B14F-4D97-AF65-F5344CB8AC3E}">
        <p14:creationId xmlns:p14="http://schemas.microsoft.com/office/powerpoint/2010/main" val="646984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Архимандрит Игнатий (Брянчанинов)</a:t>
            </a:r>
            <a:endParaRPr lang="ru-RU" dirty="0"/>
          </a:p>
        </p:txBody>
      </p:sp>
      <p:pic>
        <p:nvPicPr>
          <p:cNvPr id="1026" name="Picture 2" descr="http://www.stefmon.ru/sites/default/files/styles/large/public/pi4.jpg?itok=jSP-5j7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8631" y="2132538"/>
            <a:ext cx="3530932" cy="393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62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Письмо послушника Димитрия Брянчанинова к маме</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a:t>Любезнейшая </a:t>
            </a:r>
            <a:r>
              <a:rPr lang="ru-RU" dirty="0" err="1"/>
              <a:t>маминька</a:t>
            </a:r>
            <a:r>
              <a:rPr lang="ru-RU" dirty="0"/>
              <a:t>!</a:t>
            </a:r>
          </a:p>
          <a:p>
            <a:pPr marL="0" indent="0" algn="just">
              <a:buNone/>
            </a:pPr>
            <a:r>
              <a:rPr lang="ru-RU" dirty="0" smtClean="0"/>
              <a:t>Письмо </a:t>
            </a:r>
            <a:r>
              <a:rPr lang="ru-RU" dirty="0"/>
              <a:t>Ваше, посланное Вами с </a:t>
            </a:r>
            <a:r>
              <a:rPr lang="ru-RU" dirty="0" err="1"/>
              <a:t>соловецким</a:t>
            </a:r>
            <a:r>
              <a:rPr lang="ru-RU" dirty="0"/>
              <a:t> иеромонахом Моисеем, получил я от него перед самою Алексеевскою </a:t>
            </a:r>
            <a:r>
              <a:rPr lang="ru-RU" dirty="0" err="1"/>
              <a:t>ярмонкою</a:t>
            </a:r>
            <a:r>
              <a:rPr lang="ru-RU" dirty="0"/>
              <a:t>, которая кончилась два дни тому назад. Не грустите, что я от Вас уехал, и без того бы пришлось куда-либо выезжать в то время, когда вы из города стали бы перебираться в Покровское; 200 верст не так далекое расстояние, и отчего бы мне бояться Вашего приезда. — Притом если б жил я где близко Вологды, то не было б мне покоя, пока не побывал бы в </a:t>
            </a:r>
            <a:r>
              <a:rPr lang="ru-RU" dirty="0" err="1"/>
              <a:t>Новоезерском</a:t>
            </a:r>
            <a:r>
              <a:rPr lang="ru-RU" dirty="0"/>
              <a:t> монастыре у отца Феофана, — теперь же это дело уже в шляпе. Придется ли здесь мне жить, не знаю: место низкое, сырое, окруженное водою, — сказывают, что летом, когда подует ветер с Белого озера, все ходят в шубах, иногда и в Петровки, весною, пока лед не растает, — воздух очень острый, а осенью холодный от воды. Также и вода здешняя не по моему </a:t>
            </a:r>
            <a:r>
              <a:rPr lang="ru-RU" dirty="0" smtClean="0"/>
              <a:t>желудку.</a:t>
            </a:r>
            <a:endParaRPr lang="ru-RU" dirty="0"/>
          </a:p>
        </p:txBody>
      </p:sp>
    </p:spTree>
    <p:extLst>
      <p:ext uri="{BB962C8B-B14F-4D97-AF65-F5344CB8AC3E}">
        <p14:creationId xmlns:p14="http://schemas.microsoft.com/office/powerpoint/2010/main" val="3070903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Письмо послушника Димитрия Брянчанинова к маме</a:t>
            </a:r>
            <a:endParaRPr lang="ru-RU" dirty="0"/>
          </a:p>
        </p:txBody>
      </p:sp>
      <p:sp>
        <p:nvSpPr>
          <p:cNvPr id="3" name="Объект 2"/>
          <p:cNvSpPr>
            <a:spLocks noGrp="1"/>
          </p:cNvSpPr>
          <p:nvPr>
            <p:ph idx="1"/>
          </p:nvPr>
        </p:nvSpPr>
        <p:spPr/>
        <p:txBody>
          <a:bodyPr>
            <a:normAutofit fontScale="92500" lnSpcReduction="10000"/>
          </a:bodyPr>
          <a:lstStyle/>
          <a:p>
            <a:pPr marL="0" indent="0" algn="just">
              <a:buNone/>
            </a:pPr>
            <a:r>
              <a:rPr lang="ru-RU" dirty="0"/>
              <a:t>Приехав сюда, стал чувствовать очень сильное биение сердца и боль в левом боку, почему и решился припустить три </a:t>
            </a:r>
            <a:r>
              <a:rPr lang="ru-RU" dirty="0" err="1"/>
              <a:t>пьявки</a:t>
            </a:r>
            <a:r>
              <a:rPr lang="ru-RU" dirty="0"/>
              <a:t>, от которых мне сделалось большое облегчение, — биение сердца совершенно прекратилось, боль в боку пропала так, как и во всей груди. Между тем мало-помалу начало портиться пищеварение, и приключилась сильная лихорадка, в которой нахожусь и поныне, хотя чувствую некоторое облегчение. Многие здешние рассказывают про </a:t>
            </a:r>
            <a:r>
              <a:rPr lang="ru-RU" dirty="0" err="1"/>
              <a:t>Семигороднюю</a:t>
            </a:r>
            <a:r>
              <a:rPr lang="ru-RU" dirty="0"/>
              <a:t> пустыню, что жить в оной ничем не хуже здешнего, а местоположение гораздо лучше, ибо лежит «а лощине, окруженной лесом; в самом монастыре находится ключ; от Вологды только в 70 верстах; заутрени начинаются с четырех часов, а здесь с двух; вообще вся служба несколько здешнего покороче. Все сие при моих обстоятельствах и здоровье весьма не худо; думаю, и Вы с этим согласитесь.</a:t>
            </a:r>
          </a:p>
          <a:p>
            <a:endParaRPr lang="ru-RU" dirty="0"/>
          </a:p>
        </p:txBody>
      </p:sp>
    </p:spTree>
    <p:extLst>
      <p:ext uri="{BB962C8B-B14F-4D97-AF65-F5344CB8AC3E}">
        <p14:creationId xmlns:p14="http://schemas.microsoft.com/office/powerpoint/2010/main" val="3170294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Архимандрит Феофан (Соколов)</a:t>
            </a:r>
            <a:endParaRPr lang="ru-RU" dirty="0"/>
          </a:p>
        </p:txBody>
      </p:sp>
      <p:pic>
        <p:nvPicPr>
          <p:cNvPr id="1026" name="Picture 2" desc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2937" y="1825625"/>
            <a:ext cx="326613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6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Письмо послушника Димитрия Брянчанинова к маме</a:t>
            </a:r>
            <a:endParaRPr lang="ru-RU" dirty="0"/>
          </a:p>
        </p:txBody>
      </p:sp>
      <p:sp>
        <p:nvSpPr>
          <p:cNvPr id="3" name="Объект 2"/>
          <p:cNvSpPr>
            <a:spLocks noGrp="1"/>
          </p:cNvSpPr>
          <p:nvPr>
            <p:ph idx="1"/>
          </p:nvPr>
        </p:nvSpPr>
        <p:spPr/>
        <p:txBody>
          <a:bodyPr>
            <a:normAutofit fontScale="77500" lnSpcReduction="20000"/>
          </a:bodyPr>
          <a:lstStyle/>
          <a:p>
            <a:pPr marL="0" indent="0" algn="just">
              <a:buNone/>
            </a:pPr>
            <a:r>
              <a:rPr lang="ru-RU" dirty="0" smtClean="0"/>
              <a:t>Об </a:t>
            </a:r>
            <a:r>
              <a:rPr lang="ru-RU" dirty="0" err="1" smtClean="0"/>
              <a:t>Новоезерском</a:t>
            </a:r>
            <a:r>
              <a:rPr lang="ru-RU" dirty="0" smtClean="0"/>
              <a:t> много чрезвычайного слышал и мало из слышанного увидел; порядок в Белых берегах гораздо строже и лучше, всенощные ровнехонько вдвое дольше, каша лучше здешней, рыбы здесь гораздо изобильнее. Братия очень свободны в обращении; про Михаила Васильевича говорят: «О! Это наш </a:t>
            </a:r>
            <a:r>
              <a:rPr lang="ru-RU" dirty="0" err="1" smtClean="0"/>
              <a:t>Новоезерский</a:t>
            </a:r>
            <a:r>
              <a:rPr lang="ru-RU" dirty="0" smtClean="0"/>
              <a:t>», а про меня: «Это пустынный». Виделся с о. Феофаном несколько раз, и он рассказывал о себе, что служил в штатской службе в Москве, будучи </a:t>
            </a:r>
            <a:r>
              <a:rPr lang="ru-RU" dirty="0" err="1" smtClean="0"/>
              <a:t>осемнадцати</a:t>
            </a:r>
            <a:r>
              <a:rPr lang="ru-RU" dirty="0" smtClean="0"/>
              <a:t> лет оставил мир, жил несколько времени в </a:t>
            </a:r>
            <a:r>
              <a:rPr lang="ru-RU" dirty="0" err="1" smtClean="0"/>
              <a:t>Синаксарской</a:t>
            </a:r>
            <a:r>
              <a:rPr lang="ru-RU" dirty="0" smtClean="0"/>
              <a:t> пустыне при о. Феодоре Ушакове, потом в Молдавии при Феодосии, а </a:t>
            </a:r>
            <a:r>
              <a:rPr lang="ru-RU" dirty="0" err="1" smtClean="0"/>
              <a:t>Паисия</a:t>
            </a:r>
            <a:r>
              <a:rPr lang="ru-RU" dirty="0" smtClean="0"/>
              <a:t> </a:t>
            </a:r>
            <a:r>
              <a:rPr lang="ru-RU" dirty="0" err="1" smtClean="0"/>
              <a:t>Нямецкого</a:t>
            </a:r>
            <a:r>
              <a:rPr lang="ru-RU" dirty="0" smtClean="0"/>
              <a:t> и не видел, десять лет был келейником митрополита Гавриила и 30 с лишком здешним настоятелем. Из Молдавии в Россию приехал с племянником графа Потемкина, который ушел тайно из России в Молдавию и был лет около десяти конюхом в монастыре, коего настоятелем был вышеупомянутый Феодосий. Он из дворян и теперь семидесяти девяти лет от роду. До сих пор еще не дали нам своей постоянной келий, а живем в чужих. Михайло Васильевич у </a:t>
            </a:r>
            <a:r>
              <a:rPr lang="ru-RU" dirty="0" err="1" smtClean="0"/>
              <a:t>Комаровского</a:t>
            </a:r>
            <a:r>
              <a:rPr lang="ru-RU" dirty="0" smtClean="0"/>
              <a:t>, а я у Яковлева; хотя и поместили нас обоих к </a:t>
            </a:r>
            <a:r>
              <a:rPr lang="ru-RU" dirty="0" err="1" smtClean="0"/>
              <a:t>Комаровскому</a:t>
            </a:r>
            <a:r>
              <a:rPr lang="ru-RU" dirty="0" smtClean="0"/>
              <a:t>, но мое пребывание у Яковлева есть следствие его особенного ко мне благоволения. Слава Богу, что брат Петр здоров и надеется вскоре возвратиться в Россию.</a:t>
            </a:r>
            <a:endParaRPr lang="ru-RU" dirty="0"/>
          </a:p>
        </p:txBody>
      </p:sp>
    </p:spTree>
    <p:extLst>
      <p:ext uri="{BB962C8B-B14F-4D97-AF65-F5344CB8AC3E}">
        <p14:creationId xmlns:p14="http://schemas.microsoft.com/office/powerpoint/2010/main" val="304745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014576" y="593458"/>
            <a:ext cx="4577533" cy="6097684"/>
          </a:xfrm>
          <a:prstGeom prst="rect">
            <a:avLst/>
          </a:prstGeom>
        </p:spPr>
      </p:pic>
      <p:pic>
        <p:nvPicPr>
          <p:cNvPr id="3" name="Рисунок 2"/>
          <p:cNvPicPr>
            <a:picLocks noChangeAspect="1"/>
          </p:cNvPicPr>
          <p:nvPr/>
        </p:nvPicPr>
        <p:blipFill>
          <a:blip r:embed="rId3"/>
          <a:stretch>
            <a:fillRect/>
          </a:stretch>
        </p:blipFill>
        <p:spPr>
          <a:xfrm>
            <a:off x="538947" y="593458"/>
            <a:ext cx="5483188" cy="6097684"/>
          </a:xfrm>
          <a:prstGeom prst="rect">
            <a:avLst/>
          </a:prstGeom>
        </p:spPr>
      </p:pic>
    </p:spTree>
    <p:extLst>
      <p:ext uri="{BB962C8B-B14F-4D97-AF65-F5344CB8AC3E}">
        <p14:creationId xmlns:p14="http://schemas.microsoft.com/office/powerpoint/2010/main" val="349133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Письмо послушника Димитрия Брянчанинова к маме</a:t>
            </a:r>
            <a:endParaRPr lang="ru-RU" dirty="0"/>
          </a:p>
        </p:txBody>
      </p:sp>
      <p:sp>
        <p:nvSpPr>
          <p:cNvPr id="3" name="Объект 2"/>
          <p:cNvSpPr>
            <a:spLocks noGrp="1"/>
          </p:cNvSpPr>
          <p:nvPr>
            <p:ph idx="1"/>
          </p:nvPr>
        </p:nvSpPr>
        <p:spPr/>
        <p:txBody>
          <a:bodyPr>
            <a:normAutofit lnSpcReduction="10000"/>
          </a:bodyPr>
          <a:lstStyle/>
          <a:p>
            <a:pPr marL="0" indent="0" algn="just">
              <a:buNone/>
            </a:pPr>
            <a:r>
              <a:rPr lang="ru-RU" dirty="0" err="1"/>
              <a:t>Михаило</a:t>
            </a:r>
            <a:r>
              <a:rPr lang="ru-RU" dirty="0"/>
              <a:t> Васильевич усерднейше Вам кланяется, теперь он здоров, а с приезда тоже прихворнул было </a:t>
            </a:r>
            <a:r>
              <a:rPr lang="ru-RU" dirty="0" err="1"/>
              <a:t>лихорадкою</a:t>
            </a:r>
            <a:r>
              <a:rPr lang="ru-RU" dirty="0"/>
              <a:t>. Наконец, прося молитв и родительского благословения как у Вас, так и у Почтеннейшего </a:t>
            </a:r>
            <a:r>
              <a:rPr lang="ru-RU" dirty="0" err="1"/>
              <a:t>Папиньки</a:t>
            </a:r>
            <a:r>
              <a:rPr lang="ru-RU" dirty="0"/>
              <a:t> и желая вам всем истинных благ, честь имею пребыть, почтеннейшие Родители, вашим покорнейшим сыном.</a:t>
            </a:r>
          </a:p>
          <a:p>
            <a:pPr marL="0" indent="0">
              <a:buNone/>
            </a:pPr>
            <a:r>
              <a:rPr lang="ru-RU" dirty="0" smtClean="0"/>
              <a:t>Димитрий </a:t>
            </a:r>
            <a:r>
              <a:rPr lang="ru-RU" dirty="0"/>
              <a:t>Брянчанинов.</a:t>
            </a:r>
          </a:p>
          <a:p>
            <a:pPr marL="0" indent="0">
              <a:buNone/>
            </a:pPr>
            <a:r>
              <a:rPr lang="ru-RU" dirty="0"/>
              <a:t> </a:t>
            </a:r>
            <a:r>
              <a:rPr lang="ru-RU" dirty="0" smtClean="0"/>
              <a:t>Р</a:t>
            </a:r>
            <a:r>
              <a:rPr lang="ru-RU" dirty="0"/>
              <a:t>. S. Любезным братьям и сестрам кланяюсь. Хорошо, если бы Вы (...) изволили прислать за мною </a:t>
            </a:r>
            <a:r>
              <a:rPr lang="ru-RU" dirty="0" err="1"/>
              <a:t>бричечку</a:t>
            </a:r>
            <a:r>
              <a:rPr lang="ru-RU" dirty="0"/>
              <a:t>. Самсон с особенным усердием мне прислуживает.</a:t>
            </a:r>
          </a:p>
          <a:p>
            <a:pPr marL="0" indent="0">
              <a:buNone/>
            </a:pPr>
            <a:r>
              <a:rPr lang="ru-RU" dirty="0"/>
              <a:t> </a:t>
            </a:r>
            <a:r>
              <a:rPr lang="ru-RU" dirty="0" smtClean="0"/>
              <a:t>(</a:t>
            </a:r>
            <a:r>
              <a:rPr lang="ru-RU" dirty="0"/>
              <a:t>1830 г.)</a:t>
            </a:r>
          </a:p>
          <a:p>
            <a:endParaRPr lang="ru-RU" dirty="0"/>
          </a:p>
        </p:txBody>
      </p:sp>
    </p:spTree>
    <p:extLst>
      <p:ext uri="{BB962C8B-B14F-4D97-AF65-F5344CB8AC3E}">
        <p14:creationId xmlns:p14="http://schemas.microsoft.com/office/powerpoint/2010/main" val="362796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Из писем святителя Игнатия Брянчанинова об архимандрите Феофане </a:t>
            </a:r>
            <a:r>
              <a:rPr lang="ru-RU" dirty="0" err="1" smtClean="0"/>
              <a:t>Новоезерском</a:t>
            </a:r>
            <a:endParaRPr lang="ru-RU" dirty="0"/>
          </a:p>
        </p:txBody>
      </p:sp>
      <p:sp>
        <p:nvSpPr>
          <p:cNvPr id="3" name="Объект 2"/>
          <p:cNvSpPr>
            <a:spLocks noGrp="1"/>
          </p:cNvSpPr>
          <p:nvPr>
            <p:ph idx="1"/>
          </p:nvPr>
        </p:nvSpPr>
        <p:spPr/>
        <p:txBody>
          <a:bodyPr>
            <a:normAutofit fontScale="77500" lnSpcReduction="20000"/>
          </a:bodyPr>
          <a:lstStyle/>
          <a:p>
            <a:pPr marL="0" indent="0" algn="just">
              <a:buNone/>
            </a:pPr>
            <a:r>
              <a:rPr lang="ru-RU" dirty="0" smtClean="0"/>
              <a:t>Сразу же после отъезда Дмитрия Алексеевича между ним и Павлом Петровичем установилась переписка. Особенно интересно письмо от декабря 1832 года, в котором говорилось о литературных трудах в </a:t>
            </a:r>
            <a:r>
              <a:rPr lang="ru-RU" dirty="0" err="1" smtClean="0"/>
              <a:t>Новоезерском</a:t>
            </a:r>
            <a:r>
              <a:rPr lang="ru-RU" dirty="0" smtClean="0"/>
              <a:t> монастыре. Архимандрит Феофан Соколов последние годы занимался составлением жития о. Феодора Ушакова и редактированием своих «Бесед», а его ученики – жизнеописанием самого архимандрита Феофана. При этом, зная о литературных дарованиях Дмитрия Александровича, теперь уже отца Игнатия Брянчанинова, они пользовались его советами и исправлениями текстов. «Буди Вам известно, писал он им, что житие о. Феофана мною довольно тщательно переправлен, и , как Вам угодно, но поостерегитесь хорошее заменить посредственным. Знайте, что его нравоучение в Житии помещенное, </a:t>
            </a:r>
            <a:r>
              <a:rPr lang="ru-RU" dirty="0" err="1" smtClean="0"/>
              <a:t>прибавкою</a:t>
            </a:r>
            <a:r>
              <a:rPr lang="ru-RU" dirty="0" smtClean="0"/>
              <a:t> мною сделанное, такой получило вид, что для людей, имеющих вкус и знание, кажется весьма связным, простым и сильным отрывком. </a:t>
            </a:r>
            <a:r>
              <a:rPr lang="ru-RU" dirty="0"/>
              <a:t>такой получило вид, что для людей, имеющих вкус и знание, кажется весьма связным, простым и сильным отрывком. Сие нравоучение вместе с описанием его нравственности и кончины составляет всю красоту сего жизнеописания</a:t>
            </a:r>
            <a:r>
              <a:rPr lang="ru-RU" dirty="0" smtClean="0"/>
              <a:t>.»</a:t>
            </a:r>
            <a:endParaRPr lang="ru-RU" dirty="0"/>
          </a:p>
        </p:txBody>
      </p:sp>
    </p:spTree>
    <p:extLst>
      <p:ext uri="{BB962C8B-B14F-4D97-AF65-F5344CB8AC3E}">
        <p14:creationId xmlns:p14="http://schemas.microsoft.com/office/powerpoint/2010/main" val="239462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Архимандрит Феофан (Соколов)</a:t>
            </a:r>
            <a:endParaRPr lang="ru-RU" dirty="0"/>
          </a:p>
        </p:txBody>
      </p:sp>
      <p:pic>
        <p:nvPicPr>
          <p:cNvPr id="6146" name="Picture 2" descr="http://xn----7sbzarjpe3b6d.xn--p1ai/wp-content/uploads/2018/12/306540.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8874" y="1825632"/>
            <a:ext cx="3504519" cy="489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1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t>Письмо иеромонаха </a:t>
            </a:r>
            <a:r>
              <a:rPr lang="ru-RU" b="1" dirty="0"/>
              <a:t>Игнатия </a:t>
            </a:r>
            <a:r>
              <a:rPr lang="ru-RU" b="1" dirty="0" smtClean="0"/>
              <a:t/>
            </a:r>
            <a:br>
              <a:rPr lang="ru-RU" b="1" dirty="0" smtClean="0"/>
            </a:br>
            <a:r>
              <a:rPr lang="ru-RU" b="1" dirty="0" smtClean="0"/>
              <a:t>Павлу </a:t>
            </a:r>
            <a:r>
              <a:rPr lang="ru-RU" b="1" dirty="0"/>
              <a:t>Петровичу Яковлеву</a:t>
            </a:r>
            <a:br>
              <a:rPr lang="ru-RU" b="1" dirty="0"/>
            </a:b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err="1"/>
              <a:t>Возлюбленнейший</a:t>
            </a:r>
            <a:r>
              <a:rPr lang="ru-RU" dirty="0"/>
              <a:t> о Господе Павел </a:t>
            </a:r>
            <a:r>
              <a:rPr lang="ru-RU" dirty="0" smtClean="0"/>
              <a:t>Петрович</a:t>
            </a:r>
            <a:endParaRPr lang="ru-RU" dirty="0"/>
          </a:p>
          <a:p>
            <a:pPr marL="0" indent="0">
              <a:buNone/>
            </a:pPr>
            <a:r>
              <a:rPr lang="ru-RU" dirty="0" smtClean="0"/>
              <a:t>По </a:t>
            </a:r>
            <a:r>
              <a:rPr lang="ru-RU" dirty="0"/>
              <a:t>последнему письмецу Вашему препровождаются к Вам тетрадки Ваши, о коих извольте услышать следующее:</a:t>
            </a:r>
          </a:p>
          <a:p>
            <a:pPr marL="0" indent="0">
              <a:buNone/>
            </a:pPr>
            <a:r>
              <a:rPr lang="ru-RU" dirty="0" smtClean="0"/>
              <a:t>1</a:t>
            </a:r>
            <a:r>
              <a:rPr lang="ru-RU" dirty="0"/>
              <a:t>) Житие отца Феодора Ушакова и дополнение мною пересмотрено и токмо грамматические ошибки некоторые исправлены.</a:t>
            </a:r>
          </a:p>
          <a:p>
            <a:pPr marL="0" indent="0" algn="just">
              <a:buNone/>
            </a:pPr>
            <a:r>
              <a:rPr lang="ru-RU" dirty="0" smtClean="0"/>
              <a:t>Потому </a:t>
            </a:r>
            <a:r>
              <a:rPr lang="ru-RU" dirty="0"/>
              <a:t>некоторые, что все оное сочинение не по правилам писано, с смешением наречий словенского и российского. Но оно имеет ясность рассказа достаточную и некоторую оригинальность занимательную; только надо надписать в заглавии, что составлено и написано самим отцом Феофаном. Тогда для всякого очень любопытно читать сочинение старца, и простой его рассказ гораздо приятнее покажется, нежели красноречие кого-либо другого.</a:t>
            </a:r>
          </a:p>
          <a:p>
            <a:pPr marL="0" indent="0" algn="just">
              <a:buNone/>
            </a:pPr>
            <a:r>
              <a:rPr lang="ru-RU" dirty="0" smtClean="0"/>
              <a:t>2</a:t>
            </a:r>
            <a:r>
              <a:rPr lang="ru-RU" dirty="0"/>
              <a:t>) К беседам отца Феофана можно применить также сии последние слова. И потому в них постарался я только переправить грамматические ошибки</a:t>
            </a:r>
            <a:r>
              <a:rPr lang="ru-RU" dirty="0" smtClean="0"/>
              <a:t>.</a:t>
            </a:r>
            <a:endParaRPr lang="ru-RU" dirty="0"/>
          </a:p>
        </p:txBody>
      </p:sp>
    </p:spTree>
    <p:extLst>
      <p:ext uri="{BB962C8B-B14F-4D97-AF65-F5344CB8AC3E}">
        <p14:creationId xmlns:p14="http://schemas.microsoft.com/office/powerpoint/2010/main" val="20323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Письмо иеромонаха Игнатия </a:t>
            </a:r>
            <a:br>
              <a:rPr lang="ru-RU" b="1" dirty="0"/>
            </a:br>
            <a:r>
              <a:rPr lang="ru-RU" b="1" dirty="0"/>
              <a:t>Павлу Петровичу Яковлеву</a:t>
            </a:r>
            <a:endParaRPr lang="ru-RU" dirty="0"/>
          </a:p>
        </p:txBody>
      </p:sp>
      <p:sp>
        <p:nvSpPr>
          <p:cNvPr id="3" name="Объект 2"/>
          <p:cNvSpPr>
            <a:spLocks noGrp="1"/>
          </p:cNvSpPr>
          <p:nvPr>
            <p:ph idx="1"/>
          </p:nvPr>
        </p:nvSpPr>
        <p:spPr/>
        <p:txBody>
          <a:bodyPr>
            <a:normAutofit fontScale="55000" lnSpcReduction="20000"/>
          </a:bodyPr>
          <a:lstStyle/>
          <a:p>
            <a:pPr marL="0" indent="0" algn="just">
              <a:buNone/>
            </a:pPr>
            <a:r>
              <a:rPr lang="ru-RU" dirty="0"/>
              <a:t>3) Буди Вам известно, что житие о. Феофана мною довольно тщательно переправлено и как Вам угодно, но поостерегитесь хорошее заменить посредственным. Знайте, что его нравоучение, в Житии помещенное, </a:t>
            </a:r>
            <a:r>
              <a:rPr lang="ru-RU" dirty="0" err="1"/>
              <a:t>прибавкою</a:t>
            </a:r>
            <a:r>
              <a:rPr lang="ru-RU" dirty="0"/>
              <a:t>, мною сделанною, такой получило вид, что для людей, имеющих вкус и знание, кажется весьма связным, простым и сильным отрывком. Сие нравоучение вместе с описанием его нравственности и кончины составляет всю красоту сего жизнеописания. Ограда же, ризница, аудиенции и проч. суть предметы, наименее занимательные в жизни человека, прославившегося возвышенною </a:t>
            </a:r>
            <a:r>
              <a:rPr lang="ru-RU" dirty="0" err="1"/>
              <a:t>нравственностию</a:t>
            </a:r>
            <a:r>
              <a:rPr lang="ru-RU" dirty="0"/>
              <a:t>, смирением и презрением всего суетного!</a:t>
            </a:r>
          </a:p>
          <a:p>
            <a:pPr marL="0" indent="0">
              <a:buNone/>
            </a:pPr>
            <a:r>
              <a:rPr lang="ru-RU" dirty="0"/>
              <a:t>Как пишете Вы, что намерены быть в Костроме, то, вероятно, поедете через Вологду, а может, и нас, нищих, посетить вздумаете. Михайло Васильевич отправился на свою родину погостить.</a:t>
            </a:r>
          </a:p>
          <a:p>
            <a:pPr marL="0" indent="0" algn="just">
              <a:buNone/>
            </a:pPr>
            <a:r>
              <a:rPr lang="ru-RU" dirty="0"/>
              <a:t>Житие преподобного </a:t>
            </a:r>
            <a:r>
              <a:rPr lang="ru-RU" dirty="0" err="1"/>
              <a:t>Ферапонта</a:t>
            </a:r>
            <a:r>
              <a:rPr lang="ru-RU" dirty="0"/>
              <a:t> препровождаю к Александру Федоровичу, </a:t>
            </a:r>
            <a:r>
              <a:rPr lang="ru-RU" dirty="0" err="1"/>
              <a:t>возлюбленнейшему</a:t>
            </a:r>
            <a:r>
              <a:rPr lang="ru-RU" dirty="0"/>
              <a:t> по духу собрату, а Житие Феофана Соловецкого оставляю у себя с намерением заняться оным повнимательнее. Весьма недавно начал я приниматься за всякое дело, а так было ослаб, что вовсе и хозяйством монастырским перестал заниматься. Здесь имею я довольно странную судьбу: </a:t>
            </a:r>
            <a:r>
              <a:rPr lang="ru-RU" dirty="0" err="1"/>
              <a:t>Семигородная</a:t>
            </a:r>
            <a:r>
              <a:rPr lang="ru-RU" dirty="0"/>
              <a:t> братия ждут меня в </a:t>
            </a:r>
            <a:r>
              <a:rPr lang="ru-RU" dirty="0" err="1"/>
              <a:t>Семигородную</a:t>
            </a:r>
            <a:r>
              <a:rPr lang="ru-RU" dirty="0"/>
              <a:t>; </a:t>
            </a:r>
            <a:r>
              <a:rPr lang="ru-RU" dirty="0" err="1"/>
              <a:t>Тотемская</a:t>
            </a:r>
            <a:r>
              <a:rPr lang="ru-RU" dirty="0"/>
              <a:t> в Тотьму, </a:t>
            </a:r>
            <a:r>
              <a:rPr lang="ru-RU" dirty="0" err="1"/>
              <a:t>Корнильевская</a:t>
            </a:r>
            <a:r>
              <a:rPr lang="ru-RU" dirty="0"/>
              <a:t> в Корнильев и проч. Кажется, из бесед извлекать более нечего для помещения в Жизнеописание: в них почти повторяется все одно и то же, простенько и </a:t>
            </a:r>
            <a:r>
              <a:rPr lang="ru-RU" dirty="0" err="1"/>
              <a:t>смиренненько</a:t>
            </a:r>
            <a:r>
              <a:rPr lang="ru-RU" dirty="0"/>
              <a:t>. Феодора Ушакова слова гораздо резче, но и по моему грешному суждению далече отстоят от </a:t>
            </a:r>
            <a:r>
              <a:rPr lang="ru-RU" dirty="0" err="1"/>
              <a:t>Василисковых</a:t>
            </a:r>
            <a:r>
              <a:rPr lang="ru-RU" dirty="0"/>
              <a:t>. За тем простите.</a:t>
            </a:r>
          </a:p>
          <a:p>
            <a:pPr marL="0" indent="0">
              <a:buNone/>
            </a:pPr>
            <a:r>
              <a:rPr lang="ru-RU" dirty="0"/>
              <a:t>Ваш сердечно любящий и покорный слуга</a:t>
            </a:r>
          </a:p>
          <a:p>
            <a:pPr marL="0" indent="0">
              <a:buNone/>
            </a:pPr>
            <a:r>
              <a:rPr lang="ru-RU" dirty="0"/>
              <a:t>иеромонах Игнатий.</a:t>
            </a:r>
          </a:p>
          <a:p>
            <a:pPr marL="0" indent="0">
              <a:buNone/>
            </a:pPr>
            <a:r>
              <a:rPr lang="ru-RU" dirty="0"/>
              <a:t>Житие Василиска есть евангельское, мудрование его евангельское, очищенное и просвещенное!</a:t>
            </a:r>
          </a:p>
          <a:p>
            <a:pPr marL="0" indent="0">
              <a:buNone/>
            </a:pPr>
            <a:r>
              <a:rPr lang="ru-RU" dirty="0"/>
              <a:t>1832 г.</a:t>
            </a:r>
          </a:p>
          <a:p>
            <a:endParaRPr lang="ru-RU" dirty="0"/>
          </a:p>
        </p:txBody>
      </p:sp>
    </p:spTree>
    <p:extLst>
      <p:ext uri="{BB962C8B-B14F-4D97-AF65-F5344CB8AC3E}">
        <p14:creationId xmlns:p14="http://schemas.microsoft.com/office/powerpoint/2010/main" val="236408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Из писем святителя Игнатия Брянчанинова об архимандрите Феофане </a:t>
            </a:r>
            <a:r>
              <a:rPr lang="ru-RU" dirty="0" err="1" smtClean="0"/>
              <a:t>Новоезерском</a:t>
            </a:r>
            <a:endParaRPr lang="ru-RU" dirty="0"/>
          </a:p>
        </p:txBody>
      </p:sp>
      <p:sp>
        <p:nvSpPr>
          <p:cNvPr id="3" name="Объект 2"/>
          <p:cNvSpPr>
            <a:spLocks noGrp="1"/>
          </p:cNvSpPr>
          <p:nvPr>
            <p:ph idx="1"/>
          </p:nvPr>
        </p:nvSpPr>
        <p:spPr/>
        <p:txBody>
          <a:bodyPr/>
          <a:lstStyle/>
          <a:p>
            <a:pPr marL="0" indent="0" algn="just">
              <a:buNone/>
            </a:pPr>
            <a:r>
              <a:rPr lang="ru-RU" dirty="0" smtClean="0"/>
              <a:t>Всего четыре месяца пробыл Дмитрий Александрович в </a:t>
            </a:r>
            <a:r>
              <a:rPr lang="ru-RU" dirty="0" err="1" smtClean="0"/>
              <a:t>Новоезерском</a:t>
            </a:r>
            <a:r>
              <a:rPr lang="ru-RU" dirty="0" smtClean="0"/>
              <a:t> монастыре, но видно, что отец Феофан произвел на него глубокое впечатление: к воспоминаниям о нем не раз возвращался на протяжении всей своей жизни. Так, в 1838 г., разбираясь по поручению Святейшего Синода с обстоятельствами в Валаамском монастыре, он в рапорте на имя Митрополита Серафима приводил в пример «почтеннейшего старца о. Феофана </a:t>
            </a:r>
            <a:r>
              <a:rPr lang="ru-RU" dirty="0" err="1" smtClean="0"/>
              <a:t>Новоезерского</a:t>
            </a:r>
            <a:r>
              <a:rPr lang="ru-RU" dirty="0" smtClean="0"/>
              <a:t>», который «по подобию праведного Иова, предоставив занятие внешними предметами о. Вениамину, сам занимался непрестанно молитвами и словом Божиим».</a:t>
            </a:r>
            <a:endParaRPr lang="ru-RU" dirty="0"/>
          </a:p>
        </p:txBody>
      </p:sp>
    </p:spTree>
    <p:extLst>
      <p:ext uri="{BB962C8B-B14F-4D97-AF65-F5344CB8AC3E}">
        <p14:creationId xmlns:p14="http://schemas.microsoft.com/office/powerpoint/2010/main" val="366348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t>Из письма святителя Игнатия Брянчанинова архиепископу </a:t>
            </a:r>
            <a:r>
              <a:rPr lang="ru-RU" sz="2400" dirty="0" err="1" smtClean="0"/>
              <a:t>Илиодору</a:t>
            </a:r>
            <a:r>
              <a:rPr lang="ru-RU" sz="2400" dirty="0" smtClean="0"/>
              <a:t>, Курскому, присутствовавшему в Синоде. 1847 г.</a:t>
            </a:r>
            <a:endParaRPr lang="ru-RU" sz="2400" dirty="0"/>
          </a:p>
        </p:txBody>
      </p:sp>
      <p:sp>
        <p:nvSpPr>
          <p:cNvPr id="3" name="Объект 2"/>
          <p:cNvSpPr>
            <a:spLocks noGrp="1"/>
          </p:cNvSpPr>
          <p:nvPr>
            <p:ph idx="1"/>
          </p:nvPr>
        </p:nvSpPr>
        <p:spPr/>
        <p:txBody>
          <a:bodyPr>
            <a:normAutofit/>
          </a:bodyPr>
          <a:lstStyle/>
          <a:p>
            <a:pPr marL="0" indent="0" algn="just">
              <a:buNone/>
            </a:pPr>
            <a:r>
              <a:rPr lang="ru-RU" sz="1550" dirty="0"/>
              <a:t>Некоторые стращают меня теми неудобствами, с которыми бывает сопряжена жизнь на покое не только настоятелей, но и Архиереев. Отвечаю: нет рода жизни без своих скорбей; но я высмотрел жизнь монастырскую подробно, не только сверху, но и снизу, проводивши многие годы послушником. Точно, пришлось видеть некоторых настоятелей, живущих будто бы на покое, но на самой вещи на </a:t>
            </a:r>
            <a:r>
              <a:rPr lang="ru-RU" sz="1550" dirty="0" err="1"/>
              <a:t>безпокойствии</a:t>
            </a:r>
            <a:r>
              <a:rPr lang="ru-RU" sz="1550" dirty="0"/>
              <a:t> в полном смысле. Опять видел других настоятелей, для которых оставление должности и жительство на покое было средством к достижению </a:t>
            </a:r>
            <a:r>
              <a:rPr lang="ru-RU" sz="1550" dirty="0" err="1"/>
              <a:t>сугубаго</a:t>
            </a:r>
            <a:r>
              <a:rPr lang="ru-RU" sz="1550" dirty="0"/>
              <a:t> спокойствия и по душе и по телу. В пример последних могу представить </a:t>
            </a:r>
            <a:r>
              <a:rPr lang="ru-RU" sz="1550" dirty="0" err="1"/>
              <a:t>почившаго</a:t>
            </a:r>
            <a:r>
              <a:rPr lang="ru-RU" sz="1550" dirty="0"/>
              <a:t> в </a:t>
            </a:r>
            <a:r>
              <a:rPr lang="ru-RU" sz="1550" dirty="0" err="1"/>
              <a:t>Бозе</a:t>
            </a:r>
            <a:r>
              <a:rPr lang="ru-RU" sz="1550" dirty="0"/>
              <a:t>, </a:t>
            </a:r>
            <a:r>
              <a:rPr lang="ru-RU" sz="1550" dirty="0" err="1"/>
              <a:t>известнаго</a:t>
            </a:r>
            <a:r>
              <a:rPr lang="ru-RU" sz="1550" dirty="0"/>
              <a:t> по благочестию, отца Феофана, Архимандрита </a:t>
            </a:r>
            <a:r>
              <a:rPr lang="ru-RU" sz="1550" dirty="0" err="1"/>
              <a:t>Новоезерскаго</a:t>
            </a:r>
            <a:r>
              <a:rPr lang="ru-RU" sz="1550" dirty="0"/>
              <a:t>: я имел </a:t>
            </a:r>
            <a:r>
              <a:rPr lang="ru-RU" sz="1550" dirty="0" err="1"/>
              <a:t>счастие</a:t>
            </a:r>
            <a:r>
              <a:rPr lang="ru-RU" sz="1550" dirty="0"/>
              <a:t> его видеть, имел </a:t>
            </a:r>
            <a:r>
              <a:rPr lang="ru-RU" sz="1550" dirty="0" err="1"/>
              <a:t>счастие</a:t>
            </a:r>
            <a:r>
              <a:rPr lang="ru-RU" sz="1550" dirty="0"/>
              <a:t> с ним беседовать. По моему мнению, заимствованному из учения преподобных Наставников монашества, утвержденному собственными наблюдениями, настоятель, живущий на покое, если возлюбит поучаться в Законе Божием, если изберет в жребий свой часть Марии, остережется от </a:t>
            </a:r>
            <a:r>
              <a:rPr lang="ru-RU" sz="1550" dirty="0" err="1"/>
              <a:t>всякаго</a:t>
            </a:r>
            <a:r>
              <a:rPr lang="ru-RU" sz="1550" dirty="0"/>
              <a:t> участия в части Марфиной, то проведет тихо, безмятежно дни свои, особенно в монастыре пустынном и общежительном. Есть у меня советник, </a:t>
            </a:r>
            <a:r>
              <a:rPr lang="ru-RU" sz="1550" dirty="0" err="1"/>
              <a:t>котораго</a:t>
            </a:r>
            <a:r>
              <a:rPr lang="ru-RU" sz="1550" dirty="0"/>
              <a:t> советом я руководствуюсь в моем поведении при настоящих обстоятельствах. Пленяюсь его советом, увлекаюсь им! «</a:t>
            </a:r>
            <a:r>
              <a:rPr lang="ru-RU" sz="1550" dirty="0" err="1"/>
              <a:t>Блаженни</a:t>
            </a:r>
            <a:r>
              <a:rPr lang="ru-RU" sz="1550" dirty="0"/>
              <a:t>, – говорит он, – препоясавшиеся по </a:t>
            </a:r>
            <a:r>
              <a:rPr lang="ru-RU" sz="1550" dirty="0" err="1"/>
              <a:t>чреслем</a:t>
            </a:r>
            <a:r>
              <a:rPr lang="ru-RU" sz="1550" dirty="0"/>
              <a:t> своим к морю скорбей, </a:t>
            </a:r>
            <a:r>
              <a:rPr lang="ru-RU" sz="1550" dirty="0" err="1"/>
              <a:t>простотою</a:t>
            </a:r>
            <a:r>
              <a:rPr lang="ru-RU" sz="1550" dirty="0"/>
              <a:t> и </a:t>
            </a:r>
            <a:r>
              <a:rPr lang="ru-RU" sz="1550" dirty="0" err="1"/>
              <a:t>неиспытным</a:t>
            </a:r>
            <a:r>
              <a:rPr lang="ru-RU" sz="1550" dirty="0"/>
              <a:t> образом, </a:t>
            </a:r>
            <a:r>
              <a:rPr lang="ru-RU" sz="1550" dirty="0" err="1"/>
              <a:t>любве</a:t>
            </a:r>
            <a:r>
              <a:rPr lang="ru-RU" sz="1550" dirty="0"/>
              <a:t> ради, </a:t>
            </a:r>
            <a:r>
              <a:rPr lang="ru-RU" sz="1550" dirty="0" err="1"/>
              <a:t>яже</a:t>
            </a:r>
            <a:r>
              <a:rPr lang="ru-RU" sz="1550" dirty="0"/>
              <a:t> к Богу, и не давши плещи. Сии скоро к пристанищу Царствия спасаются, и почивают в </a:t>
            </a:r>
            <a:r>
              <a:rPr lang="ru-RU" sz="1550" dirty="0" err="1"/>
              <a:t>селениих</a:t>
            </a:r>
            <a:r>
              <a:rPr lang="ru-RU" sz="1550" dirty="0"/>
              <a:t> добре </a:t>
            </a:r>
            <a:r>
              <a:rPr lang="ru-RU" sz="1550" dirty="0" err="1"/>
              <a:t>потрудившися</a:t>
            </a:r>
            <a:r>
              <a:rPr lang="ru-RU" sz="1550" dirty="0"/>
              <a:t>, и утешаются от </a:t>
            </a:r>
            <a:r>
              <a:rPr lang="ru-RU" sz="1550" dirty="0" err="1"/>
              <a:t>злострадания</a:t>
            </a:r>
            <a:r>
              <a:rPr lang="ru-RU" sz="1550" dirty="0"/>
              <a:t> своего, и радуются во веселии надежды </a:t>
            </a:r>
            <a:r>
              <a:rPr lang="ru-RU" sz="1550" dirty="0" err="1"/>
              <a:t>своея</a:t>
            </a:r>
            <a:r>
              <a:rPr lang="ru-RU" sz="1550" dirty="0"/>
              <a:t>...; размышляющий же много помышления, и хотящий зело </a:t>
            </a:r>
            <a:r>
              <a:rPr lang="ru-RU" sz="1550" dirty="0" err="1"/>
              <a:t>быти</a:t>
            </a:r>
            <a:r>
              <a:rPr lang="ru-RU" sz="1550" dirty="0"/>
              <a:t> </a:t>
            </a:r>
            <a:r>
              <a:rPr lang="ru-RU" sz="1550" dirty="0" err="1"/>
              <a:t>премудрии</a:t>
            </a:r>
            <a:r>
              <a:rPr lang="ru-RU" sz="1550" dirty="0"/>
              <a:t>, и предающий себе </a:t>
            </a:r>
            <a:r>
              <a:rPr lang="ru-RU" sz="1550" dirty="0" err="1"/>
              <a:t>обращениим</a:t>
            </a:r>
            <a:r>
              <a:rPr lang="ru-RU" sz="1550" dirty="0"/>
              <a:t> помыслов и боязни, и предуготовляющийся, и </a:t>
            </a:r>
            <a:r>
              <a:rPr lang="ru-RU" sz="1550" dirty="0" err="1"/>
              <a:t>предзрети</a:t>
            </a:r>
            <a:r>
              <a:rPr lang="ru-RU" sz="1550" dirty="0"/>
              <a:t> хотящий </a:t>
            </a:r>
            <a:r>
              <a:rPr lang="ru-RU" sz="1550" dirty="0" err="1"/>
              <a:t>вредительныя</a:t>
            </a:r>
            <a:r>
              <a:rPr lang="ru-RU" sz="1550" dirty="0"/>
              <a:t> вины, </a:t>
            </a:r>
            <a:r>
              <a:rPr lang="ru-RU" sz="1550" dirty="0" err="1"/>
              <a:t>множайшии</a:t>
            </a:r>
            <a:r>
              <a:rPr lang="ru-RU" sz="1550" dirty="0"/>
              <a:t> из сих при </a:t>
            </a:r>
            <a:r>
              <a:rPr lang="ru-RU" sz="1550" dirty="0" err="1"/>
              <a:t>дверех</a:t>
            </a:r>
            <a:r>
              <a:rPr lang="ru-RU" sz="1550" dirty="0"/>
              <a:t> домов своих выну </a:t>
            </a:r>
            <a:r>
              <a:rPr lang="ru-RU" sz="1550" dirty="0" err="1"/>
              <a:t>седяще</a:t>
            </a:r>
            <a:r>
              <a:rPr lang="ru-RU" sz="1550" dirty="0"/>
              <a:t> обретаются. </a:t>
            </a:r>
            <a:r>
              <a:rPr lang="ru-RU" sz="1550" dirty="0" err="1"/>
              <a:t>Якоже</a:t>
            </a:r>
            <a:r>
              <a:rPr lang="ru-RU" sz="1550" dirty="0"/>
              <a:t> </a:t>
            </a:r>
            <a:r>
              <a:rPr lang="ru-RU" sz="1550" dirty="0" err="1"/>
              <a:t>рекшии</a:t>
            </a:r>
            <a:r>
              <a:rPr lang="ru-RU" sz="1550" dirty="0"/>
              <a:t>: "Сыны исполинов </a:t>
            </a:r>
            <a:r>
              <a:rPr lang="ru-RU" sz="1550" dirty="0" err="1"/>
              <a:t>видехом</a:t>
            </a:r>
            <a:r>
              <a:rPr lang="ru-RU" sz="1550" dirty="0"/>
              <a:t> </a:t>
            </a:r>
            <a:r>
              <a:rPr lang="ru-RU" sz="1550" dirty="0" err="1"/>
              <a:t>тамо</a:t>
            </a:r>
            <a:r>
              <a:rPr lang="ru-RU" sz="1550" dirty="0"/>
              <a:t>, и </a:t>
            </a:r>
            <a:r>
              <a:rPr lang="ru-RU" sz="1550" dirty="0" err="1"/>
              <a:t>бехом</a:t>
            </a:r>
            <a:r>
              <a:rPr lang="ru-RU" sz="1550" dirty="0"/>
              <a:t> пред ними яко </a:t>
            </a:r>
            <a:r>
              <a:rPr lang="ru-RU" sz="1550" dirty="0" err="1"/>
              <a:t>прузи</a:t>
            </a:r>
            <a:r>
              <a:rPr lang="ru-RU" sz="1550" dirty="0"/>
              <a:t>» (</a:t>
            </a:r>
            <a:r>
              <a:rPr lang="ru-RU" sz="1550" dirty="0" err="1"/>
              <a:t>Чис</a:t>
            </a:r>
            <a:r>
              <a:rPr lang="ru-RU" sz="1550" dirty="0"/>
              <a:t>. 13:34). Сии суть во время скончания своего обретающийся на пути, присно хотящий </a:t>
            </a:r>
            <a:r>
              <a:rPr lang="ru-RU" sz="1550" dirty="0" err="1"/>
              <a:t>быти</a:t>
            </a:r>
            <a:r>
              <a:rPr lang="ru-RU" sz="1550" dirty="0"/>
              <a:t> </a:t>
            </a:r>
            <a:r>
              <a:rPr lang="ru-RU" sz="1550" dirty="0" err="1"/>
              <a:t>премудри</a:t>
            </a:r>
            <a:r>
              <a:rPr lang="ru-RU" sz="1550" dirty="0"/>
              <a:t>, </a:t>
            </a:r>
            <a:r>
              <a:rPr lang="ru-RU" sz="1550" dirty="0" err="1"/>
              <a:t>положити</a:t>
            </a:r>
            <a:r>
              <a:rPr lang="ru-RU" sz="1550" dirty="0"/>
              <a:t> же начала отнюдь не </a:t>
            </a:r>
            <a:r>
              <a:rPr lang="ru-RU" sz="1550" dirty="0" err="1"/>
              <a:t>хотяще</a:t>
            </a:r>
            <a:r>
              <a:rPr lang="ru-RU" sz="1550" dirty="0"/>
              <a:t>. Невежда же плавает с первою </a:t>
            </a:r>
            <a:r>
              <a:rPr lang="ru-RU" sz="1550" dirty="0" err="1"/>
              <a:t>теплотою</a:t>
            </a:r>
            <a:r>
              <a:rPr lang="ru-RU" sz="1550" dirty="0"/>
              <a:t> и переплывает, попечения о теле отнюдь не творя...</a:t>
            </a:r>
          </a:p>
        </p:txBody>
      </p:sp>
    </p:spTree>
    <p:extLst>
      <p:ext uri="{BB962C8B-B14F-4D97-AF65-F5344CB8AC3E}">
        <p14:creationId xmlns:p14="http://schemas.microsoft.com/office/powerpoint/2010/main" val="647120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Ссылки на источники</a:t>
            </a:r>
            <a:endParaRPr lang="ru-RU" dirty="0"/>
          </a:p>
        </p:txBody>
      </p:sp>
      <p:sp>
        <p:nvSpPr>
          <p:cNvPr id="3" name="Объект 2"/>
          <p:cNvSpPr>
            <a:spLocks noGrp="1"/>
          </p:cNvSpPr>
          <p:nvPr>
            <p:ph idx="1"/>
          </p:nvPr>
        </p:nvSpPr>
        <p:spPr/>
        <p:txBody>
          <a:bodyPr>
            <a:normAutofit fontScale="92500" lnSpcReduction="20000"/>
          </a:bodyPr>
          <a:lstStyle/>
          <a:p>
            <a:r>
              <a:rPr lang="en-US" dirty="0" smtClean="0">
                <a:hlinkClick r:id="rId2"/>
              </a:rPr>
              <a:t>http://www.sudogda.ru/public/public56.htm</a:t>
            </a:r>
            <a:endParaRPr lang="ru-RU" dirty="0" smtClean="0"/>
          </a:p>
          <a:p>
            <a:r>
              <a:rPr lang="en-US" dirty="0">
                <a:hlinkClick r:id="rId3"/>
              </a:rPr>
              <a:t>https://azbyka.ru/otechnik/Ignatij_Brjanchaninov/izbrannye-pisma/1</a:t>
            </a:r>
            <a:endParaRPr lang="ru-RU" dirty="0" smtClean="0"/>
          </a:p>
          <a:p>
            <a:r>
              <a:rPr lang="en-US" dirty="0" smtClean="0">
                <a:hlinkClick r:id="rId4"/>
              </a:rPr>
              <a:t>http://www.pkrest.ru/192/192-12.html</a:t>
            </a:r>
            <a:endParaRPr lang="ru-RU" dirty="0" smtClean="0"/>
          </a:p>
          <a:p>
            <a:r>
              <a:rPr lang="en-US" dirty="0" smtClean="0">
                <a:hlinkClick r:id="rId5"/>
              </a:rPr>
              <a:t>https://azbyka.ru/otechnik/Zhitija_svjatykh/polnoe-zhizneopisanie-svjatitelja-ignatija-kavkazskogo/5</a:t>
            </a:r>
            <a:endParaRPr lang="ru-RU" dirty="0" smtClean="0"/>
          </a:p>
          <a:p>
            <a:r>
              <a:rPr lang="en-US" dirty="0">
                <a:hlinkClick r:id="rId6"/>
              </a:rPr>
              <a:t>http://lux.e-reading.bz/chapter.php/145247/199/Svyatitel%27_Ignatiii_Bryanchaninov_7_Tom_7._Pis%27ma.html</a:t>
            </a:r>
            <a:endParaRPr lang="ru-RU" dirty="0" smtClean="0"/>
          </a:p>
          <a:p>
            <a:r>
              <a:rPr lang="en-US" dirty="0">
                <a:hlinkClick r:id="rId7"/>
              </a:rPr>
              <a:t>http://www.stefmon.ru/node/3573</a:t>
            </a:r>
            <a:endParaRPr lang="ru-RU" dirty="0" smtClean="0"/>
          </a:p>
          <a:p>
            <a:r>
              <a:rPr lang="ru-RU" u="sng" dirty="0">
                <a:hlinkClick r:id="rId8"/>
              </a:rPr>
              <a:t>https://</a:t>
            </a:r>
            <a:r>
              <a:rPr lang="ru-RU" u="sng" dirty="0" smtClean="0">
                <a:hlinkClick r:id="rId8"/>
              </a:rPr>
              <a:t>www.booksite.ru/usadba_new/brenko/3_19.htm</a:t>
            </a:r>
            <a:endParaRPr lang="ru-RU" u="sng" dirty="0" smtClean="0"/>
          </a:p>
          <a:p>
            <a:r>
              <a:rPr lang="en-US" dirty="0">
                <a:hlinkClick r:id="rId9"/>
              </a:rPr>
              <a:t>http://www.biblioteka3.ru/biblioteka/ignatiy_br/tom_6/txt62.html</a:t>
            </a:r>
            <a:endParaRPr lang="ru-RU" dirty="0"/>
          </a:p>
          <a:p>
            <a:endParaRPr lang="ru-RU" dirty="0" smtClean="0"/>
          </a:p>
          <a:p>
            <a:endParaRPr lang="ru-RU" dirty="0"/>
          </a:p>
        </p:txBody>
      </p:sp>
    </p:spTree>
    <p:extLst>
      <p:ext uri="{BB962C8B-B14F-4D97-AF65-F5344CB8AC3E}">
        <p14:creationId xmlns:p14="http://schemas.microsoft.com/office/powerpoint/2010/main" val="367535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Биография</a:t>
            </a:r>
          </a:p>
        </p:txBody>
      </p:sp>
      <p:sp>
        <p:nvSpPr>
          <p:cNvPr id="3" name="Объект 2"/>
          <p:cNvSpPr>
            <a:spLocks noGrp="1"/>
          </p:cNvSpPr>
          <p:nvPr>
            <p:ph idx="1"/>
          </p:nvPr>
        </p:nvSpPr>
        <p:spPr/>
        <p:txBody>
          <a:bodyPr>
            <a:normAutofit lnSpcReduction="10000"/>
          </a:bodyPr>
          <a:lstStyle/>
          <a:p>
            <a:pPr marL="0" indent="0" algn="just">
              <a:buNone/>
            </a:pPr>
            <a:r>
              <a:rPr lang="ru-RU" dirty="0"/>
              <a:t>Архимандрит Феофан известен нам и как знаток искусства умной </a:t>
            </a:r>
            <a:r>
              <a:rPr lang="ru-RU" dirty="0" err="1"/>
              <a:t>Иисусовой</a:t>
            </a:r>
            <a:r>
              <a:rPr lang="ru-RU" dirty="0"/>
              <a:t> молитвы, и именно поэтому он был приглашен для участия в редактировании и издании </a:t>
            </a:r>
            <a:r>
              <a:rPr lang="ru-RU" dirty="0" smtClean="0"/>
              <a:t>«</a:t>
            </a:r>
            <a:r>
              <a:rPr lang="ru-RU" dirty="0" err="1" smtClean="0"/>
              <a:t>Добротолюбия</a:t>
            </a:r>
            <a:r>
              <a:rPr lang="ru-RU" dirty="0" smtClean="0"/>
              <a:t>». </a:t>
            </a:r>
            <a:r>
              <a:rPr lang="ru-RU" dirty="0"/>
              <a:t>О Феофане </a:t>
            </a:r>
            <a:r>
              <a:rPr lang="ru-RU" dirty="0" err="1"/>
              <a:t>Новоезерском</a:t>
            </a:r>
            <a:r>
              <a:rPr lang="ru-RU" dirty="0"/>
              <a:t>, как о «муже праведном» писал </a:t>
            </a:r>
            <a:r>
              <a:rPr lang="ru-RU" dirty="0" err="1"/>
              <a:t>свт</a:t>
            </a:r>
            <a:r>
              <a:rPr lang="ru-RU" dirty="0"/>
              <a:t>. Игнатий Брянчанинов [1]. С </a:t>
            </a:r>
            <a:r>
              <a:rPr lang="ru-RU" dirty="0" smtClean="0"/>
              <a:t>отцом </a:t>
            </a:r>
            <a:r>
              <a:rPr lang="ru-RU" dirty="0"/>
              <a:t>Феофаном посчастливилось общаться молодому святителю Игнатию (тогда еще послушнику Димитрию) [2].</a:t>
            </a:r>
          </a:p>
          <a:p>
            <a:pPr algn="just"/>
            <a:r>
              <a:rPr lang="ru-RU" dirty="0"/>
              <a:t>1. </a:t>
            </a:r>
            <a:r>
              <a:rPr lang="ru-RU" dirty="0" err="1"/>
              <a:t>Свт</a:t>
            </a:r>
            <a:r>
              <a:rPr lang="ru-RU" dirty="0"/>
              <a:t>. Игнатий Брянчанинов. Сочинения, Аскетические опыты, т. 1 , «О монашестве» . СПб., 1905.</a:t>
            </a:r>
          </a:p>
          <a:p>
            <a:pPr algn="just"/>
            <a:r>
              <a:rPr lang="ru-RU" dirty="0"/>
              <a:t>2. </a:t>
            </a:r>
            <a:r>
              <a:rPr lang="ru-RU" dirty="0" err="1"/>
              <a:t>Колчуринский</a:t>
            </a:r>
            <a:r>
              <a:rPr lang="ru-RU" dirty="0"/>
              <a:t> Николай. Старец </a:t>
            </a:r>
            <a:r>
              <a:rPr lang="ru-RU" dirty="0" err="1"/>
              <a:t>Клеопа</a:t>
            </a:r>
            <a:r>
              <a:rPr lang="ru-RU" dirty="0"/>
              <a:t> Покровский – ученик преп. </a:t>
            </a:r>
            <a:r>
              <a:rPr lang="ru-RU" dirty="0" err="1"/>
              <a:t>Паисия</a:t>
            </a:r>
            <a:r>
              <a:rPr lang="ru-RU" dirty="0"/>
              <a:t> </a:t>
            </a:r>
            <a:r>
              <a:rPr lang="ru-RU" dirty="0" err="1" smtClean="0"/>
              <a:t>Величковского</a:t>
            </a:r>
            <a:r>
              <a:rPr lang="ru-RU" dirty="0"/>
              <a:t>, Изд.2-ое, М., 2009.</a:t>
            </a:r>
          </a:p>
          <a:p>
            <a:endParaRPr lang="ru-RU" dirty="0"/>
          </a:p>
        </p:txBody>
      </p:sp>
    </p:spTree>
    <p:extLst>
      <p:ext uri="{BB962C8B-B14F-4D97-AF65-F5344CB8AC3E}">
        <p14:creationId xmlns:p14="http://schemas.microsoft.com/office/powerpoint/2010/main" val="347357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Иеродиакон Игнатий (Брянчанинов)</a:t>
            </a:r>
            <a:endParaRPr lang="ru-RU" dirty="0"/>
          </a:p>
        </p:txBody>
      </p:sp>
      <p:pic>
        <p:nvPicPr>
          <p:cNvPr id="2050" name="Picture 2" descr="http://2.bp.blogspot.com/-cY3P7meHDTM/UY4L2b3ELnI/AAAAAAAABlU/tzgRT9GxP5w/s1600/%D0%B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0807" y="1778378"/>
            <a:ext cx="3576792" cy="493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5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t>Жизнеописание </a:t>
            </a:r>
            <a:r>
              <a:rPr lang="ru-RU" b="1" dirty="0"/>
              <a:t>святителя Игнатия Брянчанинова</a:t>
            </a:r>
            <a:r>
              <a:rPr lang="ru-RU" dirty="0"/>
              <a:t/>
            </a:r>
            <a:br>
              <a:rPr lang="ru-RU" dirty="0"/>
            </a:br>
            <a:endParaRPr lang="ru-RU" dirty="0"/>
          </a:p>
        </p:txBody>
      </p:sp>
      <p:sp>
        <p:nvSpPr>
          <p:cNvPr id="3" name="Объект 2"/>
          <p:cNvSpPr>
            <a:spLocks noGrp="1"/>
          </p:cNvSpPr>
          <p:nvPr>
            <p:ph idx="1"/>
          </p:nvPr>
        </p:nvSpPr>
        <p:spPr/>
        <p:txBody>
          <a:bodyPr>
            <a:normAutofit fontScale="77500" lnSpcReduction="20000"/>
          </a:bodyPr>
          <a:lstStyle/>
          <a:p>
            <a:pPr marL="0" indent="0" algn="just">
              <a:buNone/>
            </a:pPr>
            <a:r>
              <a:rPr lang="ru-RU" dirty="0"/>
              <a:t>Святитель Игнатий (в миру Димитрий Александрович Брянчанинов) родился 5 февраля </a:t>
            </a:r>
            <a:r>
              <a:rPr lang="ru-RU" dirty="0" smtClean="0"/>
              <a:t>по </a:t>
            </a:r>
            <a:r>
              <a:rPr lang="ru-RU" smtClean="0"/>
              <a:t>старому стилю (18 </a:t>
            </a:r>
            <a:r>
              <a:rPr lang="ru-RU" dirty="0" smtClean="0"/>
              <a:t>февраля по </a:t>
            </a:r>
            <a:r>
              <a:rPr lang="ru-RU" smtClean="0"/>
              <a:t>новому стилю) 1807 </a:t>
            </a:r>
            <a:r>
              <a:rPr lang="ru-RU" dirty="0"/>
              <a:t>года в селе Покровском </a:t>
            </a:r>
            <a:r>
              <a:rPr lang="ru-RU" dirty="0" err="1"/>
              <a:t>Грязовецкого</a:t>
            </a:r>
            <a:r>
              <a:rPr lang="ru-RU" dirty="0"/>
              <a:t> уезда Вологодской губернии</a:t>
            </a:r>
            <a:r>
              <a:rPr lang="ru-RU" dirty="0" smtClean="0"/>
              <a:t>.</a:t>
            </a:r>
          </a:p>
          <a:p>
            <a:pPr marL="0" indent="0" algn="just">
              <a:buNone/>
            </a:pPr>
            <a:r>
              <a:rPr lang="ru-RU" dirty="0" smtClean="0"/>
              <a:t>Отец </a:t>
            </a:r>
            <a:r>
              <a:rPr lang="ru-RU" dirty="0"/>
              <a:t>святителя Александр Семенович принадлежал к старинной дворянской фамилии Брянчаниновых. Родоначальником ее был боярин Михаил </a:t>
            </a:r>
            <a:r>
              <a:rPr lang="ru-RU" dirty="0" err="1"/>
              <a:t>Бренко</a:t>
            </a:r>
            <a:r>
              <a:rPr lang="ru-RU" dirty="0"/>
              <a:t>, оруженосец великого князя Московского Димитрия Иоанновича Донского. Летописи сообщают, что Михаил </a:t>
            </a:r>
            <a:r>
              <a:rPr lang="ru-RU" dirty="0" err="1"/>
              <a:t>Бренко</a:t>
            </a:r>
            <a:r>
              <a:rPr lang="ru-RU" dirty="0"/>
              <a:t> был тем самым воином, который в одежде великого князя и под княжеским знаменем геройски погиб в битве с татарами на Куликовом </a:t>
            </a:r>
            <a:r>
              <a:rPr lang="ru-RU" dirty="0" smtClean="0"/>
              <a:t>поле. </a:t>
            </a:r>
            <a:r>
              <a:rPr lang="ru-RU" dirty="0"/>
              <a:t> </a:t>
            </a:r>
            <a:endParaRPr lang="ru-RU" dirty="0" smtClean="0"/>
          </a:p>
          <a:p>
            <a:pPr marL="0" indent="0" algn="just">
              <a:buNone/>
            </a:pPr>
            <a:r>
              <a:rPr lang="ru-RU" dirty="0" smtClean="0"/>
              <a:t>Александр </a:t>
            </a:r>
            <a:r>
              <a:rPr lang="ru-RU" dirty="0"/>
              <a:t>Семенович Брянчанинов в своей семье сохранял добрые старинные обычаи. Он был верным сыном Православной Церкви и усердным прихожанином выстроенного им в селе Покровском </a:t>
            </a:r>
            <a:r>
              <a:rPr lang="ru-RU" dirty="0" smtClean="0"/>
              <a:t>храма.</a:t>
            </a:r>
          </a:p>
          <a:p>
            <a:pPr marL="0" indent="0" algn="just">
              <a:buNone/>
            </a:pPr>
            <a:r>
              <a:rPr lang="ru-RU" dirty="0" smtClean="0"/>
              <a:t>Мать </a:t>
            </a:r>
            <a:r>
              <a:rPr lang="ru-RU" dirty="0"/>
              <a:t>епископа Игнатия Софья Афанасьевна была образованная интеллигентная женщина. Выйдя весьма рано замуж, она всецело посвятила свою жизнь семье. У Брянчаниновых было пять сыновей и четыре дочери. </a:t>
            </a:r>
            <a:r>
              <a:rPr lang="ru-RU" dirty="0" smtClean="0"/>
              <a:t/>
            </a:r>
            <a:br>
              <a:rPr lang="ru-RU" dirty="0" smtClean="0"/>
            </a:br>
            <a:endParaRPr lang="ru-RU" dirty="0"/>
          </a:p>
        </p:txBody>
      </p:sp>
    </p:spTree>
    <p:extLst>
      <p:ext uri="{BB962C8B-B14F-4D97-AF65-F5344CB8AC3E}">
        <p14:creationId xmlns:p14="http://schemas.microsoft.com/office/powerpoint/2010/main" val="344942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Усадьба Брянчаниновых  в селе Покровском (фото нач. XX в</a:t>
            </a:r>
            <a:r>
              <a:rPr lang="ru-RU" dirty="0" smtClean="0"/>
              <a:t>.)</a:t>
            </a:r>
            <a:endParaRPr lang="ru-RU" dirty="0"/>
          </a:p>
        </p:txBody>
      </p:sp>
      <p:pic>
        <p:nvPicPr>
          <p:cNvPr id="3074" name="Picture 2" descr="https://www.sites.google.com/site/svtignatij/_/rsrc/1357832830384/zizneopisanie/%D0%A3%D1%81%D0%B0%D0%B4%D1%8C%D0%B1%D0%B0%20%28%D1%81%D0%B5%D0%BF%D0%B8%D1%8F%29.jpg?height=261&amp;width=4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3825" y="1974517"/>
            <a:ext cx="6993947" cy="458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4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 Портрет родителей святителя Игнатия</a:t>
            </a:r>
          </a:p>
        </p:txBody>
      </p:sp>
      <p:pic>
        <p:nvPicPr>
          <p:cNvPr id="2050" name="Picture 2" descr="https://www.sites.google.com/site/svtignatij/_/rsrc/1357832830384/zizneopisanie/%D0%A0%D0%BE%D0%B4%D0%B8%D1%82%D0%B5%D0%BB%D0%B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0040" y="1825625"/>
            <a:ext cx="759192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60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Жизнеописание святителя Игнатия Брянчанинова</a:t>
            </a:r>
            <a:endParaRPr lang="ru-RU" dirty="0"/>
          </a:p>
        </p:txBody>
      </p:sp>
      <p:sp>
        <p:nvSpPr>
          <p:cNvPr id="3" name="Объект 2"/>
          <p:cNvSpPr>
            <a:spLocks noGrp="1"/>
          </p:cNvSpPr>
          <p:nvPr>
            <p:ph idx="1"/>
          </p:nvPr>
        </p:nvSpPr>
        <p:spPr/>
        <p:txBody>
          <a:bodyPr>
            <a:normAutofit fontScale="70000" lnSpcReduction="20000"/>
          </a:bodyPr>
          <a:lstStyle/>
          <a:p>
            <a:pPr marL="0" indent="0" algn="just">
              <a:buNone/>
            </a:pPr>
            <a:r>
              <a:rPr lang="ru-RU" dirty="0"/>
              <a:t>Прожив в с. Покровском зиму с 1829 года на 1830 год, в феврале 1830 года, в начале Великого поста, </a:t>
            </a:r>
            <a:r>
              <a:rPr lang="ru-RU" dirty="0" smtClean="0"/>
              <a:t>Дмитрий и его товарищ Чихачев </a:t>
            </a:r>
            <a:r>
              <a:rPr lang="ru-RU" dirty="0"/>
              <a:t>поехали в Кирилло-</a:t>
            </a:r>
            <a:r>
              <a:rPr lang="ru-RU" dirty="0" err="1"/>
              <a:t>Новоезерский</a:t>
            </a:r>
            <a:r>
              <a:rPr lang="ru-RU" dirty="0"/>
              <a:t> монастырь. </a:t>
            </a:r>
            <a:r>
              <a:rPr lang="ru-RU" dirty="0" smtClean="0"/>
              <a:t>В этой обители жил на покое известный своею святою жизнью архимандрит Феофан. Строгий устав обители был по душе послушнику Димитрию. Поездка </a:t>
            </a:r>
            <a:r>
              <a:rPr lang="ru-RU" dirty="0"/>
              <a:t>эта совершилась с согласия родителей, которые даже отправили с ними для прислуги юношу из крестьян Феодосия, прилепившегося к ним нелицемерной преданностью и любовью.</a:t>
            </a:r>
          </a:p>
          <a:p>
            <a:pPr marL="0" indent="0" algn="just">
              <a:buNone/>
            </a:pPr>
            <a:r>
              <a:rPr lang="ru-RU" dirty="0"/>
              <a:t>Кирилло-</a:t>
            </a:r>
            <a:r>
              <a:rPr lang="ru-RU" dirty="0" err="1"/>
              <a:t>Новоезерский</a:t>
            </a:r>
            <a:r>
              <a:rPr lang="ru-RU" dirty="0"/>
              <a:t> монастырь Новгородской губернии, стоящий на острове довольно большого озера Нового в 30 верстах от г. Белозерска, в то время имел довольно многочисленное братство, им управлял тогда игумен Аркадий; но жив был еще и жил там на покое именитый старец времен императрицы Екатерины II архимандрит </a:t>
            </a:r>
            <a:r>
              <a:rPr lang="ru-RU" dirty="0" smtClean="0"/>
              <a:t>Феофан, </a:t>
            </a:r>
            <a:r>
              <a:rPr lang="ru-RU" dirty="0"/>
              <a:t>ученик </a:t>
            </a:r>
            <a:r>
              <a:rPr lang="ru-RU" dirty="0" err="1" smtClean="0"/>
              <a:t>сопостника</a:t>
            </a:r>
            <a:r>
              <a:rPr lang="ru-RU" dirty="0" smtClean="0"/>
              <a:t> </a:t>
            </a:r>
            <a:r>
              <a:rPr lang="ru-RU" dirty="0"/>
              <a:t>и духовного друга </a:t>
            </a:r>
            <a:r>
              <a:rPr lang="ru-RU" dirty="0" err="1"/>
              <a:t>Паисия</a:t>
            </a:r>
            <a:r>
              <a:rPr lang="ru-RU" dirty="0"/>
              <a:t> (</a:t>
            </a:r>
            <a:r>
              <a:rPr lang="ru-RU" dirty="0" err="1"/>
              <a:t>Величковского</a:t>
            </a:r>
            <a:r>
              <a:rPr lang="ru-RU" dirty="0"/>
              <a:t>) – игумена </a:t>
            </a:r>
            <a:r>
              <a:rPr lang="ru-RU" dirty="0" err="1"/>
              <a:t>Тисманского</a:t>
            </a:r>
            <a:r>
              <a:rPr lang="ru-RU" dirty="0"/>
              <a:t> монастыря Феодосия, перешедшего потом в </a:t>
            </a:r>
            <a:r>
              <a:rPr lang="ru-RU" dirty="0" err="1"/>
              <a:t>Софрониеву</a:t>
            </a:r>
            <a:r>
              <a:rPr lang="ru-RU" dirty="0"/>
              <a:t> пустынь Курской губернии, процветшую духовно под его настоятельством. Сам </a:t>
            </a:r>
            <a:r>
              <a:rPr lang="ru-RU" dirty="0" smtClean="0"/>
              <a:t>отец </a:t>
            </a:r>
            <a:r>
              <a:rPr lang="ru-RU" dirty="0"/>
              <a:t>Феофан, бывший долгое время келейником у митрополита </a:t>
            </a:r>
            <a:r>
              <a:rPr lang="ru-RU" dirty="0" smtClean="0"/>
              <a:t>Санкт </a:t>
            </a:r>
            <a:r>
              <a:rPr lang="ru-RU" dirty="0"/>
              <a:t>– Петербургского Гавриила, мужа богоугодного, ревнителя и покровителя подвижничества иноческого, в должности этой оказал немалые услуги процветанию подвижничества в России, и сам, назначенный потом настоятелем </a:t>
            </a:r>
            <a:r>
              <a:rPr lang="ru-RU" dirty="0" err="1"/>
              <a:t>Новоезерского</a:t>
            </a:r>
            <a:r>
              <a:rPr lang="ru-RU" dirty="0"/>
              <a:t> монастыря, обновил его и внешне, и внутренне духом истинного подвижничества, прочно укоренившегося там его стараниями.</a:t>
            </a:r>
          </a:p>
          <a:p>
            <a:endParaRPr lang="ru-RU" dirty="0"/>
          </a:p>
        </p:txBody>
      </p:sp>
    </p:spTree>
    <p:extLst>
      <p:ext uri="{BB962C8B-B14F-4D97-AF65-F5344CB8AC3E}">
        <p14:creationId xmlns:p14="http://schemas.microsoft.com/office/powerpoint/2010/main" val="397304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693232" y="185027"/>
            <a:ext cx="5214937" cy="6672973"/>
          </a:xfrm>
          <a:prstGeom prst="rect">
            <a:avLst/>
          </a:prstGeom>
        </p:spPr>
      </p:pic>
    </p:spTree>
    <p:extLst>
      <p:ext uri="{BB962C8B-B14F-4D97-AF65-F5344CB8AC3E}">
        <p14:creationId xmlns:p14="http://schemas.microsoft.com/office/powerpoint/2010/main" val="1074529018"/>
      </p:ext>
    </p:extLst>
  </p:cSld>
  <p:clrMapOvr>
    <a:masterClrMapping/>
  </p:clrMapOvr>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TotalTime>
  <Words>2353</Words>
  <Application>Microsoft Office PowerPoint</Application>
  <PresentationFormat>Произвольный</PresentationFormat>
  <Paragraphs>70</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Святитель Игнатий (Брянчанинов) и архимандрит Феофан (Соколов)</vt:lpstr>
      <vt:lpstr>Презентация PowerPoint</vt:lpstr>
      <vt:lpstr>Биография</vt:lpstr>
      <vt:lpstr>Иеродиакон Игнатий (Брянчанинов)</vt:lpstr>
      <vt:lpstr> Жизнеописание святителя Игнатия Брянчанинова </vt:lpstr>
      <vt:lpstr>Усадьба Брянчаниновых  в селе Покровском (фото нач. XX в.)</vt:lpstr>
      <vt:lpstr> Портрет родителей святителя Игнатия</vt:lpstr>
      <vt:lpstr>Жизнеописание святителя Игнатия Брянчанинова</vt:lpstr>
      <vt:lpstr>Презентация PowerPoint</vt:lpstr>
      <vt:lpstr>Вид Кирилло-Новоезерского монастыря. Художник А.Г. Ухтомский. Гравюра 1823 г.</vt:lpstr>
      <vt:lpstr>Жизнеописание святителя Игнатия Брянчанинова</vt:lpstr>
      <vt:lpstr>Жизнеописание святителя Игнатия Брянчанинова</vt:lpstr>
      <vt:lpstr>Кирилло-Новоезерский монастырь</vt:lpstr>
      <vt:lpstr>Жизнеописание святителя Игнатия Брянчанинова</vt:lpstr>
      <vt:lpstr>Архимандрит Игнатий (Брянчанинов)</vt:lpstr>
      <vt:lpstr>Письмо послушника Димитрия Брянчанинова к маме</vt:lpstr>
      <vt:lpstr>Письмо послушника Димитрия Брянчанинова к маме</vt:lpstr>
      <vt:lpstr>Архимандрит Феофан (Соколов)</vt:lpstr>
      <vt:lpstr>Письмо послушника Димитрия Брянчанинова к маме</vt:lpstr>
      <vt:lpstr>Письмо послушника Димитрия Брянчанинова к маме</vt:lpstr>
      <vt:lpstr>Из писем святителя Игнатия Брянчанинова об архимандрите Феофане Новоезерском</vt:lpstr>
      <vt:lpstr>Архимандрит Феофан (Соколов)</vt:lpstr>
      <vt:lpstr> Письмо иеромонаха Игнатия  Павлу Петровичу Яковлеву </vt:lpstr>
      <vt:lpstr>Письмо иеромонаха Игнатия  Павлу Петровичу Яковлеву</vt:lpstr>
      <vt:lpstr>Из писем святителя Игнатия Брянчанинова об архимандрите Феофане Новоезерском</vt:lpstr>
      <vt:lpstr>Из письма святителя Игнатия Брянчанинова архиепископу Илиодору, Курскому, присутствовавшему в Синоде. 1847 г.</vt:lpstr>
      <vt:lpstr>Ссылки на 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Всё для Вас</cp:lastModifiedBy>
  <cp:revision>46</cp:revision>
  <dcterms:created xsi:type="dcterms:W3CDTF">2020-02-02T12:09:14Z</dcterms:created>
  <dcterms:modified xsi:type="dcterms:W3CDTF">2020-02-17T19:30:55Z</dcterms:modified>
</cp:coreProperties>
</file>