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9" r:id="rId4"/>
    <p:sldId id="280" r:id="rId5"/>
    <p:sldId id="260" r:id="rId6"/>
    <p:sldId id="261" r:id="rId7"/>
    <p:sldId id="279" r:id="rId8"/>
    <p:sldId id="262" r:id="rId9"/>
    <p:sldId id="271" r:id="rId10"/>
    <p:sldId id="270" r:id="rId11"/>
    <p:sldId id="263" r:id="rId12"/>
    <p:sldId id="292" r:id="rId13"/>
    <p:sldId id="293" r:id="rId14"/>
    <p:sldId id="297" r:id="rId15"/>
    <p:sldId id="296" r:id="rId16"/>
    <p:sldId id="264" r:id="rId17"/>
    <p:sldId id="265" r:id="rId18"/>
    <p:sldId id="266" r:id="rId19"/>
    <p:sldId id="284" r:id="rId20"/>
    <p:sldId id="285" r:id="rId21"/>
    <p:sldId id="267" r:id="rId22"/>
    <p:sldId id="281" r:id="rId23"/>
    <p:sldId id="268" r:id="rId24"/>
    <p:sldId id="282" r:id="rId25"/>
    <p:sldId id="272" r:id="rId26"/>
    <p:sldId id="273" r:id="rId27"/>
    <p:sldId id="274" r:id="rId28"/>
    <p:sldId id="275" r:id="rId29"/>
    <p:sldId id="276" r:id="rId30"/>
    <p:sldId id="277" r:id="rId31"/>
    <p:sldId id="278" r:id="rId32"/>
    <p:sldId id="286" r:id="rId33"/>
    <p:sldId id="287" r:id="rId34"/>
    <p:sldId id="288" r:id="rId35"/>
    <p:sldId id="289" r:id="rId36"/>
    <p:sldId id="290" r:id="rId37"/>
    <p:sldId id="291" r:id="rId38"/>
    <p:sldId id="295" r:id="rId39"/>
    <p:sldId id="294" r:id="rId40"/>
    <p:sldId id="257" r:id="rId4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215949D-2B67-4EB6-AA9D-E76726614A21}" type="datetimeFigureOut">
              <a:rPr lang="ru-RU" smtClean="0"/>
              <a:t>29.01.2020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77B322-A0BE-4949-B216-6FA97DDC6276}" type="slidenum">
              <a:rPr lang="ru-RU" smtClean="0"/>
              <a:t>‹#›</a:t>
            </a:fld>
            <a:endParaRPr lang="ru-RU"/>
          </a:p>
        </p:txBody>
      </p:sp>
    </p:spTree>
    <p:extLst>
      <p:ext uri="{BB962C8B-B14F-4D97-AF65-F5344CB8AC3E}">
        <p14:creationId xmlns:p14="http://schemas.microsoft.com/office/powerpoint/2010/main" val="269986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15949D-2B67-4EB6-AA9D-E76726614A21}" type="datetimeFigureOut">
              <a:rPr lang="ru-RU" smtClean="0"/>
              <a:t>29.01.2020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77B322-A0BE-4949-B216-6FA97DDC6276}" type="slidenum">
              <a:rPr lang="ru-RU" smtClean="0"/>
              <a:t>‹#›</a:t>
            </a:fld>
            <a:endParaRPr lang="ru-RU"/>
          </a:p>
        </p:txBody>
      </p:sp>
    </p:spTree>
    <p:extLst>
      <p:ext uri="{BB962C8B-B14F-4D97-AF65-F5344CB8AC3E}">
        <p14:creationId xmlns:p14="http://schemas.microsoft.com/office/powerpoint/2010/main" val="159940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15949D-2B67-4EB6-AA9D-E76726614A21}" type="datetimeFigureOut">
              <a:rPr lang="ru-RU" smtClean="0"/>
              <a:t>29.01.2020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77B322-A0BE-4949-B216-6FA97DDC6276}" type="slidenum">
              <a:rPr lang="ru-RU" smtClean="0"/>
              <a:t>‹#›</a:t>
            </a:fld>
            <a:endParaRPr lang="ru-RU"/>
          </a:p>
        </p:txBody>
      </p:sp>
    </p:spTree>
    <p:extLst>
      <p:ext uri="{BB962C8B-B14F-4D97-AF65-F5344CB8AC3E}">
        <p14:creationId xmlns:p14="http://schemas.microsoft.com/office/powerpoint/2010/main" val="182496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15949D-2B67-4EB6-AA9D-E76726614A21}" type="datetimeFigureOut">
              <a:rPr lang="ru-RU" smtClean="0"/>
              <a:t>29.01.2020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77B322-A0BE-4949-B216-6FA97DDC6276}" type="slidenum">
              <a:rPr lang="ru-RU" smtClean="0"/>
              <a:t>‹#›</a:t>
            </a:fld>
            <a:endParaRPr lang="ru-RU"/>
          </a:p>
        </p:txBody>
      </p:sp>
    </p:spTree>
    <p:extLst>
      <p:ext uri="{BB962C8B-B14F-4D97-AF65-F5344CB8AC3E}">
        <p14:creationId xmlns:p14="http://schemas.microsoft.com/office/powerpoint/2010/main" val="4168045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215949D-2B67-4EB6-AA9D-E76726614A21}" type="datetimeFigureOut">
              <a:rPr lang="ru-RU" smtClean="0"/>
              <a:t>29.01.2020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77B322-A0BE-4949-B216-6FA97DDC6276}" type="slidenum">
              <a:rPr lang="ru-RU" smtClean="0"/>
              <a:t>‹#›</a:t>
            </a:fld>
            <a:endParaRPr lang="ru-RU"/>
          </a:p>
        </p:txBody>
      </p:sp>
    </p:spTree>
    <p:extLst>
      <p:ext uri="{BB962C8B-B14F-4D97-AF65-F5344CB8AC3E}">
        <p14:creationId xmlns:p14="http://schemas.microsoft.com/office/powerpoint/2010/main" val="214574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215949D-2B67-4EB6-AA9D-E76726614A21}" type="datetimeFigureOut">
              <a:rPr lang="ru-RU" smtClean="0"/>
              <a:t>29.01.2020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77B322-A0BE-4949-B216-6FA97DDC6276}" type="slidenum">
              <a:rPr lang="ru-RU" smtClean="0"/>
              <a:t>‹#›</a:t>
            </a:fld>
            <a:endParaRPr lang="ru-RU"/>
          </a:p>
        </p:txBody>
      </p:sp>
    </p:spTree>
    <p:extLst>
      <p:ext uri="{BB962C8B-B14F-4D97-AF65-F5344CB8AC3E}">
        <p14:creationId xmlns:p14="http://schemas.microsoft.com/office/powerpoint/2010/main" val="160794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215949D-2B67-4EB6-AA9D-E76726614A21}" type="datetimeFigureOut">
              <a:rPr lang="ru-RU" smtClean="0"/>
              <a:t>29.01.2020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77B322-A0BE-4949-B216-6FA97DDC6276}" type="slidenum">
              <a:rPr lang="ru-RU" smtClean="0"/>
              <a:t>‹#›</a:t>
            </a:fld>
            <a:endParaRPr lang="ru-RU"/>
          </a:p>
        </p:txBody>
      </p:sp>
    </p:spTree>
    <p:extLst>
      <p:ext uri="{BB962C8B-B14F-4D97-AF65-F5344CB8AC3E}">
        <p14:creationId xmlns:p14="http://schemas.microsoft.com/office/powerpoint/2010/main" val="373124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215949D-2B67-4EB6-AA9D-E76726614A21}" type="datetimeFigureOut">
              <a:rPr lang="ru-RU" smtClean="0"/>
              <a:t>29.01.2020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77B322-A0BE-4949-B216-6FA97DDC6276}" type="slidenum">
              <a:rPr lang="ru-RU" smtClean="0"/>
              <a:t>‹#›</a:t>
            </a:fld>
            <a:endParaRPr lang="ru-RU"/>
          </a:p>
        </p:txBody>
      </p:sp>
    </p:spTree>
    <p:extLst>
      <p:ext uri="{BB962C8B-B14F-4D97-AF65-F5344CB8AC3E}">
        <p14:creationId xmlns:p14="http://schemas.microsoft.com/office/powerpoint/2010/main" val="234742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15949D-2B67-4EB6-AA9D-E76726614A21}" type="datetimeFigureOut">
              <a:rPr lang="ru-RU" smtClean="0"/>
              <a:t>29.01.2020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77B322-A0BE-4949-B216-6FA97DDC6276}" type="slidenum">
              <a:rPr lang="ru-RU" smtClean="0"/>
              <a:t>‹#›</a:t>
            </a:fld>
            <a:endParaRPr lang="ru-RU"/>
          </a:p>
        </p:txBody>
      </p:sp>
    </p:spTree>
    <p:extLst>
      <p:ext uri="{BB962C8B-B14F-4D97-AF65-F5344CB8AC3E}">
        <p14:creationId xmlns:p14="http://schemas.microsoft.com/office/powerpoint/2010/main" val="1887146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215949D-2B67-4EB6-AA9D-E76726614A21}" type="datetimeFigureOut">
              <a:rPr lang="ru-RU" smtClean="0"/>
              <a:t>29.01.2020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77B322-A0BE-4949-B216-6FA97DDC6276}" type="slidenum">
              <a:rPr lang="ru-RU" smtClean="0"/>
              <a:t>‹#›</a:t>
            </a:fld>
            <a:endParaRPr lang="ru-RU"/>
          </a:p>
        </p:txBody>
      </p:sp>
    </p:spTree>
    <p:extLst>
      <p:ext uri="{BB962C8B-B14F-4D97-AF65-F5344CB8AC3E}">
        <p14:creationId xmlns:p14="http://schemas.microsoft.com/office/powerpoint/2010/main" val="1319529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215949D-2B67-4EB6-AA9D-E76726614A21}" type="datetimeFigureOut">
              <a:rPr lang="ru-RU" smtClean="0"/>
              <a:t>29.01.2020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77B322-A0BE-4949-B216-6FA97DDC6276}" type="slidenum">
              <a:rPr lang="ru-RU" smtClean="0"/>
              <a:t>‹#›</a:t>
            </a:fld>
            <a:endParaRPr lang="ru-RU"/>
          </a:p>
        </p:txBody>
      </p:sp>
    </p:spTree>
    <p:extLst>
      <p:ext uri="{BB962C8B-B14F-4D97-AF65-F5344CB8AC3E}">
        <p14:creationId xmlns:p14="http://schemas.microsoft.com/office/powerpoint/2010/main" val="290780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5949D-2B67-4EB6-AA9D-E76726614A21}" type="datetimeFigureOut">
              <a:rPr lang="ru-RU" smtClean="0"/>
              <a:t>29.01.2020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7B322-A0BE-4949-B216-6FA97DDC6276}" type="slidenum">
              <a:rPr lang="ru-RU" smtClean="0"/>
              <a:t>‹#›</a:t>
            </a:fld>
            <a:endParaRPr lang="ru-RU"/>
          </a:p>
        </p:txBody>
      </p:sp>
    </p:spTree>
    <p:extLst>
      <p:ext uri="{BB962C8B-B14F-4D97-AF65-F5344CB8AC3E}">
        <p14:creationId xmlns:p14="http://schemas.microsoft.com/office/powerpoint/2010/main" val="1469376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temples.ru/card.php?ID=24052" TargetMode="External"/><Relationship Id="rId3" Type="http://schemas.openxmlformats.org/officeDocument/2006/relationships/hyperlink" Target="http://alexandrtrofimov.ru/?p=2688" TargetMode="External"/><Relationship Id="rId7" Type="http://schemas.openxmlformats.org/officeDocument/2006/relationships/hyperlink" Target="http://www.pravenc.ru/text/115844.html" TargetMode="External"/><Relationship Id="rId2" Type="http://schemas.openxmlformats.org/officeDocument/2006/relationships/hyperlink" Target="http://parishes.mrezha.ru/library.php?id=268" TargetMode="External"/><Relationship Id="rId1" Type="http://schemas.openxmlformats.org/officeDocument/2006/relationships/slideLayout" Target="../slideLayouts/slideLayout2.xml"/><Relationship Id="rId6" Type="http://schemas.openxmlformats.org/officeDocument/2006/relationships/hyperlink" Target="https://www.booksite.ru/civk/5_st-50.html" TargetMode="External"/><Relationship Id="rId5" Type="http://schemas.openxmlformats.org/officeDocument/2006/relationships/hyperlink" Target="http://zwezda.net/tags/antonievo-chernoezerskiy-monastyr" TargetMode="External"/><Relationship Id="rId10" Type="http://schemas.openxmlformats.org/officeDocument/2006/relationships/hyperlink" Target="http://zwezda.net/news?page=4&amp;calendar_block_month=11&amp;calendar_block_year=2019&amp;qt-about=0" TargetMode="External"/><Relationship Id="rId4" Type="http://schemas.openxmlformats.org/officeDocument/2006/relationships/hyperlink" Target="https://vk.com/chernoezerje" TargetMode="External"/><Relationship Id="rId9" Type="http://schemas.openxmlformats.org/officeDocument/2006/relationships/hyperlink" Target="https://drevo-info.ru/articles/8687.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cap="all" dirty="0" smtClean="0"/>
              <a:t/>
            </a:r>
            <a:br>
              <a:rPr lang="ru-RU" b="1" cap="all" dirty="0" smtClean="0"/>
            </a:br>
            <a:r>
              <a:rPr lang="ru-RU" sz="3600" b="1" cap="all" dirty="0" smtClean="0"/>
              <a:t>БОГОРОДИЦКАЯ </a:t>
            </a:r>
            <a:r>
              <a:rPr lang="ru-RU" sz="3600" b="1" cap="all" dirty="0"/>
              <a:t>ЧЕРНОЕЗЕРСКАЯ </a:t>
            </a:r>
            <a:r>
              <a:rPr lang="ru-RU" sz="3600" b="1" cap="all" dirty="0" smtClean="0"/>
              <a:t>АНТОНИЕВА МУЖСКАЯ ПУСТЫНЬ </a:t>
            </a:r>
            <a:r>
              <a:rPr lang="ru-RU" sz="3600" b="1" cap="all" dirty="0" smtClean="0"/>
              <a:t/>
            </a:r>
            <a:br>
              <a:rPr lang="ru-RU" sz="3600" b="1" cap="all" dirty="0" smtClean="0"/>
            </a:br>
            <a:r>
              <a:rPr lang="ru-RU" sz="3600" b="1" cap="all" dirty="0" smtClean="0"/>
              <a:t>(</a:t>
            </a:r>
            <a:r>
              <a:rPr lang="ru-RU" sz="3600" b="1" cap="all" dirty="0" smtClean="0"/>
              <a:t>до 1764 </a:t>
            </a:r>
            <a:r>
              <a:rPr lang="ru-RU" sz="3600" b="1" cap="all" dirty="0"/>
              <a:t>Г</a:t>
            </a:r>
            <a:r>
              <a:rPr lang="ru-RU" sz="3600" b="1" cap="all" dirty="0" smtClean="0"/>
              <a:t>.)</a:t>
            </a:r>
            <a:r>
              <a:rPr lang="ru-RU" sz="3600" b="1" cap="all" dirty="0"/>
              <a:t/>
            </a:r>
            <a:br>
              <a:rPr lang="ru-RU" sz="3600" b="1" cap="all" dirty="0"/>
            </a:br>
            <a:endParaRPr lang="ru-RU" sz="3600" dirty="0"/>
          </a:p>
        </p:txBody>
      </p:sp>
      <p:sp>
        <p:nvSpPr>
          <p:cNvPr id="3" name="Подзаголовок 2"/>
          <p:cNvSpPr>
            <a:spLocks noGrp="1"/>
          </p:cNvSpPr>
          <p:nvPr>
            <p:ph type="subTitle" idx="1"/>
          </p:nvPr>
        </p:nvSpPr>
        <p:spPr/>
        <p:txBody>
          <a:bodyPr>
            <a:normAutofit/>
          </a:bodyPr>
          <a:lstStyle/>
          <a:p>
            <a:r>
              <a:rPr lang="ru-RU" sz="3200" cap="all" dirty="0"/>
              <a:t>БОГОРОДИЦКАЯ ЧЕРНОЕЗЕРСКАЯ АНТОНИЕВА </a:t>
            </a:r>
            <a:endParaRPr lang="ru-RU" sz="3200" cap="all" dirty="0" smtClean="0"/>
          </a:p>
          <a:p>
            <a:r>
              <a:rPr lang="ru-RU" sz="3200" cap="all" dirty="0" smtClean="0"/>
              <a:t>женская ПУСТЫНЬ (с 1912 </a:t>
            </a:r>
            <a:r>
              <a:rPr lang="ru-RU" sz="3200" cap="all" dirty="0"/>
              <a:t>Г</a:t>
            </a:r>
            <a:r>
              <a:rPr lang="ru-RU" sz="3200" cap="all" dirty="0" smtClean="0"/>
              <a:t>.)</a:t>
            </a:r>
            <a:endParaRPr lang="ru-RU" sz="3200" dirty="0"/>
          </a:p>
        </p:txBody>
      </p:sp>
    </p:spTree>
    <p:extLst>
      <p:ext uri="{BB962C8B-B14F-4D97-AF65-F5344CB8AC3E}">
        <p14:creationId xmlns:p14="http://schemas.microsoft.com/office/powerpoint/2010/main" val="2702372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ЦЕРКОВЬ РОЖДЕСТВА ПРЕСВЯТОЙ БОГОРОДИЦЫ В ЧЕРНОЕЗЕРСКОЙ ПУСТЫНИ</a:t>
            </a:r>
          </a:p>
        </p:txBody>
      </p:sp>
      <p:pic>
        <p:nvPicPr>
          <p:cNvPr id="4098" name="Picture 2" descr="http://alexandrtrofimov.ru/wp-content/uploads/2015/02/antchr4-300x22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4353" y="1860990"/>
            <a:ext cx="6163293" cy="454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564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Восстановление </a:t>
            </a:r>
            <a:r>
              <a:rPr lang="ru-RU" b="1" dirty="0" err="1" smtClean="0"/>
              <a:t>Черноезерской</a:t>
            </a:r>
            <a:r>
              <a:rPr lang="ru-RU" b="1" dirty="0" smtClean="0"/>
              <a:t> пустыни</a:t>
            </a:r>
            <a:endParaRPr lang="ru-RU" dirty="0"/>
          </a:p>
        </p:txBody>
      </p:sp>
      <p:sp>
        <p:nvSpPr>
          <p:cNvPr id="3" name="Объект 2"/>
          <p:cNvSpPr>
            <a:spLocks noGrp="1"/>
          </p:cNvSpPr>
          <p:nvPr>
            <p:ph idx="1"/>
          </p:nvPr>
        </p:nvSpPr>
        <p:spPr/>
        <p:txBody>
          <a:bodyPr>
            <a:normAutofit fontScale="77500" lnSpcReduction="20000"/>
          </a:bodyPr>
          <a:lstStyle/>
          <a:p>
            <a:pPr marL="0" indent="0" algn="just">
              <a:buNone/>
            </a:pPr>
            <a:r>
              <a:rPr lang="ru-RU" dirty="0"/>
              <a:t>С 1912 года обитель возобновили, но уже как женскую </a:t>
            </a:r>
            <a:r>
              <a:rPr lang="ru-RU" dirty="0" err="1"/>
              <a:t>Антониеву</a:t>
            </a:r>
            <a:r>
              <a:rPr lang="ru-RU" dirty="0"/>
              <a:t> </a:t>
            </a:r>
            <a:r>
              <a:rPr lang="ru-RU" dirty="0" err="1"/>
              <a:t>Черноезерскую</a:t>
            </a:r>
            <a:r>
              <a:rPr lang="ru-RU" dirty="0"/>
              <a:t> Богородицкую пустынь, или </a:t>
            </a:r>
            <a:r>
              <a:rPr lang="ru-RU" dirty="0" err="1"/>
              <a:t>Черноезерский</a:t>
            </a:r>
            <a:r>
              <a:rPr lang="ru-RU" dirty="0"/>
              <a:t> Богородицкий женский монастырь. Возобновление монастыря было связано с большим числом старообрядцев-</a:t>
            </a:r>
            <a:r>
              <a:rPr lang="ru-RU" dirty="0" err="1"/>
              <a:t>спасовцев</a:t>
            </a:r>
            <a:r>
              <a:rPr lang="ru-RU" dirty="0"/>
              <a:t> (</a:t>
            </a:r>
            <a:r>
              <a:rPr lang="ru-RU" dirty="0" err="1"/>
              <a:t>Спасовцы</a:t>
            </a:r>
            <a:r>
              <a:rPr lang="ru-RU" dirty="0"/>
              <a:t> (</a:t>
            </a:r>
            <a:r>
              <a:rPr lang="ru-RU" dirty="0" err="1"/>
              <a:t>нетовцы</a:t>
            </a:r>
            <a:r>
              <a:rPr lang="ru-RU" dirty="0"/>
              <a:t>), одно из согласий </a:t>
            </a:r>
            <a:r>
              <a:rPr lang="ru-RU" dirty="0" err="1"/>
              <a:t>беспоповского</a:t>
            </a:r>
            <a:r>
              <a:rPr lang="ru-RU" dirty="0"/>
              <a:t> направления старообрядчества, возникшее в конце XVII века в среднем Поволжье. По представлению </a:t>
            </a:r>
            <a:r>
              <a:rPr lang="ru-RU" dirty="0" err="1"/>
              <a:t>спасовцев</a:t>
            </a:r>
            <a:r>
              <a:rPr lang="ru-RU" dirty="0"/>
              <a:t>, в мире воцарился антихрист, благодать взята на небо, церкви больше нет, таинства истреблены. Сам человек, считают </a:t>
            </a:r>
            <a:r>
              <a:rPr lang="ru-RU" dirty="0" err="1"/>
              <a:t>спасовцы</a:t>
            </a:r>
            <a:r>
              <a:rPr lang="ru-RU" dirty="0"/>
              <a:t>, не может способствовать своему спасению, спастись можно только через молитву Спаса (Сына Божия), только Он знает, кто и как спасется. От своих последователей Спасово согласие требует строгих ограничений в еде и питье, запрещается носить пёструю и цветную одежду) в этом крае. Обитель была восстановлена стараниями православной подвижницы, духовной дочери св. праведного Иоанна Кронштадтского </a:t>
            </a:r>
            <a:r>
              <a:rPr lang="ru-RU" dirty="0" err="1"/>
              <a:t>игумении</a:t>
            </a:r>
            <a:r>
              <a:rPr lang="ru-RU" dirty="0"/>
              <a:t> Леушинского монастыря Таисии. </a:t>
            </a:r>
            <a:r>
              <a:rPr lang="ru-RU" dirty="0" err="1"/>
              <a:t>Игумения</a:t>
            </a:r>
            <a:r>
              <a:rPr lang="ru-RU" dirty="0"/>
              <a:t> Таисия (в миру Мария Васильевна Солопова; 1840–1915), из дворян родилась в Санкт-Петербурге в 1842 году, постриг приняла в 1870 году в Тихвинском Введенском монастыре. Ее имя связано с открытием Леушинского и </a:t>
            </a:r>
            <a:r>
              <a:rPr lang="ru-RU" dirty="0" err="1"/>
              <a:t>Парфеновского</a:t>
            </a:r>
            <a:r>
              <a:rPr lang="ru-RU" dirty="0"/>
              <a:t> монастырей в Череповецком уезде, восстановлением Ферапонтова монастыря в Кирилловском уезде.</a:t>
            </a:r>
          </a:p>
        </p:txBody>
      </p:sp>
    </p:spTree>
    <p:extLst>
      <p:ext uri="{BB962C8B-B14F-4D97-AF65-F5344CB8AC3E}">
        <p14:creationId xmlns:p14="http://schemas.microsoft.com/office/powerpoint/2010/main" val="1381368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Первая настоятельница.</a:t>
            </a:r>
          </a:p>
        </p:txBody>
      </p:sp>
      <p:sp>
        <p:nvSpPr>
          <p:cNvPr id="3" name="Объект 2"/>
          <p:cNvSpPr>
            <a:spLocks noGrp="1"/>
          </p:cNvSpPr>
          <p:nvPr>
            <p:ph idx="1"/>
          </p:nvPr>
        </p:nvSpPr>
        <p:spPr/>
        <p:txBody>
          <a:bodyPr>
            <a:normAutofit fontScale="77500" lnSpcReduction="20000"/>
          </a:bodyPr>
          <a:lstStyle/>
          <a:p>
            <a:pPr marL="0" indent="0" algn="just">
              <a:buNone/>
            </a:pPr>
            <a:r>
              <a:rPr lang="ru-RU" dirty="0" smtClean="0"/>
              <a:t>С </a:t>
            </a:r>
            <a:r>
              <a:rPr lang="ru-RU" dirty="0"/>
              <a:t>открытием обители определением Святейшего синода утверждена заведующей </a:t>
            </a:r>
            <a:r>
              <a:rPr lang="ru-RU" dirty="0" err="1"/>
              <a:t>Черноезерской</a:t>
            </a:r>
            <a:r>
              <a:rPr lang="ru-RU" dirty="0"/>
              <a:t> пустынью монахиня Антонина. </a:t>
            </a:r>
            <a:r>
              <a:rPr lang="ru-RU" dirty="0" err="1"/>
              <a:t>Игумения</a:t>
            </a:r>
            <a:r>
              <a:rPr lang="ru-RU" dirty="0"/>
              <a:t> Антонина, в миру Анна Дмитриевна Назарова, родилась в крестьянской семье в д. Антоновской Дмитриевской волости Череповецкого уезда Новгородской губернии. Р</a:t>
            </a:r>
            <a:r>
              <a:rPr lang="ru-RU" dirty="0" smtClean="0"/>
              <a:t>одилась </a:t>
            </a:r>
            <a:r>
              <a:rPr lang="ru-RU" dirty="0"/>
              <a:t>в 1870 г. Образование она получила в Министерской школе и имела специальность чертежницы и помощницы архитектора. В 15 лет поступила в Леушинский монастырь, где и получила образование. Послушницей проходила клиросное послушание, была помощницей ризничной, казначеи, отличалась примерным поведением и организаторскими способностями. 13 марта 1899 г. была пострижена в монашество в Леушинском монастыре с именем Антонина. За усердные труды свои в 1909 г. была награждена грамотой с благословением Святейшего синода.</a:t>
            </a:r>
          </a:p>
          <a:p>
            <a:pPr marL="0" indent="0" algn="just">
              <a:buNone/>
            </a:pPr>
            <a:r>
              <a:rPr lang="ru-RU" dirty="0" smtClean="0"/>
              <a:t>Когда </a:t>
            </a:r>
            <a:r>
              <a:rPr lang="ru-RU" dirty="0"/>
              <a:t>в 1911 г. </a:t>
            </a:r>
            <a:r>
              <a:rPr lang="ru-RU" dirty="0" err="1"/>
              <a:t>игумения</a:t>
            </a:r>
            <a:r>
              <a:rPr lang="ru-RU" dirty="0"/>
              <a:t> Таисия Леушинская начала возрождать Антониев </a:t>
            </a:r>
            <a:r>
              <a:rPr lang="ru-RU" dirty="0" err="1"/>
              <a:t>Черноезерский</a:t>
            </a:r>
            <a:r>
              <a:rPr lang="ru-RU" dirty="0"/>
              <a:t> монастырь и выбирала </a:t>
            </a:r>
            <a:r>
              <a:rPr lang="ru-RU" dirty="0" err="1"/>
              <a:t>насельниц</a:t>
            </a:r>
            <a:r>
              <a:rPr lang="ru-RU" dirty="0"/>
              <a:t>, на должность старшей она решила благословить матушку Антонину – свою верную сотрудницу и сподвижницу. 30 января 1912 г. она официально утверждена настоятельницей обители, 2 февраля 1913 г. возведена в сан </a:t>
            </a:r>
            <a:r>
              <a:rPr lang="ru-RU" dirty="0" err="1"/>
              <a:t>игумении</a:t>
            </a:r>
            <a:r>
              <a:rPr lang="ru-RU" dirty="0"/>
              <a:t>.</a:t>
            </a:r>
          </a:p>
        </p:txBody>
      </p:sp>
    </p:spTree>
    <p:extLst>
      <p:ext uri="{BB962C8B-B14F-4D97-AF65-F5344CB8AC3E}">
        <p14:creationId xmlns:p14="http://schemas.microsoft.com/office/powerpoint/2010/main" val="959651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Чтимые иконы </a:t>
            </a:r>
            <a:r>
              <a:rPr lang="ru-RU" dirty="0" err="1"/>
              <a:t>Черноезерской</a:t>
            </a:r>
            <a:r>
              <a:rPr lang="ru-RU" dirty="0"/>
              <a:t> обители.</a:t>
            </a:r>
          </a:p>
        </p:txBody>
      </p:sp>
      <p:sp>
        <p:nvSpPr>
          <p:cNvPr id="3" name="Объект 2"/>
          <p:cNvSpPr>
            <a:spLocks noGrp="1"/>
          </p:cNvSpPr>
          <p:nvPr>
            <p:ph idx="1"/>
          </p:nvPr>
        </p:nvSpPr>
        <p:spPr>
          <a:xfrm>
            <a:off x="838200" y="1825624"/>
            <a:ext cx="10977748" cy="4610801"/>
          </a:xfrm>
        </p:spPr>
        <p:txBody>
          <a:bodyPr>
            <a:normAutofit fontScale="77500" lnSpcReduction="20000"/>
          </a:bodyPr>
          <a:lstStyle/>
          <a:p>
            <a:pPr algn="just"/>
            <a:r>
              <a:rPr lang="ru-RU" dirty="0" err="1"/>
              <a:t>Игумения</a:t>
            </a:r>
            <a:r>
              <a:rPr lang="ru-RU" dirty="0"/>
              <a:t> Таисия обратилась на Святую гору Афон с просьбой о написании для </a:t>
            </a:r>
            <a:r>
              <a:rPr lang="ru-RU" dirty="0" err="1"/>
              <a:t>Черноезерской</a:t>
            </a:r>
            <a:r>
              <a:rPr lang="ru-RU" dirty="0"/>
              <a:t> пустыни иконы Божией Матери «</a:t>
            </a:r>
            <a:r>
              <a:rPr lang="ru-RU" dirty="0" err="1"/>
              <a:t>Скоропослушница</a:t>
            </a:r>
            <a:r>
              <a:rPr lang="ru-RU" dirty="0"/>
              <a:t>». В самом </a:t>
            </a:r>
            <a:r>
              <a:rPr lang="ru-RU" dirty="0" err="1"/>
              <a:t>Леушино</a:t>
            </a:r>
            <a:r>
              <a:rPr lang="ru-RU" dirty="0"/>
              <a:t> существовал чтимый образ «</a:t>
            </a:r>
            <a:r>
              <a:rPr lang="ru-RU" dirty="0" err="1"/>
              <a:t>Скоропослушницы</a:t>
            </a:r>
            <a:r>
              <a:rPr lang="ru-RU" dirty="0"/>
              <a:t>». В знак духовного единства Леушинской и </a:t>
            </a:r>
            <a:r>
              <a:rPr lang="ru-RU" dirty="0" err="1"/>
              <a:t>Черноезерской</a:t>
            </a:r>
            <a:r>
              <a:rPr lang="ru-RU" dirty="0"/>
              <a:t> обителей матушка Таисия благословила написание иконы. Икона была написана и освящена на Святой горе. 14 мая 1914 г. в праздник Отдания Пасхи состоялось торжественное принесение образа в </a:t>
            </a:r>
            <a:r>
              <a:rPr lang="ru-RU" dirty="0" err="1"/>
              <a:t>Черноезерскую</a:t>
            </a:r>
            <a:r>
              <a:rPr lang="ru-RU" dirty="0"/>
              <a:t> пустынь. Во время шествия из каждой деревни по пути следования навстречу иконе выходили крестные ходы с хоругвями и иконами, и в каждой деревне служился молебен. С того времени 14 мая стал местным днем празднования иконы Божией Матери «</a:t>
            </a:r>
            <a:r>
              <a:rPr lang="ru-RU" dirty="0" err="1"/>
              <a:t>Скоропослушница</a:t>
            </a:r>
            <a:r>
              <a:rPr lang="ru-RU" dirty="0"/>
              <a:t>» в </a:t>
            </a:r>
            <a:r>
              <a:rPr lang="ru-RU" dirty="0" err="1"/>
              <a:t>Черноезерском</a:t>
            </a:r>
            <a:r>
              <a:rPr lang="ru-RU" dirty="0"/>
              <a:t> монастыре. Каждый год в этот день совершалось праздничное богослужение, водосвятие на озере и крестный ход</a:t>
            </a:r>
            <a:r>
              <a:rPr lang="ru-RU" dirty="0" smtClean="0"/>
              <a:t>.</a:t>
            </a:r>
            <a:endParaRPr lang="ru-RU" dirty="0"/>
          </a:p>
          <a:p>
            <a:pPr algn="just"/>
            <a:r>
              <a:rPr lang="ru-RU" dirty="0"/>
              <a:t>Второй чтимой святыней обители стала икона Божией Матери «Взыскание погибших», пожертвованная в </a:t>
            </a:r>
            <a:r>
              <a:rPr lang="ru-RU" dirty="0" err="1"/>
              <a:t>Черноезерскую</a:t>
            </a:r>
            <a:r>
              <a:rPr lang="ru-RU" dirty="0"/>
              <a:t> пустынь в связи с началом Первой мировой войны. После обретения образа была совершена Божественная литургия, а затем крестный ход со святыней обошел вокруг деревянного храма и заложенного каменного собора. Эта икона стала утешением для населения </a:t>
            </a:r>
            <a:r>
              <a:rPr lang="ru-RU" dirty="0" err="1"/>
              <a:t>Черноезерских</a:t>
            </a:r>
            <a:r>
              <a:rPr lang="ru-RU" dirty="0"/>
              <a:t> мест, отправивших на фронты войны своих мужей, сыновей и </a:t>
            </a:r>
            <a:r>
              <a:rPr lang="ru-RU" dirty="0" smtClean="0"/>
              <a:t>братьев.</a:t>
            </a:r>
            <a:endParaRPr lang="ru-RU" dirty="0"/>
          </a:p>
        </p:txBody>
      </p:sp>
    </p:spTree>
    <p:extLst>
      <p:ext uri="{BB962C8B-B14F-4D97-AF65-F5344CB8AC3E}">
        <p14:creationId xmlns:p14="http://schemas.microsoft.com/office/powerpoint/2010/main" val="3377332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Чёрное </a:t>
            </a:r>
            <a:r>
              <a:rPr lang="ru-RU" dirty="0" smtClean="0"/>
              <a:t>озеро</a:t>
            </a:r>
            <a:endParaRPr lang="ru-RU" dirty="0"/>
          </a:p>
        </p:txBody>
      </p:sp>
      <p:pic>
        <p:nvPicPr>
          <p:cNvPr id="9218" name="Picture 2" descr="https://sun9-58.userapi.com/c622426/v622426671/4e108/VBRzp-927m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57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Игумения</a:t>
            </a:r>
            <a:r>
              <a:rPr lang="ru-RU" dirty="0" smtClean="0"/>
              <a:t> Таисия (Солопова)</a:t>
            </a:r>
            <a:endParaRPr lang="ru-RU" dirty="0"/>
          </a:p>
        </p:txBody>
      </p:sp>
      <p:pic>
        <p:nvPicPr>
          <p:cNvPr id="1026" name="Picture 2" descr="https://upload.wikimedia.org/wikipedia/commons/2/22/%D0%98%D0%B3%D1%83%D0%BC%D0%B5%D0%BD%D0%B8%D1%8F_%D0%A2%D0%B0%D0%B8%D1%81%D0%B8%D1%8F_%28%D0%A1%D0%BE%D0%BB%D0%BE%D0%BF%D0%BE%D0%B2%D0%B0%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77177" y="1825625"/>
            <a:ext cx="343764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460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3148" y="590593"/>
            <a:ext cx="10515600" cy="1325563"/>
          </a:xfrm>
        </p:spPr>
        <p:txBody>
          <a:bodyPr>
            <a:normAutofit fontScale="90000"/>
          </a:bodyPr>
          <a:lstStyle/>
          <a:p>
            <a:pPr algn="ctr"/>
            <a:r>
              <a:rPr lang="ru-RU" sz="3100" b="1" dirty="0" smtClean="0"/>
              <a:t>Последняя настоятельница </a:t>
            </a:r>
            <a:r>
              <a:rPr lang="ru-RU" sz="3100" b="1" dirty="0"/>
              <a:t>обители </a:t>
            </a:r>
            <a:r>
              <a:rPr lang="ru-RU" sz="3100" b="1" dirty="0" smtClean="0"/>
              <a:t/>
            </a:r>
            <a:br>
              <a:rPr lang="ru-RU" sz="3100" b="1" dirty="0" smtClean="0"/>
            </a:br>
            <a:r>
              <a:rPr lang="ru-RU" sz="3100" b="1" dirty="0" err="1" smtClean="0"/>
              <a:t>игумения</a:t>
            </a:r>
            <a:r>
              <a:rPr lang="ru-RU" sz="3100" b="1" dirty="0" smtClean="0"/>
              <a:t> </a:t>
            </a:r>
            <a:r>
              <a:rPr lang="ru-RU" sz="3100" b="1" dirty="0" smtClean="0"/>
              <a:t>Маргарита </a:t>
            </a:r>
            <a:r>
              <a:rPr lang="ru-RU" sz="3100" b="1" dirty="0" smtClean="0"/>
              <a:t/>
            </a:r>
            <a:br>
              <a:rPr lang="ru-RU" sz="3100" b="1" dirty="0" smtClean="0"/>
            </a:br>
            <a:r>
              <a:rPr lang="ru-RU" sz="3100" b="1" dirty="0" smtClean="0"/>
              <a:t>(</a:t>
            </a:r>
            <a:r>
              <a:rPr lang="ru-RU" sz="3100" b="1" dirty="0" smtClean="0"/>
              <a:t>Мария </a:t>
            </a:r>
            <a:r>
              <a:rPr lang="ru-RU" sz="3100" b="1" dirty="0"/>
              <a:t>Андреевна </a:t>
            </a:r>
            <a:r>
              <a:rPr lang="ru-RU" sz="3100" b="1" dirty="0" smtClean="0"/>
              <a:t>Носова</a:t>
            </a:r>
            <a:r>
              <a:rPr lang="ru-RU" sz="3100" b="1" dirty="0" smtClean="0"/>
              <a:t>).</a:t>
            </a:r>
            <a:r>
              <a:rPr lang="ru-RU" dirty="0" smtClean="0"/>
              <a:t/>
            </a:r>
            <a:br>
              <a:rPr lang="ru-RU" dirty="0" smtClean="0"/>
            </a:br>
            <a:endParaRPr lang="ru-RU" dirty="0"/>
          </a:p>
        </p:txBody>
      </p:sp>
      <p:sp>
        <p:nvSpPr>
          <p:cNvPr id="3" name="Объект 2"/>
          <p:cNvSpPr>
            <a:spLocks noGrp="1"/>
          </p:cNvSpPr>
          <p:nvPr>
            <p:ph idx="1"/>
          </p:nvPr>
        </p:nvSpPr>
        <p:spPr/>
        <p:txBody>
          <a:bodyPr/>
          <a:lstStyle/>
          <a:p>
            <a:pPr marL="0" indent="0" algn="just">
              <a:buNone/>
            </a:pPr>
            <a:r>
              <a:rPr lang="ru-RU" dirty="0"/>
              <a:t>В 1911–1914 годах </a:t>
            </a:r>
            <a:r>
              <a:rPr lang="ru-RU" dirty="0" err="1"/>
              <a:t>игумения</a:t>
            </a:r>
            <a:r>
              <a:rPr lang="ru-RU" dirty="0"/>
              <a:t> </a:t>
            </a:r>
            <a:r>
              <a:rPr lang="ru-RU" dirty="0" smtClean="0"/>
              <a:t>Таисия (Солопова) </a:t>
            </a:r>
            <a:r>
              <a:rPr lang="ru-RU" dirty="0"/>
              <a:t>перевела в </a:t>
            </a:r>
            <a:r>
              <a:rPr lang="ru-RU" dirty="0" err="1"/>
              <a:t>Черноезерскую</a:t>
            </a:r>
            <a:r>
              <a:rPr lang="ru-RU" dirty="0"/>
              <a:t> пустынь на основные должности монахинь и послушниц из своего монастыря. При возобновлении </a:t>
            </a:r>
            <a:r>
              <a:rPr lang="ru-RU" dirty="0" err="1"/>
              <a:t>Антониево-Черноезерской</a:t>
            </a:r>
            <a:r>
              <a:rPr lang="ru-RU" dirty="0"/>
              <a:t> пустыни монахиню Маргариту направили в помощь монахине Антонине, которая была назначена настоятельницей. Настоятельницей возобновленной обители стала монахиня Антонина. Главной помощницей ее стала монахиня Маргарита (Мария Андреевна Носова). Мать Маргарита была </a:t>
            </a:r>
            <a:r>
              <a:rPr lang="ru-RU" dirty="0" err="1"/>
              <a:t>казначеей</a:t>
            </a:r>
            <a:r>
              <a:rPr lang="ru-RU" dirty="0"/>
              <a:t> и заведовала всеми постройками новой обители.</a:t>
            </a:r>
          </a:p>
        </p:txBody>
      </p:sp>
    </p:spTree>
    <p:extLst>
      <p:ext uri="{BB962C8B-B14F-4D97-AF65-F5344CB8AC3E}">
        <p14:creationId xmlns:p14="http://schemas.microsoft.com/office/powerpoint/2010/main" val="619095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Восстановление </a:t>
            </a:r>
            <a:r>
              <a:rPr lang="ru-RU" b="1" dirty="0" err="1" smtClean="0"/>
              <a:t>Черноезерской</a:t>
            </a:r>
            <a:r>
              <a:rPr lang="ru-RU" b="1" dirty="0" smtClean="0"/>
              <a:t> пустыни</a:t>
            </a:r>
            <a:endParaRPr lang="ru-RU" dirty="0"/>
          </a:p>
        </p:txBody>
      </p:sp>
      <p:sp>
        <p:nvSpPr>
          <p:cNvPr id="3" name="Объект 2"/>
          <p:cNvSpPr>
            <a:spLocks noGrp="1"/>
          </p:cNvSpPr>
          <p:nvPr>
            <p:ph idx="1"/>
          </p:nvPr>
        </p:nvSpPr>
        <p:spPr/>
        <p:txBody>
          <a:bodyPr/>
          <a:lstStyle/>
          <a:p>
            <a:pPr marL="0" indent="0" algn="just">
              <a:buNone/>
            </a:pPr>
            <a:r>
              <a:rPr lang="ru-RU" dirty="0" smtClean="0"/>
              <a:t>Впоследствии она стала </a:t>
            </a:r>
            <a:r>
              <a:rPr lang="ru-RU" dirty="0" err="1" smtClean="0"/>
              <a:t>игуменией</a:t>
            </a:r>
            <a:r>
              <a:rPr lang="ru-RU" dirty="0" smtClean="0"/>
              <a:t> монастыря. Родилась она в 1870 году в крестьянской семье. Обучалась в Москве на строительных курсах, получила право быть чертежником и помощником архитектора. В 1884 году поступила в Леушинский </a:t>
            </a:r>
            <a:r>
              <a:rPr lang="ru-RU" dirty="0" err="1" smtClean="0"/>
              <a:t>Иоанно</a:t>
            </a:r>
            <a:r>
              <a:rPr lang="ru-RU" dirty="0" smtClean="0"/>
              <a:t>-Предтеченский монастырь, трудилась в иконописной мастерской. В 1907 году определена в число послушниц монастыря, заведовала библиотекой. 23 ноября 1908 года приняла монашеский постриг с именем </a:t>
            </a:r>
            <a:r>
              <a:rPr lang="ru-RU" dirty="0" err="1" smtClean="0"/>
              <a:t>Магарита</a:t>
            </a:r>
            <a:r>
              <a:rPr lang="ru-RU" dirty="0" smtClean="0"/>
              <a:t> в честь святой великомученицы Марины (Маргариты) Антиохийской.</a:t>
            </a:r>
            <a:endParaRPr lang="ru-RU" dirty="0"/>
          </a:p>
        </p:txBody>
      </p:sp>
    </p:spTree>
    <p:extLst>
      <p:ext uri="{BB962C8B-B14F-4D97-AF65-F5344CB8AC3E}">
        <p14:creationId xmlns:p14="http://schemas.microsoft.com/office/powerpoint/2010/main" val="3869482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Восстановление </a:t>
            </a:r>
            <a:r>
              <a:rPr lang="ru-RU" b="1" dirty="0" err="1" smtClean="0"/>
              <a:t>Черноезерской</a:t>
            </a:r>
            <a:r>
              <a:rPr lang="ru-RU" b="1" dirty="0" smtClean="0"/>
              <a:t> пустыни</a:t>
            </a:r>
            <a:endParaRPr lang="ru-RU" dirty="0"/>
          </a:p>
        </p:txBody>
      </p:sp>
      <p:sp>
        <p:nvSpPr>
          <p:cNvPr id="3" name="Объект 2"/>
          <p:cNvSpPr>
            <a:spLocks noGrp="1"/>
          </p:cNvSpPr>
          <p:nvPr>
            <p:ph idx="1"/>
          </p:nvPr>
        </p:nvSpPr>
        <p:spPr/>
        <p:txBody>
          <a:bodyPr/>
          <a:lstStyle/>
          <a:p>
            <a:r>
              <a:rPr lang="ru-RU" dirty="0"/>
              <a:t>К моменту открытия на территории пустыни находились:</a:t>
            </a:r>
            <a:r>
              <a:rPr lang="ru-RU" dirty="0" smtClean="0"/>
              <a:t/>
            </a:r>
            <a:br>
              <a:rPr lang="ru-RU" dirty="0" smtClean="0"/>
            </a:br>
            <a:r>
              <a:rPr lang="ru-RU" dirty="0"/>
              <a:t>1. Монастырский деревянный Антониев храм на каменном фундаменте, построен в 1911 году.</a:t>
            </a:r>
            <a:r>
              <a:rPr lang="ru-RU" dirty="0" smtClean="0"/>
              <a:t/>
            </a:r>
            <a:br>
              <a:rPr lang="ru-RU" dirty="0" smtClean="0"/>
            </a:br>
            <a:r>
              <a:rPr lang="ru-RU" dirty="0"/>
              <a:t>2. Деревянная звонница.</a:t>
            </a:r>
            <a:r>
              <a:rPr lang="ru-RU" dirty="0" smtClean="0"/>
              <a:t/>
            </a:r>
            <a:br>
              <a:rPr lang="ru-RU" dirty="0" smtClean="0"/>
            </a:br>
            <a:r>
              <a:rPr lang="ru-RU" dirty="0"/>
              <a:t>3. Приходская деревянная </a:t>
            </a:r>
            <a:r>
              <a:rPr lang="ru-RU" dirty="0" err="1"/>
              <a:t>Богородицерождественская</a:t>
            </a:r>
            <a:r>
              <a:rPr lang="ru-RU" dirty="0"/>
              <a:t> церковь на каменном фундаменте, 1874 года постройки.</a:t>
            </a:r>
            <a:r>
              <a:rPr lang="ru-RU" dirty="0" smtClean="0"/>
              <a:t/>
            </a:r>
            <a:br>
              <a:rPr lang="ru-RU" dirty="0" smtClean="0"/>
            </a:br>
            <a:r>
              <a:rPr lang="ru-RU" dirty="0"/>
              <a:t>4. Церковно-приходская школа.</a:t>
            </a:r>
          </a:p>
        </p:txBody>
      </p:sp>
    </p:spTree>
    <p:extLst>
      <p:ext uri="{BB962C8B-B14F-4D97-AF65-F5344CB8AC3E}">
        <p14:creationId xmlns:p14="http://schemas.microsoft.com/office/powerpoint/2010/main" val="1622039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Восстановление </a:t>
            </a:r>
            <a:r>
              <a:rPr lang="ru-RU" b="1" dirty="0" err="1" smtClean="0"/>
              <a:t>Черноезерской</a:t>
            </a:r>
            <a:r>
              <a:rPr lang="ru-RU" b="1" dirty="0" smtClean="0"/>
              <a:t> пустыни</a:t>
            </a:r>
            <a:endParaRPr lang="ru-RU" dirty="0"/>
          </a:p>
        </p:txBody>
      </p:sp>
      <p:sp>
        <p:nvSpPr>
          <p:cNvPr id="3" name="Объект 2"/>
          <p:cNvSpPr>
            <a:spLocks noGrp="1"/>
          </p:cNvSpPr>
          <p:nvPr>
            <p:ph idx="1"/>
          </p:nvPr>
        </p:nvSpPr>
        <p:spPr/>
        <p:txBody>
          <a:bodyPr>
            <a:normAutofit fontScale="85000" lnSpcReduction="10000"/>
          </a:bodyPr>
          <a:lstStyle/>
          <a:p>
            <a:pPr marL="0" indent="0" algn="just">
              <a:buNone/>
            </a:pPr>
            <a:r>
              <a:rPr lang="ru-RU" dirty="0" smtClean="0"/>
              <a:t>К </a:t>
            </a:r>
            <a:r>
              <a:rPr lang="ru-RU" dirty="0"/>
              <a:t>июлю 1912 года было полностью завершено строительство деревянной ограды со святыми вратами, приобретён большой 70-пудовый колокол, который за неимением колокольни повесили на четырёх столбах. Внутри ограды был почти построен игуменский деревянный корпус, рядом с ним деревянный дом для монахинь, баня с прачечной.</a:t>
            </a:r>
            <a:r>
              <a:rPr lang="ru-RU" dirty="0" smtClean="0"/>
              <a:t/>
            </a:r>
            <a:br>
              <a:rPr lang="ru-RU" dirty="0" smtClean="0"/>
            </a:br>
            <a:r>
              <a:rPr lang="ru-RU" dirty="0" smtClean="0"/>
              <a:t>Главным </a:t>
            </a:r>
            <a:r>
              <a:rPr lang="ru-RU" dirty="0"/>
              <a:t>событием лета 1912 года стала закладка каменного храма, которую совершил архиепископ Арсений</a:t>
            </a:r>
            <a:r>
              <a:rPr lang="ru-RU" dirty="0" smtClean="0"/>
              <a:t>.</a:t>
            </a:r>
          </a:p>
          <a:p>
            <a:pPr marL="0" indent="0" algn="just">
              <a:buNone/>
            </a:pPr>
            <a:r>
              <a:rPr lang="ru-RU" dirty="0" smtClean="0"/>
              <a:t>Постройка </a:t>
            </a:r>
            <a:r>
              <a:rPr lang="ru-RU" dirty="0"/>
              <a:t>каменного собора в </a:t>
            </a:r>
            <a:r>
              <a:rPr lang="ru-RU" dirty="0" err="1"/>
              <a:t>Черноезерье</a:t>
            </a:r>
            <a:r>
              <a:rPr lang="ru-RU" dirty="0"/>
              <a:t> стало наиболее трудоёмким и затратным начинанием матушки Таисии. </a:t>
            </a:r>
            <a:r>
              <a:rPr lang="ru-RU" dirty="0" err="1"/>
              <a:t>Игумения</a:t>
            </a:r>
            <a:r>
              <a:rPr lang="ru-RU" dirty="0"/>
              <a:t> Таисия прилагала много сил для поисков благотворителей, сумела добиться небольшой дотации от Святейшего Синода, но денег катастрофически не хватало. Она использовала любую возможность получить помощь. Так, при содействии новгородского губернатора Новгородским Управлением Земледелия и Государственных Имуществ было бесплатно выделено 966 брёвен.</a:t>
            </a:r>
          </a:p>
        </p:txBody>
      </p:sp>
    </p:spTree>
    <p:extLst>
      <p:ext uri="{BB962C8B-B14F-4D97-AF65-F5344CB8AC3E}">
        <p14:creationId xmlns:p14="http://schemas.microsoft.com/office/powerpoint/2010/main" val="1960855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Основание пустыни </a:t>
            </a:r>
            <a:endParaRPr lang="ru-RU" dirty="0"/>
          </a:p>
        </p:txBody>
      </p:sp>
      <p:sp>
        <p:nvSpPr>
          <p:cNvPr id="3" name="Объект 2"/>
          <p:cNvSpPr>
            <a:spLocks noGrp="1"/>
          </p:cNvSpPr>
          <p:nvPr>
            <p:ph sz="half" idx="1"/>
          </p:nvPr>
        </p:nvSpPr>
        <p:spPr/>
        <p:txBody>
          <a:bodyPr>
            <a:normAutofit fontScale="92500" lnSpcReduction="10000"/>
          </a:bodyPr>
          <a:lstStyle/>
          <a:p>
            <a:pPr marL="0" indent="0" algn="just">
              <a:buNone/>
            </a:pPr>
            <a:r>
              <a:rPr lang="ru-RU" dirty="0"/>
              <a:t>Богородицкая </a:t>
            </a:r>
            <a:r>
              <a:rPr lang="ru-RU" dirty="0" err="1"/>
              <a:t>Черноезерская</a:t>
            </a:r>
            <a:r>
              <a:rPr lang="ru-RU" dirty="0"/>
              <a:t> </a:t>
            </a:r>
            <a:r>
              <a:rPr lang="ru-RU" dirty="0" err="1"/>
              <a:t>Антониева</a:t>
            </a:r>
            <a:r>
              <a:rPr lang="ru-RU" dirty="0"/>
              <a:t> мужская пустынь расположена была на берегу небольшого озера, называемого Черным в двух верстах от реки Шексны и в 40 верстах (к северо-востоку) от той местности, где ныне находится уездный город Череповец. Основателем ее был преподобный Антоний, прозванный по месту жительства </a:t>
            </a:r>
            <a:r>
              <a:rPr lang="ru-RU" dirty="0" err="1"/>
              <a:t>Черноезерским</a:t>
            </a:r>
            <a:r>
              <a:rPr lang="ru-RU" dirty="0"/>
              <a:t>.</a:t>
            </a:r>
          </a:p>
        </p:txBody>
      </p:sp>
      <p:pic>
        <p:nvPicPr>
          <p:cNvPr id="1028" name="Picture 4" descr="https://sun9-56.userapi.com/c630523/v630523671/11a47/4tPWo-IDzpQ.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827057" y="1825625"/>
            <a:ext cx="387188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188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t>Восстановление </a:t>
            </a:r>
            <a:r>
              <a:rPr lang="ru-RU" sz="3600" b="1" dirty="0" err="1" smtClean="0"/>
              <a:t>Черноезерской</a:t>
            </a:r>
            <a:r>
              <a:rPr lang="ru-RU" sz="3600" b="1" dirty="0" smtClean="0"/>
              <a:t> пустыни</a:t>
            </a:r>
            <a:endParaRPr lang="ru-RU" sz="3600" dirty="0"/>
          </a:p>
        </p:txBody>
      </p:sp>
      <p:sp>
        <p:nvSpPr>
          <p:cNvPr id="3" name="Объект 2"/>
          <p:cNvSpPr>
            <a:spLocks noGrp="1"/>
          </p:cNvSpPr>
          <p:nvPr>
            <p:ph idx="1"/>
          </p:nvPr>
        </p:nvSpPr>
        <p:spPr>
          <a:xfrm>
            <a:off x="653143" y="1484416"/>
            <a:ext cx="10937174" cy="4857007"/>
          </a:xfrm>
        </p:spPr>
        <p:txBody>
          <a:bodyPr>
            <a:normAutofit fontScale="77500" lnSpcReduction="20000"/>
          </a:bodyPr>
          <a:lstStyle/>
          <a:p>
            <a:pPr marL="0" indent="0" algn="just">
              <a:buNone/>
            </a:pPr>
            <a:r>
              <a:rPr lang="ru-RU" dirty="0"/>
              <a:t>Благодаря хлопотам матушки Таисии о бедной глухой </a:t>
            </a:r>
            <a:r>
              <a:rPr lang="ru-RU" dirty="0" err="1"/>
              <a:t>Черноезерской</a:t>
            </a:r>
            <a:r>
              <a:rPr lang="ru-RU" dirty="0"/>
              <a:t> обители стало известно даже императору Николаю Второму</a:t>
            </a:r>
            <a:r>
              <a:rPr lang="ru-RU" dirty="0" smtClean="0"/>
              <a:t>.</a:t>
            </a:r>
          </a:p>
          <a:p>
            <a:pPr marL="0" indent="0" algn="just">
              <a:buNone/>
            </a:pPr>
            <a:r>
              <a:rPr lang="ru-RU" dirty="0" smtClean="0"/>
              <a:t>Аудиенция </a:t>
            </a:r>
            <a:r>
              <a:rPr lang="ru-RU" dirty="0" smtClean="0"/>
              <a:t>у царя была по другому поводу, но когда в разговоре возник удобный момент, </a:t>
            </a:r>
            <a:r>
              <a:rPr lang="ru-RU" dirty="0" err="1" smtClean="0"/>
              <a:t>игумения</a:t>
            </a:r>
            <a:r>
              <a:rPr lang="ru-RU" dirty="0" smtClean="0"/>
              <a:t> Таисия рассказала о своём детище. В ходе беседы она подарила царю книгу о Ферапонтовом монастыре и позже писала об этом архиепископу Арсению: "…С благословения Вашего я упоминала Его Величеству о </a:t>
            </a:r>
            <a:r>
              <a:rPr lang="ru-RU" dirty="0" err="1" smtClean="0"/>
              <a:t>Черноезерской</a:t>
            </a:r>
            <a:r>
              <a:rPr lang="ru-RU" dirty="0" smtClean="0"/>
              <a:t> возрождающейся пустыни и то потому, что пришлось к слову, когда Он, любуясь книгою о Ферапонтовом монастыре, спросил меня: "Это уже последний монастырь вы восстановили?" (Раньше мы говорили о моем участии в устройстве монастырей о. Иоанна). Вот на этот вопрос я и ответила, что уже после того, только в прошлом году летом мне поручил наш архиепископ Арсений восстановить эту пустынь с миссионерскою целью, среди раскольнических скитов, изобилующих в той местности. На это Он сказал: "Это тоже великое дело", - и стал расспрашивать меня о </a:t>
            </a:r>
            <a:r>
              <a:rPr lang="ru-RU" dirty="0" err="1" smtClean="0"/>
              <a:t>Черноезерье</a:t>
            </a:r>
            <a:r>
              <a:rPr lang="ru-RU" dirty="0" smtClean="0"/>
              <a:t>. Конечно, я ответила Ему всю правду, закончив, что ни средств даже, ни обеспечения не имеется никакого. Он ответил: "Но в такой короткий срок, конечно, нельзя все сделать, - Бог даст, будет все".</a:t>
            </a:r>
          </a:p>
          <a:p>
            <a:pPr marL="0" indent="0" algn="just">
              <a:buNone/>
            </a:pPr>
            <a:r>
              <a:rPr lang="ru-RU" dirty="0" smtClean="0"/>
              <a:t/>
            </a:r>
            <a:br>
              <a:rPr lang="ru-RU" dirty="0" smtClean="0"/>
            </a:br>
            <a:r>
              <a:rPr lang="ru-RU" dirty="0"/>
              <a:t>     Николай Второй поспособствовал, чтобы </a:t>
            </a:r>
            <a:r>
              <a:rPr lang="ru-RU" dirty="0" err="1"/>
              <a:t>Черноезерской</a:t>
            </a:r>
            <a:r>
              <a:rPr lang="ru-RU" dirty="0"/>
              <a:t> пустыне были выделены средства из </a:t>
            </a:r>
            <a:r>
              <a:rPr lang="ru-RU" dirty="0" err="1"/>
              <a:t>госказны</a:t>
            </a:r>
            <a:r>
              <a:rPr lang="ru-RU" dirty="0"/>
              <a:t>. Почти полностью храм был построен в 1919 году, когда уже не было в живых ни царя, ни матушки Таисии, и когда страной правили большевики. </a:t>
            </a:r>
          </a:p>
        </p:txBody>
      </p:sp>
    </p:spTree>
    <p:extLst>
      <p:ext uri="{BB962C8B-B14F-4D97-AF65-F5344CB8AC3E}">
        <p14:creationId xmlns:p14="http://schemas.microsoft.com/office/powerpoint/2010/main" val="1390712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Восстановление </a:t>
            </a:r>
            <a:r>
              <a:rPr lang="ru-RU" b="1" dirty="0" err="1" smtClean="0"/>
              <a:t>Черноезерской</a:t>
            </a:r>
            <a:r>
              <a:rPr lang="ru-RU" b="1" dirty="0" smtClean="0"/>
              <a:t> пустыни</a:t>
            </a:r>
            <a:endParaRPr lang="ru-RU" dirty="0"/>
          </a:p>
        </p:txBody>
      </p:sp>
      <p:sp>
        <p:nvSpPr>
          <p:cNvPr id="3" name="Объект 2"/>
          <p:cNvSpPr>
            <a:spLocks noGrp="1"/>
          </p:cNvSpPr>
          <p:nvPr>
            <p:ph idx="1"/>
          </p:nvPr>
        </p:nvSpPr>
        <p:spPr/>
        <p:txBody>
          <a:bodyPr>
            <a:normAutofit fontScale="92500" lnSpcReduction="20000"/>
          </a:bodyPr>
          <a:lstStyle/>
          <a:p>
            <a:pPr algn="just"/>
            <a:r>
              <a:rPr lang="ru-RU" dirty="0"/>
              <a:t>Трудами </a:t>
            </a:r>
            <a:r>
              <a:rPr lang="ru-RU" dirty="0" err="1"/>
              <a:t>игумении</a:t>
            </a:r>
            <a:r>
              <a:rPr lang="ru-RU" dirty="0"/>
              <a:t> и сестер </a:t>
            </a:r>
            <a:r>
              <a:rPr lang="ru-RU" dirty="0" err="1"/>
              <a:t>Черноезерская</a:t>
            </a:r>
            <a:r>
              <a:rPr lang="ru-RU" dirty="0"/>
              <a:t> пустынь превратилась в процветающую обитель с 46-ю </a:t>
            </a:r>
            <a:r>
              <a:rPr lang="ru-RU" dirty="0" err="1"/>
              <a:t>насельницами</a:t>
            </a:r>
            <a:r>
              <a:rPr lang="ru-RU" dirty="0"/>
              <a:t>, большинство из которых были молоды и трудоспособны. Старше 60 лет – всего две инокини: одна, 75-ти летняя, освобождена от послушания, вторая, </a:t>
            </a:r>
            <a:r>
              <a:rPr lang="ru-RU" dirty="0" err="1"/>
              <a:t>помоложе</a:t>
            </a:r>
            <a:r>
              <a:rPr lang="ru-RU" dirty="0"/>
              <a:t>, следила за чистотой в церкви.</a:t>
            </a:r>
            <a:r>
              <a:rPr lang="ru-RU" dirty="0" smtClean="0"/>
              <a:t/>
            </a:r>
            <a:br>
              <a:rPr lang="ru-RU" dirty="0" smtClean="0"/>
            </a:br>
            <a:r>
              <a:rPr lang="ru-RU" dirty="0"/>
              <a:t>В 1912 году монахиню Маргариту перевели в Благовещенский </a:t>
            </a:r>
            <a:r>
              <a:rPr lang="ru-RU" dirty="0" err="1"/>
              <a:t>Воронцовский</a:t>
            </a:r>
            <a:r>
              <a:rPr lang="ru-RU" dirty="0"/>
              <a:t> монастырь Псковской епархии в качестве настоятельницы с возведением в сан </a:t>
            </a:r>
            <a:r>
              <a:rPr lang="ru-RU" dirty="0" err="1"/>
              <a:t>игумении</a:t>
            </a:r>
            <a:r>
              <a:rPr lang="ru-RU" dirty="0"/>
              <a:t> (1913 г.) В связи с тем, что часть </a:t>
            </a:r>
            <a:r>
              <a:rPr lang="ru-RU" dirty="0" err="1"/>
              <a:t>насельниц</a:t>
            </a:r>
            <a:r>
              <a:rPr lang="ru-RU" dirty="0"/>
              <a:t> </a:t>
            </a:r>
            <a:r>
              <a:rPr lang="ru-RU" dirty="0" err="1"/>
              <a:t>Воронцовского</a:t>
            </a:r>
            <a:r>
              <a:rPr lang="ru-RU" dirty="0"/>
              <a:t> монастыря оказалась под влиянием ереси «иоаннитов», решением Святейшего Синода </a:t>
            </a:r>
            <a:r>
              <a:rPr lang="ru-RU" dirty="0" err="1"/>
              <a:t>игумению</a:t>
            </a:r>
            <a:r>
              <a:rPr lang="ru-RU" dirty="0"/>
              <a:t> Маргариту поселили в </a:t>
            </a:r>
            <a:r>
              <a:rPr lang="ru-RU" dirty="0" err="1"/>
              <a:t>Ригодищенский</a:t>
            </a:r>
            <a:r>
              <a:rPr lang="ru-RU" dirty="0"/>
              <a:t> монастырь Новгорода. После кончины </a:t>
            </a:r>
            <a:r>
              <a:rPr lang="ru-RU" dirty="0" err="1"/>
              <a:t>игумении</a:t>
            </a:r>
            <a:r>
              <a:rPr lang="ru-RU" dirty="0"/>
              <a:t> </a:t>
            </a:r>
            <a:r>
              <a:rPr lang="ru-RU" dirty="0" err="1"/>
              <a:t>Антониево-Черноезерской</a:t>
            </a:r>
            <a:r>
              <a:rPr lang="ru-RU" dirty="0"/>
              <a:t> пустыни Антонины, по избранию сестер </a:t>
            </a:r>
            <a:r>
              <a:rPr lang="ru-RU" dirty="0" err="1"/>
              <a:t>игумению</a:t>
            </a:r>
            <a:r>
              <a:rPr lang="ru-RU" dirty="0"/>
              <a:t> Маргариту утвердили в 1920 году в должности настоятельницы.</a:t>
            </a:r>
          </a:p>
        </p:txBody>
      </p:sp>
    </p:spTree>
    <p:extLst>
      <p:ext uri="{BB962C8B-B14F-4D97-AF65-F5344CB8AC3E}">
        <p14:creationId xmlns:p14="http://schemas.microsoft.com/office/powerpoint/2010/main" val="3236331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a:t>Черноезерье</a:t>
            </a:r>
            <a:endParaRPr lang="ru-RU" dirty="0"/>
          </a:p>
        </p:txBody>
      </p:sp>
      <p:pic>
        <p:nvPicPr>
          <p:cNvPr id="7170" name="Picture 2" descr="https://sun9-18.userapi.com/c630528/v630528671/12849/_Ln9-L1FHJ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56366" y="1896877"/>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217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Восстановление </a:t>
            </a:r>
            <a:r>
              <a:rPr lang="ru-RU" b="1" dirty="0" err="1" smtClean="0"/>
              <a:t>Черноезерской</a:t>
            </a:r>
            <a:r>
              <a:rPr lang="ru-RU" b="1" dirty="0" smtClean="0"/>
              <a:t> пустыни</a:t>
            </a:r>
            <a:endParaRPr lang="ru-RU" dirty="0"/>
          </a:p>
        </p:txBody>
      </p:sp>
      <p:sp>
        <p:nvSpPr>
          <p:cNvPr id="3" name="Объект 2"/>
          <p:cNvSpPr>
            <a:spLocks noGrp="1"/>
          </p:cNvSpPr>
          <p:nvPr>
            <p:ph idx="1"/>
          </p:nvPr>
        </p:nvSpPr>
        <p:spPr/>
        <p:txBody>
          <a:bodyPr>
            <a:normAutofit/>
          </a:bodyPr>
          <a:lstStyle/>
          <a:p>
            <a:pPr algn="just"/>
            <a:r>
              <a:rPr lang="ru-RU" dirty="0"/>
              <a:t>В 1920 году в монастыре уже не было гостиницы, рукодельной мастерской, сада и пасеки, конюшни. Каменная церковь, строительство которой начато в 1912 году, так и не была достроена. Хозяйство обители приходило в упадок, но число послушниц в монастыре не уменьшалось. В 1921 году в монастыре проживали 53 человека: </a:t>
            </a:r>
            <a:r>
              <a:rPr lang="ru-RU" dirty="0" err="1"/>
              <a:t>игумения</a:t>
            </a:r>
            <a:r>
              <a:rPr lang="ru-RU" dirty="0"/>
              <a:t> Маргарита, 7 монахинь, одна рясофорная послушница и 44 послушницы-белицы. Но участь обители была уже решена – до закрытия ее новой властью оставалось совсем немного времени. Последнее известие о матушке Маргарите – награждение ее в 1921 году наперсным крестом. </a:t>
            </a:r>
          </a:p>
        </p:txBody>
      </p:sp>
    </p:spTree>
    <p:extLst>
      <p:ext uri="{BB962C8B-B14F-4D97-AF65-F5344CB8AC3E}">
        <p14:creationId xmlns:p14="http://schemas.microsoft.com/office/powerpoint/2010/main" val="3558470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a:t>Черноезерье</a:t>
            </a:r>
            <a:endParaRPr lang="ru-RU" dirty="0"/>
          </a:p>
        </p:txBody>
      </p:sp>
      <p:pic>
        <p:nvPicPr>
          <p:cNvPr id="8194" name="Picture 2" descr="https://sun9-68.userapi.com/c630528/v630528671/12827/gZXBVg8jW2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8124" y="1690688"/>
            <a:ext cx="6416908" cy="481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255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i="1" dirty="0" smtClean="0"/>
              <a:t/>
            </a:r>
            <a:br>
              <a:rPr lang="ru-RU" b="1" i="1" dirty="0" smtClean="0"/>
            </a:br>
            <a:r>
              <a:rPr lang="ru-RU" b="1" i="1" dirty="0" smtClean="0"/>
              <a:t>Монахини </a:t>
            </a:r>
            <a:r>
              <a:rPr lang="ru-RU" b="1" i="1" dirty="0"/>
              <a:t>и рясофорные послушницы </a:t>
            </a:r>
            <a:r>
              <a:rPr lang="ru-RU" b="1" i="1" dirty="0" err="1"/>
              <a:t>Черноезерской</a:t>
            </a:r>
            <a:r>
              <a:rPr lang="ru-RU" b="1" i="1" dirty="0"/>
              <a:t> пустыни</a:t>
            </a:r>
            <a:br>
              <a:rPr lang="ru-RU" b="1" i="1" dirty="0"/>
            </a:br>
            <a:endParaRPr lang="ru-RU" dirty="0"/>
          </a:p>
        </p:txBody>
      </p:sp>
      <p:sp>
        <p:nvSpPr>
          <p:cNvPr id="3" name="Объект 2"/>
          <p:cNvSpPr>
            <a:spLocks noGrp="1"/>
          </p:cNvSpPr>
          <p:nvPr>
            <p:ph idx="1"/>
          </p:nvPr>
        </p:nvSpPr>
        <p:spPr/>
        <p:txBody>
          <a:bodyPr>
            <a:normAutofit fontScale="92500"/>
          </a:bodyPr>
          <a:lstStyle/>
          <a:p>
            <a:pPr algn="just"/>
            <a:r>
              <a:rPr lang="ru-RU" dirty="0"/>
              <a:t>В 1917 году в монастыре </a:t>
            </a:r>
            <a:r>
              <a:rPr lang="ru-RU" dirty="0" smtClean="0"/>
              <a:t>проживали: </a:t>
            </a:r>
            <a:r>
              <a:rPr lang="ru-RU" dirty="0"/>
              <a:t>настоятельница </a:t>
            </a:r>
            <a:r>
              <a:rPr lang="ru-RU" dirty="0" err="1"/>
              <a:t>игумения</a:t>
            </a:r>
            <a:r>
              <a:rPr lang="ru-RU" dirty="0"/>
              <a:t> Антония, 5 монахинь, 3 рясофорные послушницы. Рясофорные послушницы носили монашескую рясу, но сохраняли мирское имя и могли вернуться к мирской жизни.</a:t>
            </a:r>
          </a:p>
          <a:p>
            <a:pPr algn="just"/>
            <a:r>
              <a:rPr lang="ru-RU" dirty="0"/>
              <a:t>В 1920 году умершую </a:t>
            </a:r>
            <a:r>
              <a:rPr lang="ru-RU" dirty="0" err="1"/>
              <a:t>игумению</a:t>
            </a:r>
            <a:r>
              <a:rPr lang="ru-RU" dirty="0"/>
              <a:t> Антонию сменила </a:t>
            </a:r>
            <a:r>
              <a:rPr lang="ru-RU" dirty="0" err="1"/>
              <a:t>игумения</a:t>
            </a:r>
            <a:r>
              <a:rPr lang="ru-RU" dirty="0"/>
              <a:t> Маргарита, монахини и рясофорные послушницы были те же. В 1921 году указные послушницы Софронова и </a:t>
            </a:r>
            <a:r>
              <a:rPr lang="ru-RU" dirty="0" err="1"/>
              <a:t>Сытова</a:t>
            </a:r>
            <a:r>
              <a:rPr lang="ru-RU" dirty="0"/>
              <a:t> пострижены в монашество.</a:t>
            </a:r>
          </a:p>
          <a:p>
            <a:pPr algn="just"/>
            <a:r>
              <a:rPr lang="ru-RU" dirty="0"/>
              <a:t>В приведенной ниже таблице приводится монашеское и мирское имя, год рождения, место проживания до поступления в монастырь, даты основных событий в жизни монахини или рясофорной послушницы.</a:t>
            </a:r>
          </a:p>
          <a:p>
            <a:endParaRPr lang="ru-RU" dirty="0"/>
          </a:p>
        </p:txBody>
      </p:sp>
    </p:spTree>
    <p:extLst>
      <p:ext uri="{BB962C8B-B14F-4D97-AF65-F5344CB8AC3E}">
        <p14:creationId xmlns:p14="http://schemas.microsoft.com/office/powerpoint/2010/main" val="2343830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16077" t="13084" r="17750" b="3123"/>
          <a:stretch/>
        </p:blipFill>
        <p:spPr>
          <a:xfrm>
            <a:off x="2743200" y="-63729"/>
            <a:ext cx="6832800" cy="6921729"/>
          </a:xfrm>
          <a:prstGeom prst="rect">
            <a:avLst/>
          </a:prstGeom>
        </p:spPr>
      </p:pic>
    </p:spTree>
    <p:extLst>
      <p:ext uri="{BB962C8B-B14F-4D97-AF65-F5344CB8AC3E}">
        <p14:creationId xmlns:p14="http://schemas.microsoft.com/office/powerpoint/2010/main" val="3147846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15082" t="6219" r="17720" b="3998"/>
          <a:stretch/>
        </p:blipFill>
        <p:spPr>
          <a:xfrm>
            <a:off x="2981597" y="118754"/>
            <a:ext cx="6304907" cy="6739246"/>
          </a:xfrm>
          <a:prstGeom prst="rect">
            <a:avLst/>
          </a:prstGeom>
        </p:spPr>
      </p:pic>
    </p:spTree>
    <p:extLst>
      <p:ext uri="{BB962C8B-B14F-4D97-AF65-F5344CB8AC3E}">
        <p14:creationId xmlns:p14="http://schemas.microsoft.com/office/powerpoint/2010/main" val="4152963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15072" t="26960" r="16622" b="35760"/>
          <a:stretch/>
        </p:blipFill>
        <p:spPr>
          <a:xfrm>
            <a:off x="713677" y="1021279"/>
            <a:ext cx="10879316" cy="4750128"/>
          </a:xfrm>
          <a:prstGeom prst="rect">
            <a:avLst/>
          </a:prstGeom>
        </p:spPr>
      </p:pic>
    </p:spTree>
    <p:extLst>
      <p:ext uri="{BB962C8B-B14F-4D97-AF65-F5344CB8AC3E}">
        <p14:creationId xmlns:p14="http://schemas.microsoft.com/office/powerpoint/2010/main" val="2463561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a:t>Послушницы-белицы</a:t>
            </a:r>
            <a:br>
              <a:rPr lang="ru-RU" b="1" i="1" dirty="0"/>
            </a:br>
            <a:endParaRPr lang="ru-RU" dirty="0"/>
          </a:p>
        </p:txBody>
      </p:sp>
      <p:sp>
        <p:nvSpPr>
          <p:cNvPr id="3" name="Объект 2"/>
          <p:cNvSpPr>
            <a:spLocks noGrp="1"/>
          </p:cNvSpPr>
          <p:nvPr>
            <p:ph idx="1"/>
          </p:nvPr>
        </p:nvSpPr>
        <p:spPr/>
        <p:txBody>
          <a:bodyPr>
            <a:normAutofit fontScale="77500" lnSpcReduction="20000"/>
          </a:bodyPr>
          <a:lstStyle/>
          <a:p>
            <a:pPr algn="just"/>
            <a:r>
              <a:rPr lang="ru-RU" dirty="0"/>
              <a:t>В 1917-1920 годах в </a:t>
            </a:r>
            <a:r>
              <a:rPr lang="ru-RU" dirty="0" err="1"/>
              <a:t>Черноезерской</a:t>
            </a:r>
            <a:r>
              <a:rPr lang="ru-RU" dirty="0"/>
              <a:t> пустыни были на испытании и проживали по документам 37 послушниц-белиц. Все они – крестьянские девицы (иногда вдовы), в основном, из Новгородской и Вологодской губерний. Две трети белиц до </a:t>
            </a:r>
            <a:r>
              <a:rPr lang="ru-RU" dirty="0" err="1"/>
              <a:t>Черноезерской</a:t>
            </a:r>
            <a:r>
              <a:rPr lang="ru-RU" dirty="0"/>
              <a:t> пустыни уже потрудились в монастырях Леушинском, Ферапонтове, </a:t>
            </a:r>
            <a:r>
              <a:rPr lang="ru-RU" dirty="0" err="1"/>
              <a:t>Ригодощском</a:t>
            </a:r>
            <a:r>
              <a:rPr lang="ru-RU" dirty="0"/>
              <a:t>, </a:t>
            </a:r>
            <a:r>
              <a:rPr lang="ru-RU" dirty="0" err="1"/>
              <a:t>Филаретовой</a:t>
            </a:r>
            <a:r>
              <a:rPr lang="ru-RU" dirty="0"/>
              <a:t> пустыни Новгородской епархии, </a:t>
            </a:r>
            <a:r>
              <a:rPr lang="ru-RU" dirty="0" err="1"/>
              <a:t>Арсениево-Комельском</a:t>
            </a:r>
            <a:r>
              <a:rPr lang="ru-RU" dirty="0"/>
              <a:t> Вологодской епархии, </a:t>
            </a:r>
            <a:r>
              <a:rPr lang="ru-RU" dirty="0" err="1"/>
              <a:t>Воронцовском</a:t>
            </a:r>
            <a:r>
              <a:rPr lang="ru-RU" dirty="0"/>
              <a:t> Псковской епархии. У большинства послушниц-белиц, как и у послушниц-черниц (рясофорных) были постоянные обязанности: они работали в пекарне и поварне, рукодельной мастерской, в башмачной, в саду, на огороде, на пасеке, на конюшне и скотном дворе. Экономка и заведующая монастырской гостиницей также были из числа послушниц, живших в монастыре на испытании.</a:t>
            </a:r>
          </a:p>
          <a:p>
            <a:pPr algn="just"/>
            <a:r>
              <a:rPr lang="ru-RU" dirty="0"/>
              <a:t>Среди послушниц были и родственницы, и землячки. Четыре сестры Пименовы из деревни Большая Дора </a:t>
            </a:r>
            <a:r>
              <a:rPr lang="ru-RU" dirty="0" err="1"/>
              <a:t>Братковской</a:t>
            </a:r>
            <a:r>
              <a:rPr lang="ru-RU" dirty="0"/>
              <a:t> волости Вологодского уезда Вологодской губернии проживали в </a:t>
            </a:r>
            <a:r>
              <a:rPr lang="ru-RU" dirty="0" err="1"/>
              <a:t>Черноезерской</a:t>
            </a:r>
            <a:r>
              <a:rPr lang="ru-RU" dirty="0"/>
              <a:t> пустыни в 1914 году. Старшие сестры поступили в Леушинский монастырь в 1900 году и 1908 году, в 1911 году они перевелись в </a:t>
            </a:r>
            <a:r>
              <a:rPr lang="ru-RU" dirty="0" err="1"/>
              <a:t>Черноезерскую</a:t>
            </a:r>
            <a:r>
              <a:rPr lang="ru-RU" dirty="0"/>
              <a:t> пустынь, туда же в 1914 году прибыли две младшие сестры.</a:t>
            </a:r>
          </a:p>
          <a:p>
            <a:endParaRPr lang="ru-RU" dirty="0"/>
          </a:p>
        </p:txBody>
      </p:sp>
    </p:spTree>
    <p:extLst>
      <p:ext uri="{BB962C8B-B14F-4D97-AF65-F5344CB8AC3E}">
        <p14:creationId xmlns:p14="http://schemas.microsoft.com/office/powerpoint/2010/main" val="153854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МЕСТОПОЛОЖЕНИЕ НА КАРТЕ АНТОНИЕВОЙ ЧЕРНОЕЗЕРСКОЙ БОГОРОДИЦКОЙ ПУСТЫНИ</a:t>
            </a:r>
          </a:p>
        </p:txBody>
      </p:sp>
      <p:pic>
        <p:nvPicPr>
          <p:cNvPr id="3074" name="Picture 2" descr="МЕСТОПОЛОЖЕНИЕ НА КАРТЕ АНТОНИЕВОЙ ЧЕРНОЕЗЕРСКОЙ БОГОРОДИЦКОЙ ПУСТЫНИ"/>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3581" y="2378992"/>
            <a:ext cx="5215322" cy="3653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868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t>Послушницы-белицы</a:t>
            </a:r>
            <a:br>
              <a:rPr lang="ru-RU" b="1" i="1" dirty="0" smtClean="0"/>
            </a:br>
            <a:endParaRPr lang="ru-RU" dirty="0"/>
          </a:p>
        </p:txBody>
      </p:sp>
      <p:sp>
        <p:nvSpPr>
          <p:cNvPr id="3" name="Объект 2"/>
          <p:cNvSpPr>
            <a:spLocks noGrp="1"/>
          </p:cNvSpPr>
          <p:nvPr>
            <p:ph idx="1"/>
          </p:nvPr>
        </p:nvSpPr>
        <p:spPr/>
        <p:txBody>
          <a:bodyPr>
            <a:normAutofit fontScale="92500" lnSpcReduction="20000"/>
          </a:bodyPr>
          <a:lstStyle/>
          <a:p>
            <a:pPr algn="just"/>
            <a:r>
              <a:rPr lang="ru-RU" dirty="0"/>
              <a:t>Благочинная монастыря на 1920 год, Агафья Васильевна </a:t>
            </a:r>
            <a:r>
              <a:rPr lang="ru-RU" dirty="0" err="1"/>
              <a:t>Шарова</a:t>
            </a:r>
            <a:r>
              <a:rPr lang="ru-RU" dirty="0"/>
              <a:t> из </a:t>
            </a:r>
            <a:r>
              <a:rPr lang="ru-RU" dirty="0" err="1"/>
              <a:t>Талицкой</a:t>
            </a:r>
            <a:r>
              <a:rPr lang="ru-RU" dirty="0"/>
              <a:t> волости Кирилловского уезда Новгородской губернии, поступила в Леушинский монастырь в 1895 году, в 1911 году перевелась в </a:t>
            </a:r>
            <a:r>
              <a:rPr lang="ru-RU" dirty="0" err="1"/>
              <a:t>Черноезерскую</a:t>
            </a:r>
            <a:r>
              <a:rPr lang="ru-RU" dirty="0"/>
              <a:t> пустынь. В 1914 году кроме неё в обители проживали ещё четыре белицы из </a:t>
            </a:r>
            <a:r>
              <a:rPr lang="ru-RU" dirty="0" err="1"/>
              <a:t>Талицкой</a:t>
            </a:r>
            <a:r>
              <a:rPr lang="ru-RU" dirty="0"/>
              <a:t> волости.</a:t>
            </a:r>
          </a:p>
          <a:p>
            <a:pPr algn="just"/>
            <a:r>
              <a:rPr lang="ru-RU" dirty="0"/>
              <a:t>Послушницы выполняли в обители привычную крестьянскую работу. Грамотные поочерёдно читали </a:t>
            </a:r>
            <a:r>
              <a:rPr lang="ru-RU" dirty="0" err="1"/>
              <a:t>Неусыпаемую</a:t>
            </a:r>
            <a:r>
              <a:rPr lang="ru-RU" dirty="0"/>
              <a:t> Псалтирь (читается днем и ночью без перерыва), музыкально одаренные пели на клиросе.</a:t>
            </a:r>
          </a:p>
          <a:p>
            <a:pPr algn="just"/>
            <a:r>
              <a:rPr lang="ru-RU" dirty="0"/>
              <a:t>Характеристики, данные белицам </a:t>
            </a:r>
            <a:r>
              <a:rPr lang="ru-RU" dirty="0" err="1"/>
              <a:t>игуменией</a:t>
            </a:r>
            <a:r>
              <a:rPr lang="ru-RU" dirty="0"/>
              <a:t> монастыря, уже не такие положительные, как у монахинь и рясофорных послушниц. Отмечаются такие качества некоторых послушниц-белиц: своенравна, строптива, непочтительна к старшим, уклончива от послушания, упряма. Интересно, что и у самой благочинной Агафьи Шаровой в характеристике отмечено «своенравна».</a:t>
            </a:r>
          </a:p>
          <a:p>
            <a:endParaRPr lang="ru-RU" dirty="0"/>
          </a:p>
        </p:txBody>
      </p:sp>
    </p:spTree>
    <p:extLst>
      <p:ext uri="{BB962C8B-B14F-4D97-AF65-F5344CB8AC3E}">
        <p14:creationId xmlns:p14="http://schemas.microsoft.com/office/powerpoint/2010/main" val="3471890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i="1" dirty="0" smtClean="0"/>
              <a:t/>
            </a:r>
            <a:br>
              <a:rPr lang="ru-RU" b="1" i="1" dirty="0" smtClean="0"/>
            </a:br>
            <a:r>
              <a:rPr lang="ru-RU" b="1" i="1" dirty="0" smtClean="0"/>
              <a:t>Восстановленная </a:t>
            </a:r>
            <a:r>
              <a:rPr lang="ru-RU" b="1" i="1" dirty="0"/>
              <a:t>женская </a:t>
            </a:r>
            <a:r>
              <a:rPr lang="ru-RU" b="1" i="1" dirty="0" err="1"/>
              <a:t>Черноезерская</a:t>
            </a:r>
            <a:r>
              <a:rPr lang="ru-RU" b="1" i="1" dirty="0"/>
              <a:t> пустынь</a:t>
            </a:r>
            <a:br>
              <a:rPr lang="ru-RU" b="1" i="1" dirty="0"/>
            </a:br>
            <a:endParaRPr lang="ru-RU" dirty="0"/>
          </a:p>
        </p:txBody>
      </p:sp>
      <p:sp>
        <p:nvSpPr>
          <p:cNvPr id="3" name="Объект 2"/>
          <p:cNvSpPr>
            <a:spLocks noGrp="1"/>
          </p:cNvSpPr>
          <p:nvPr>
            <p:ph idx="1"/>
          </p:nvPr>
        </p:nvSpPr>
        <p:spPr/>
        <p:txBody>
          <a:bodyPr>
            <a:normAutofit fontScale="70000" lnSpcReduction="20000"/>
          </a:bodyPr>
          <a:lstStyle/>
          <a:p>
            <a:pPr marL="0" indent="0" algn="just">
              <a:buNone/>
            </a:pPr>
            <a:r>
              <a:rPr lang="ru-RU" dirty="0"/>
              <a:t>В 1911-1914 годах </a:t>
            </a:r>
            <a:r>
              <a:rPr lang="ru-RU" dirty="0" err="1"/>
              <a:t>игумения</a:t>
            </a:r>
            <a:r>
              <a:rPr lang="ru-RU" dirty="0"/>
              <a:t> Таисия перевела в </a:t>
            </a:r>
            <a:r>
              <a:rPr lang="ru-RU" dirty="0" err="1"/>
              <a:t>Черноезерскую</a:t>
            </a:r>
            <a:r>
              <a:rPr lang="ru-RU" dirty="0"/>
              <a:t> пустынь на основные должности монахинь и послушниц из своего монастыря.</a:t>
            </a:r>
          </a:p>
          <a:p>
            <a:pPr marL="0" indent="0" algn="just">
              <a:buNone/>
            </a:pPr>
            <a:r>
              <a:rPr lang="ru-RU" dirty="0"/>
              <a:t>К 1917 году </a:t>
            </a:r>
            <a:r>
              <a:rPr lang="ru-RU" dirty="0" err="1"/>
              <a:t>Черноезерская</a:t>
            </a:r>
            <a:r>
              <a:rPr lang="ru-RU" dirty="0"/>
              <a:t> пустынь - процветающая обитель с 46-ю </a:t>
            </a:r>
            <a:r>
              <a:rPr lang="ru-RU" dirty="0" err="1"/>
              <a:t>насельницами</a:t>
            </a:r>
            <a:r>
              <a:rPr lang="ru-RU" dirty="0"/>
              <a:t>, большинство из которых молоды и трудоспособны. Старше 60 лет – всего две старухи: одна, 75-ти летняя, освобождена от послушания, вторая, </a:t>
            </a:r>
            <a:r>
              <a:rPr lang="ru-RU" dirty="0" err="1"/>
              <a:t>помоложе</a:t>
            </a:r>
            <a:r>
              <a:rPr lang="ru-RU" dirty="0"/>
              <a:t>, следила за чистотой в церкви.</a:t>
            </a:r>
          </a:p>
          <a:p>
            <a:pPr marL="0" indent="0" algn="just">
              <a:buNone/>
            </a:pPr>
            <a:r>
              <a:rPr lang="ru-RU" dirty="0"/>
              <a:t>В 1920 году в монастыре уже не было гостиницы, рукодельной мастерской, сада и пасеки, конюшни. Каменная церковь, строительство которой начато в 1912 году, так и не была достроена.</a:t>
            </a:r>
          </a:p>
          <a:p>
            <a:pPr marL="0" indent="0" algn="just">
              <a:buNone/>
            </a:pPr>
            <a:r>
              <a:rPr lang="ru-RU" dirty="0"/>
              <a:t>Хозяйство обители приходило в упадок, но число послушниц в монастыре не уменьшалось. В 1921 году в монастыре проживали 53 человека: </a:t>
            </a:r>
            <a:r>
              <a:rPr lang="ru-RU" dirty="0" err="1"/>
              <a:t>игумения</a:t>
            </a:r>
            <a:r>
              <a:rPr lang="ru-RU" dirty="0"/>
              <a:t> Маргарита, 7 монахинь, одна рясофорная послушница и 44 послушницы-белицы.</a:t>
            </a:r>
          </a:p>
          <a:p>
            <a:pPr marL="0" indent="0">
              <a:buNone/>
            </a:pPr>
            <a:r>
              <a:rPr lang="ru-RU" dirty="0"/>
              <a:t>Пустынь закрыта в 20-е годы.</a:t>
            </a:r>
          </a:p>
          <a:p>
            <a:pPr marL="0" indent="0">
              <a:buNone/>
            </a:pPr>
            <a:r>
              <a:rPr lang="ru-RU" b="1" i="1" dirty="0"/>
              <a:t>Современное состояние</a:t>
            </a:r>
          </a:p>
          <a:p>
            <a:pPr marL="0" indent="0" algn="just">
              <a:buNone/>
            </a:pPr>
            <a:r>
              <a:rPr lang="ru-RU" dirty="0"/>
              <a:t>В настоящее время нет ни одного сохранившегося здания на территории бывшей пустыни. В 2005 году установлен памятный крест и совершён первый молебен.</a:t>
            </a:r>
          </a:p>
          <a:p>
            <a:endParaRPr lang="ru-RU" dirty="0"/>
          </a:p>
        </p:txBody>
      </p:sp>
    </p:spTree>
    <p:extLst>
      <p:ext uri="{BB962C8B-B14F-4D97-AF65-F5344CB8AC3E}">
        <p14:creationId xmlns:p14="http://schemas.microsoft.com/office/powerpoint/2010/main" val="3378629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a:t>Черноезерская</a:t>
            </a:r>
            <a:r>
              <a:rPr lang="ru-RU" dirty="0"/>
              <a:t> </a:t>
            </a:r>
            <a:r>
              <a:rPr lang="ru-RU" dirty="0" smtClean="0"/>
              <a:t>пустынь в советское время</a:t>
            </a:r>
            <a:endParaRPr lang="ru-RU" dirty="0"/>
          </a:p>
        </p:txBody>
      </p:sp>
      <p:sp>
        <p:nvSpPr>
          <p:cNvPr id="3" name="Объект 2"/>
          <p:cNvSpPr>
            <a:spLocks noGrp="1"/>
          </p:cNvSpPr>
          <p:nvPr>
            <p:ph idx="1"/>
          </p:nvPr>
        </p:nvSpPr>
        <p:spPr/>
        <p:txBody>
          <a:bodyPr>
            <a:normAutofit fontScale="85000" lnSpcReduction="20000"/>
          </a:bodyPr>
          <a:lstStyle/>
          <a:p>
            <a:pPr algn="just"/>
            <a:r>
              <a:rPr lang="ru-RU" dirty="0" err="1"/>
              <a:t>Черноезерская</a:t>
            </a:r>
            <a:r>
              <a:rPr lang="ru-RU" dirty="0"/>
              <a:t> пустынь преобразовалась в сельхозартель достаточно поздно - в 1923 году. </a:t>
            </a:r>
            <a:endParaRPr lang="ru-RU" dirty="0" smtClean="0"/>
          </a:p>
          <a:p>
            <a:pPr algn="just"/>
            <a:r>
              <a:rPr lang="ru-RU" dirty="0"/>
              <a:t>Власти прекрасно знали, что на Черном озере живут монахини, в сводках ОГПУ они перечислены по именам. Но желание властей выселить монахинь так и не осуществилось, и они проживали здесь вплоть до 1940 года.</a:t>
            </a:r>
            <a:br>
              <a:rPr lang="ru-RU" dirty="0"/>
            </a:br>
            <a:r>
              <a:rPr lang="ru-RU" dirty="0"/>
              <a:t>     Удивительно, но </a:t>
            </a:r>
            <a:r>
              <a:rPr lang="ru-RU" dirty="0" err="1"/>
              <a:t>черноезерские</a:t>
            </a:r>
            <a:r>
              <a:rPr lang="ru-RU" dirty="0"/>
              <a:t> монахини относительно благополучно пережили 1931 и 1932 годы, которые называют "страстной пятницей русского монашества". В эти годы были поголовно арестованы все монашествующие по всей России. </a:t>
            </a:r>
            <a:r>
              <a:rPr lang="ru-RU" dirty="0" err="1"/>
              <a:t>Черноезерскую</a:t>
            </a:r>
            <a:r>
              <a:rPr lang="ru-RU" dirty="0"/>
              <a:t> пустынь чаша сия миновала. Священников арестовывали, а монахини продолжали жить на Черном озере и трудиться. Есть все основания полагать, что к концу тридцатых годов </a:t>
            </a:r>
            <a:r>
              <a:rPr lang="ru-RU" dirty="0" err="1"/>
              <a:t>Черноезерский</a:t>
            </a:r>
            <a:r>
              <a:rPr lang="ru-RU" dirty="0"/>
              <a:t> монастырь был единственным действующим монастырём на всей территории Советской России в границах 1939 года. Как известно, избежал закрытия и Псково-Печерский монастырь, но именно в то время он находился на территории Эстонии.</a:t>
            </a:r>
          </a:p>
        </p:txBody>
      </p:sp>
    </p:spTree>
    <p:extLst>
      <p:ext uri="{BB962C8B-B14F-4D97-AF65-F5344CB8AC3E}">
        <p14:creationId xmlns:p14="http://schemas.microsoft.com/office/powerpoint/2010/main" val="2837059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a:t>Черноезерская</a:t>
            </a:r>
            <a:r>
              <a:rPr lang="ru-RU" dirty="0"/>
              <a:t> пустынь в советское время</a:t>
            </a:r>
          </a:p>
        </p:txBody>
      </p:sp>
      <p:sp>
        <p:nvSpPr>
          <p:cNvPr id="3" name="Объект 2"/>
          <p:cNvSpPr>
            <a:spLocks noGrp="1"/>
          </p:cNvSpPr>
          <p:nvPr>
            <p:ph idx="1"/>
          </p:nvPr>
        </p:nvSpPr>
        <p:spPr/>
        <p:txBody>
          <a:bodyPr>
            <a:normAutofit fontScale="70000" lnSpcReduction="20000"/>
          </a:bodyPr>
          <a:lstStyle/>
          <a:p>
            <a:pPr algn="just"/>
            <a:r>
              <a:rPr lang="ru-RU" dirty="0"/>
              <a:t>Расправившись с монашествующими, власти принялись в массовом порядке закрывать храмы. Делалось это по отработанной схеме. С церковными общинами заключались договоры о том, что они обязаны платить налоги, содержать храм в порядке, совершать ремонты и т.д. А потом приезжала комиссия, находила нарушения, и тогда как бы на законном основании храм закрывался. </a:t>
            </a:r>
          </a:p>
          <a:p>
            <a:pPr algn="just"/>
            <a:r>
              <a:rPr lang="ru-RU" dirty="0"/>
              <a:t>     В середине тридцатых годов комиссия добралась и до Черного озера. Осмотрели церковь. Она к тому времени действительно пришла в ветхость, и её нужно было ремонтировать. Требовалось перестелить пол, поставить новые переводы. У наклоненной колокольни нужно было заменить венцы. Осмотр храма проводился 30 июля, а срок исправления недостатков в постановлении значился… 1 августа. Один день! Для работ, которые опытная бригада плотников делала бы больше месяца. Что оставалось бедным монахиням? Только молиться преподобному Антонию. И власти на время забыли о них. А из </a:t>
            </a:r>
            <a:r>
              <a:rPr lang="ru-RU" dirty="0" err="1"/>
              <a:t>Леноблисполкома</a:t>
            </a:r>
            <a:r>
              <a:rPr lang="ru-RU" dirty="0"/>
              <a:t> в </a:t>
            </a:r>
            <a:r>
              <a:rPr lang="ru-RU" dirty="0" err="1"/>
              <a:t>Пришекснинский</a:t>
            </a:r>
            <a:r>
              <a:rPr lang="ru-RU" dirty="0"/>
              <a:t> район постоянно шли резолюции с требованием закрытия ВСЕХ храмов. Резолюцию выполнили, и к 1939 году на территории района остался лишь один действующий храм - на Черном озере. Его закрыли последним, в 1940 году. Храм разобрали и в том же 1940 году перевезли в Шексну для устройства военкомата. Другие монастырские постройки сохранялись еще после войны, а затем они тоже были разобраны и перевезены в Шексну. Материалы пошли на строительство больницы, морга.</a:t>
            </a:r>
          </a:p>
        </p:txBody>
      </p:sp>
    </p:spTree>
    <p:extLst>
      <p:ext uri="{BB962C8B-B14F-4D97-AF65-F5344CB8AC3E}">
        <p14:creationId xmlns:p14="http://schemas.microsoft.com/office/powerpoint/2010/main" val="3969745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a:t>Священники и монахини </a:t>
            </a:r>
            <a:r>
              <a:rPr lang="ru-RU" sz="4000" dirty="0" err="1" smtClean="0"/>
              <a:t>Черноезерской</a:t>
            </a:r>
            <a:r>
              <a:rPr lang="ru-RU" sz="4000" dirty="0" smtClean="0"/>
              <a:t> пустыни в советское время </a:t>
            </a:r>
            <a:endParaRPr lang="ru-RU" sz="4000" dirty="0"/>
          </a:p>
        </p:txBody>
      </p:sp>
      <p:sp>
        <p:nvSpPr>
          <p:cNvPr id="3" name="Объект 2"/>
          <p:cNvSpPr>
            <a:spLocks noGrp="1"/>
          </p:cNvSpPr>
          <p:nvPr>
            <p:ph idx="1"/>
          </p:nvPr>
        </p:nvSpPr>
        <p:spPr/>
        <p:txBody>
          <a:bodyPr>
            <a:normAutofit fontScale="92500" lnSpcReduction="10000"/>
          </a:bodyPr>
          <a:lstStyle/>
          <a:p>
            <a:pPr algn="just"/>
            <a:r>
              <a:rPr lang="ru-RU" dirty="0"/>
              <a:t>  Священникам, служившим в пустыни после октябрьского переворота, выпала нелёгкая судьба. Иеромонах </a:t>
            </a:r>
            <a:r>
              <a:rPr lang="ru-RU" dirty="0" err="1"/>
              <a:t>Паисий</a:t>
            </a:r>
            <a:r>
              <a:rPr lang="ru-RU" dirty="0"/>
              <a:t> Вдовин был расстрелян в 30-х годах. После него в </a:t>
            </a:r>
            <a:r>
              <a:rPr lang="ru-RU" dirty="0" err="1"/>
              <a:t>Черноезерский</a:t>
            </a:r>
            <a:r>
              <a:rPr lang="ru-RU" dirty="0"/>
              <a:t> монастырь с Крыма был переведен священник Валентин </a:t>
            </a:r>
            <a:r>
              <a:rPr lang="ru-RU" dirty="0" err="1"/>
              <a:t>Томкевич</a:t>
            </a:r>
            <a:r>
              <a:rPr lang="ru-RU" dirty="0"/>
              <a:t>. Его расстреляли в 1937 году. Когда арестовали отца Валентина, митрополит Алексей Симанский (будущий патриарх) поручил череповецкому епископу Тихону Рождественскому подобрать монахиням достойного священника. Выбор пал на Иоанна Савичева. Отец Иоанн подал необходимые документы для регистрации, но власти не дали ему здесь служить.</a:t>
            </a:r>
            <a:br>
              <a:rPr lang="ru-RU" dirty="0"/>
            </a:br>
            <a:r>
              <a:rPr lang="ru-RU" dirty="0"/>
              <a:t>     Почти все монахини избежали репрессий. Они жили в кельях и имели в своем распоряжении монастырский храм вплоть до 1940 года. Потом монахини разъехались по деревням и умерли своей смертью.</a:t>
            </a:r>
          </a:p>
        </p:txBody>
      </p:sp>
    </p:spTree>
    <p:extLst>
      <p:ext uri="{BB962C8B-B14F-4D97-AF65-F5344CB8AC3E}">
        <p14:creationId xmlns:p14="http://schemas.microsoft.com/office/powerpoint/2010/main" val="770850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a:t>XXI </a:t>
            </a:r>
            <a:r>
              <a:rPr lang="ru-RU" b="1" dirty="0"/>
              <a:t>век. </a:t>
            </a:r>
            <a:r>
              <a:rPr lang="ru-RU" b="1" dirty="0" smtClean="0"/>
              <a:t>Возрождение.</a:t>
            </a:r>
            <a:endParaRPr lang="ru-RU" dirty="0"/>
          </a:p>
        </p:txBody>
      </p:sp>
      <p:sp>
        <p:nvSpPr>
          <p:cNvPr id="3" name="Объект 2"/>
          <p:cNvSpPr>
            <a:spLocks noGrp="1"/>
          </p:cNvSpPr>
          <p:nvPr>
            <p:ph idx="1"/>
          </p:nvPr>
        </p:nvSpPr>
        <p:spPr/>
        <p:txBody>
          <a:bodyPr>
            <a:normAutofit fontScale="85000" lnSpcReduction="10000"/>
          </a:bodyPr>
          <a:lstStyle/>
          <a:p>
            <a:pPr algn="just"/>
            <a:r>
              <a:rPr lang="ru-RU" dirty="0"/>
              <a:t> К началу XXI века на Черном озере внешне почти ничто не напоминало о бывшей здесь обители. 10 июня 2005 года перед паломниками, впервые посетившими Черное озеро после долгих лет забвенья, предстала печальная картина. От старинного деревянного храма не осталось никаких следов. На его месте выросли ели и расположилось сельское кладбище. От каменного храма остались руины, поросшие мелколесьем. Среди паломников были местные жители и прихожане Леушинского подворья, которые очень хотели посетить обитель, возрожденную </a:t>
            </a:r>
            <a:r>
              <a:rPr lang="ru-RU" dirty="0" err="1"/>
              <a:t>игуменией</a:t>
            </a:r>
            <a:r>
              <a:rPr lang="ru-RU" dirty="0"/>
              <a:t> Таисией. Возвращались из пустыни с твердой мыслью о том, что здесь нужно установить крест. Удивительно, но именно в это время в Санкт-Петербурге один мастер начал изготовлять крест, желая установить его в каком-нибудь святом месте. И когда он узнал о Черном озере, то решил, что его крест должен быть установлен там. 29 июня крест был доставлен из Санкт-Петербурга в Череповец, а 30 числа установлен в </a:t>
            </a:r>
            <a:r>
              <a:rPr lang="ru-RU" dirty="0" err="1"/>
              <a:t>Черноезерской</a:t>
            </a:r>
            <a:r>
              <a:rPr lang="ru-RU" dirty="0"/>
              <a:t> пустыни.</a:t>
            </a:r>
          </a:p>
        </p:txBody>
      </p:sp>
    </p:spTree>
    <p:extLst>
      <p:ext uri="{BB962C8B-B14F-4D97-AF65-F5344CB8AC3E}">
        <p14:creationId xmlns:p14="http://schemas.microsoft.com/office/powerpoint/2010/main" val="1764821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169970" y="0"/>
            <a:ext cx="5143500" cy="6858000"/>
          </a:xfrm>
          <a:prstGeom prst="rect">
            <a:avLst/>
          </a:prstGeom>
        </p:spPr>
      </p:pic>
    </p:spTree>
    <p:extLst>
      <p:ext uri="{BB962C8B-B14F-4D97-AF65-F5344CB8AC3E}">
        <p14:creationId xmlns:p14="http://schemas.microsoft.com/office/powerpoint/2010/main" val="2680240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a:t>XXI </a:t>
            </a:r>
            <a:r>
              <a:rPr lang="ru-RU" b="1" dirty="0"/>
              <a:t>век. </a:t>
            </a:r>
            <a:r>
              <a:rPr lang="ru-RU" b="1" dirty="0" smtClean="0"/>
              <a:t>Возрождение.</a:t>
            </a:r>
            <a:endParaRPr lang="ru-RU" dirty="0"/>
          </a:p>
        </p:txBody>
      </p:sp>
      <p:sp>
        <p:nvSpPr>
          <p:cNvPr id="3" name="Объект 2"/>
          <p:cNvSpPr>
            <a:spLocks noGrp="1"/>
          </p:cNvSpPr>
          <p:nvPr>
            <p:ph idx="1"/>
          </p:nvPr>
        </p:nvSpPr>
        <p:spPr/>
        <p:txBody>
          <a:bodyPr>
            <a:normAutofit fontScale="92500" lnSpcReduction="20000"/>
          </a:bodyPr>
          <a:lstStyle/>
          <a:p>
            <a:pPr algn="just"/>
            <a:r>
              <a:rPr lang="ru-RU" dirty="0"/>
              <a:t>Крест, высотой в 3,5 метра был поставлен посреди разрушенного храма, а к подножию креста паломники грудой сложили кирпичи, оставшиеся от храма. 8 июля 2005 года при стечении большого количества местных жителей и паломников из Петербурга, Череповца и Шексны состоялось торжественное освящение поклонного креста</a:t>
            </a:r>
            <a:r>
              <a:rPr lang="ru-RU" dirty="0" smtClean="0"/>
              <a:t>.</a:t>
            </a:r>
          </a:p>
          <a:p>
            <a:pPr algn="just"/>
            <a:r>
              <a:rPr lang="ru-RU" dirty="0"/>
              <a:t>С тех пор православные христиане не оставляют святое место и поддерживают там порядок</a:t>
            </a:r>
            <a:r>
              <a:rPr lang="ru-RU" dirty="0" smtClean="0"/>
              <a:t>.</a:t>
            </a:r>
          </a:p>
          <a:p>
            <a:pPr algn="just"/>
            <a:r>
              <a:rPr lang="ru-RU" dirty="0"/>
              <a:t>Вначале  был  Поклонный крест, затем над мощами преподобного  Антония </a:t>
            </a:r>
            <a:r>
              <a:rPr lang="ru-RU" dirty="0" err="1"/>
              <a:t>Черноезерского</a:t>
            </a:r>
            <a:r>
              <a:rPr lang="ru-RU" dirty="0"/>
              <a:t> установили кованую сень. Медленными  шажками,  но шло  движение  вперед. Новый виток исторического прошлого – верующие, получив Божье благословение,  решили  взяться за возрождение глухого старинного  православного прихода, построить на месте развалин храмовый комплекс.</a:t>
            </a:r>
          </a:p>
        </p:txBody>
      </p:sp>
    </p:spTree>
    <p:extLst>
      <p:ext uri="{BB962C8B-B14F-4D97-AF65-F5344CB8AC3E}">
        <p14:creationId xmlns:p14="http://schemas.microsoft.com/office/powerpoint/2010/main" val="965794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800" b="1" dirty="0"/>
              <a:t>XXI </a:t>
            </a:r>
            <a:r>
              <a:rPr lang="ru-RU" sz="2800" b="1" dirty="0"/>
              <a:t>век. Возрождение</a:t>
            </a:r>
            <a:r>
              <a:rPr lang="ru-RU" sz="2800" b="1" dirty="0" smtClean="0"/>
              <a:t>.</a:t>
            </a:r>
            <a:br>
              <a:rPr lang="ru-RU" sz="2800" b="1" dirty="0" smtClean="0"/>
            </a:br>
            <a:r>
              <a:rPr lang="ru-RU" sz="2800" b="1" dirty="0"/>
              <a:t>Обращение о восстановлении пустыни на Черном озере </a:t>
            </a:r>
            <a:r>
              <a:rPr lang="ru-RU" sz="2800" b="1" dirty="0" smtClean="0"/>
              <a:t>одобрено в 2019 г.</a:t>
            </a:r>
            <a:endParaRPr lang="ru-RU" sz="2800" dirty="0"/>
          </a:p>
        </p:txBody>
      </p:sp>
      <p:sp>
        <p:nvSpPr>
          <p:cNvPr id="3" name="Объект 2"/>
          <p:cNvSpPr>
            <a:spLocks noGrp="1"/>
          </p:cNvSpPr>
          <p:nvPr>
            <p:ph idx="1"/>
          </p:nvPr>
        </p:nvSpPr>
        <p:spPr/>
        <p:txBody>
          <a:bodyPr>
            <a:normAutofit fontScale="92500" lnSpcReduction="10000"/>
          </a:bodyPr>
          <a:lstStyle/>
          <a:p>
            <a:pPr marL="0" indent="0" algn="just">
              <a:buNone/>
            </a:pPr>
            <a:r>
              <a:rPr lang="ru-RU" dirty="0" smtClean="0"/>
              <a:t>Обращение</a:t>
            </a:r>
            <a:r>
              <a:rPr lang="ru-RU" dirty="0"/>
              <a:t>  от  верующих о восстановлении пустыни на Черном озере,</a:t>
            </a:r>
            <a:br>
              <a:rPr lang="ru-RU" dirty="0"/>
            </a:br>
            <a:r>
              <a:rPr lang="ru-RU" dirty="0"/>
              <a:t>более 200 подписей, было направлено в администрацию </a:t>
            </a:r>
            <a:r>
              <a:rPr lang="ru-RU" dirty="0" err="1"/>
              <a:t>Ершовского</a:t>
            </a:r>
            <a:r>
              <a:rPr lang="ru-RU" dirty="0"/>
              <a:t> поселения  и  главе  Шекснинского района. В марте 2019 года местными жителями </a:t>
            </a:r>
            <a:r>
              <a:rPr lang="ru-RU" dirty="0" err="1"/>
              <a:t>Ершовского</a:t>
            </a:r>
            <a:r>
              <a:rPr lang="ru-RU" dirty="0"/>
              <a:t>  поселения в Вологодской юстиции зарегистрирована община Рождества  Богородицы </a:t>
            </a:r>
            <a:r>
              <a:rPr lang="ru-RU" dirty="0" err="1"/>
              <a:t>Антониево-Черноезерской</a:t>
            </a:r>
            <a:r>
              <a:rPr lang="ru-RU" dirty="0"/>
              <a:t> пустыни.  </a:t>
            </a:r>
            <a:endParaRPr lang="ru-RU" dirty="0" smtClean="0"/>
          </a:p>
          <a:p>
            <a:pPr marL="0" indent="0" algn="just">
              <a:buNone/>
            </a:pPr>
            <a:r>
              <a:rPr lang="ru-RU" dirty="0" smtClean="0"/>
              <a:t>Приход</a:t>
            </a:r>
            <a:r>
              <a:rPr lang="ru-RU" dirty="0"/>
              <a:t>  теперь официально  будет  заниматься  восстановлением храмового комплекса. Сейчас ведется разработка проектно-сметной документации. Пустынь – древняя обитель. На момент деятельности за ней было закреплено 40 га земли. Об  этом свидетельствует архивная справка. На данный момент территория престола  в  честь Рождества Пресвятой Богородицы располагает около 10  га  земли  –  это  малая часть бывшей территории.</a:t>
            </a:r>
          </a:p>
        </p:txBody>
      </p:sp>
    </p:spTree>
    <p:extLst>
      <p:ext uri="{BB962C8B-B14F-4D97-AF65-F5344CB8AC3E}">
        <p14:creationId xmlns:p14="http://schemas.microsoft.com/office/powerpoint/2010/main" val="2010116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Кованая сень над </a:t>
            </a:r>
            <a:r>
              <a:rPr lang="ru-RU" dirty="0"/>
              <a:t>мощами преподобного  Антония </a:t>
            </a:r>
            <a:r>
              <a:rPr lang="ru-RU" dirty="0" err="1" smtClean="0"/>
              <a:t>Черноезерского</a:t>
            </a:r>
            <a:endParaRPr lang="ru-RU" dirty="0"/>
          </a:p>
        </p:txBody>
      </p:sp>
      <p:pic>
        <p:nvPicPr>
          <p:cNvPr id="4" name="Объект 3"/>
          <p:cNvPicPr>
            <a:picLocks noGrp="1" noChangeAspect="1"/>
          </p:cNvPicPr>
          <p:nvPr>
            <p:ph idx="1"/>
          </p:nvPr>
        </p:nvPicPr>
        <p:blipFill rotWithShape="1">
          <a:blip r:embed="rId2"/>
          <a:srcRect l="25911" t="11263" r="28240" b="13141"/>
          <a:stretch/>
        </p:blipFill>
        <p:spPr>
          <a:xfrm>
            <a:off x="4312145" y="1690688"/>
            <a:ext cx="3917455" cy="5167312"/>
          </a:xfrm>
          <a:prstGeom prst="rect">
            <a:avLst/>
          </a:prstGeom>
        </p:spPr>
      </p:pic>
    </p:spTree>
    <p:extLst>
      <p:ext uri="{BB962C8B-B14F-4D97-AF65-F5344CB8AC3E}">
        <p14:creationId xmlns:p14="http://schemas.microsoft.com/office/powerpoint/2010/main" val="492756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a:t>Черноезерье</a:t>
            </a:r>
            <a:endParaRPr lang="ru-RU" dirty="0"/>
          </a:p>
        </p:txBody>
      </p:sp>
      <p:pic>
        <p:nvPicPr>
          <p:cNvPr id="4" name="Объект 3"/>
          <p:cNvPicPr>
            <a:picLocks noGrp="1" noChangeAspect="1"/>
          </p:cNvPicPr>
          <p:nvPr>
            <p:ph idx="1"/>
          </p:nvPr>
        </p:nvPicPr>
        <p:blipFill rotWithShape="1">
          <a:blip r:embed="rId2"/>
          <a:srcRect r="279" b="16416"/>
          <a:stretch/>
        </p:blipFill>
        <p:spPr>
          <a:xfrm>
            <a:off x="2734411" y="1956252"/>
            <a:ext cx="6723177" cy="4230791"/>
          </a:xfrm>
          <a:prstGeom prst="rect">
            <a:avLst/>
          </a:prstGeom>
        </p:spPr>
      </p:pic>
    </p:spTree>
    <p:extLst>
      <p:ext uri="{BB962C8B-B14F-4D97-AF65-F5344CB8AC3E}">
        <p14:creationId xmlns:p14="http://schemas.microsoft.com/office/powerpoint/2010/main" val="2456953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Ссылки на источники</a:t>
            </a:r>
            <a:endParaRPr lang="ru-RU" dirty="0"/>
          </a:p>
        </p:txBody>
      </p:sp>
      <p:sp>
        <p:nvSpPr>
          <p:cNvPr id="3" name="Объект 2"/>
          <p:cNvSpPr>
            <a:spLocks noGrp="1"/>
          </p:cNvSpPr>
          <p:nvPr>
            <p:ph idx="1"/>
          </p:nvPr>
        </p:nvSpPr>
        <p:spPr/>
        <p:txBody>
          <a:bodyPr>
            <a:normAutofit fontScale="92500" lnSpcReduction="10000"/>
          </a:bodyPr>
          <a:lstStyle/>
          <a:p>
            <a:r>
              <a:rPr lang="en-US" dirty="0" smtClean="0">
                <a:hlinkClick r:id="rId2"/>
              </a:rPr>
              <a:t>http://parishes.mrezha.ru/library.php?id=268</a:t>
            </a:r>
            <a:endParaRPr lang="ru-RU" dirty="0" smtClean="0"/>
          </a:p>
          <a:p>
            <a:r>
              <a:rPr lang="en-US" dirty="0" smtClean="0">
                <a:hlinkClick r:id="rId3"/>
              </a:rPr>
              <a:t>http://alexandrtrofimov.ru/?p=2688</a:t>
            </a:r>
            <a:endParaRPr lang="ru-RU" dirty="0" smtClean="0"/>
          </a:p>
          <a:p>
            <a:r>
              <a:rPr lang="en-US" dirty="0" smtClean="0">
                <a:hlinkClick r:id="rId4"/>
              </a:rPr>
              <a:t>https://vk.com/chernoezerje</a:t>
            </a:r>
            <a:endParaRPr lang="ru-RU" dirty="0" smtClean="0"/>
          </a:p>
          <a:p>
            <a:r>
              <a:rPr lang="en-US" dirty="0" smtClean="0">
                <a:hlinkClick r:id="rId5"/>
              </a:rPr>
              <a:t>http://zwezda.net/tags/antonievo-chernoezerskiy-monastyr</a:t>
            </a:r>
            <a:endParaRPr lang="ru-RU" dirty="0" smtClean="0"/>
          </a:p>
          <a:p>
            <a:r>
              <a:rPr lang="en-US" dirty="0">
                <a:hlinkClick r:id="rId6"/>
              </a:rPr>
              <a:t>https://</a:t>
            </a:r>
            <a:r>
              <a:rPr lang="en-US" dirty="0" smtClean="0">
                <a:hlinkClick r:id="rId6"/>
              </a:rPr>
              <a:t>www.booksite.ru/civk/5_st-50.html</a:t>
            </a:r>
            <a:endParaRPr lang="ru-RU" dirty="0" smtClean="0"/>
          </a:p>
          <a:p>
            <a:r>
              <a:rPr lang="en-US" dirty="0">
                <a:hlinkClick r:id="rId7"/>
              </a:rPr>
              <a:t>http://</a:t>
            </a:r>
            <a:r>
              <a:rPr lang="en-US" dirty="0" smtClean="0">
                <a:hlinkClick r:id="rId7"/>
              </a:rPr>
              <a:t>www.pravenc.ru/text/115844.html</a:t>
            </a:r>
            <a:endParaRPr lang="ru-RU" dirty="0" smtClean="0"/>
          </a:p>
          <a:p>
            <a:r>
              <a:rPr lang="en-US" dirty="0">
                <a:hlinkClick r:id="rId8"/>
              </a:rPr>
              <a:t>http://</a:t>
            </a:r>
            <a:r>
              <a:rPr lang="en-US" dirty="0" smtClean="0">
                <a:hlinkClick r:id="rId8"/>
              </a:rPr>
              <a:t>temples.ru/card.php?ID=24052</a:t>
            </a:r>
            <a:endParaRPr lang="ru-RU" dirty="0" smtClean="0"/>
          </a:p>
          <a:p>
            <a:r>
              <a:rPr lang="en-US" dirty="0">
                <a:hlinkClick r:id="rId9"/>
              </a:rPr>
              <a:t>https://</a:t>
            </a:r>
            <a:r>
              <a:rPr lang="en-US" dirty="0" smtClean="0">
                <a:hlinkClick r:id="rId9"/>
              </a:rPr>
              <a:t>drevo-info.ru/articles/8687.html</a:t>
            </a:r>
            <a:endParaRPr lang="ru-RU" dirty="0" smtClean="0"/>
          </a:p>
          <a:p>
            <a:r>
              <a:rPr lang="en-US" dirty="0">
                <a:hlinkClick r:id="rId10"/>
              </a:rPr>
              <a:t>http://zwezda.net/news?page=4&amp;calendar_block_month=11&amp;calendar_block_year=2019&amp;qt-about=0</a:t>
            </a:r>
            <a:endParaRPr lang="ru-RU" dirty="0"/>
          </a:p>
        </p:txBody>
      </p:sp>
    </p:spTree>
    <p:extLst>
      <p:ext uri="{BB962C8B-B14F-4D97-AF65-F5344CB8AC3E}">
        <p14:creationId xmlns:p14="http://schemas.microsoft.com/office/powerpoint/2010/main" val="908294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Основание пустыни </a:t>
            </a:r>
            <a:endParaRPr lang="ru-RU" dirty="0"/>
          </a:p>
        </p:txBody>
      </p:sp>
      <p:sp>
        <p:nvSpPr>
          <p:cNvPr id="4" name="Объект 3"/>
          <p:cNvSpPr>
            <a:spLocks noGrp="1"/>
          </p:cNvSpPr>
          <p:nvPr>
            <p:ph sz="half" idx="2"/>
          </p:nvPr>
        </p:nvSpPr>
        <p:spPr/>
        <p:txBody>
          <a:bodyPr>
            <a:normAutofit fontScale="92500" lnSpcReduction="20000"/>
          </a:bodyPr>
          <a:lstStyle/>
          <a:p>
            <a:pPr marL="0" indent="0" algn="just">
              <a:buNone/>
            </a:pPr>
            <a:r>
              <a:rPr lang="ru-RU" dirty="0"/>
              <a:t>Труднодоступное Черное озеро, затерявшееся в густом лесе, было идеальным местом для спасительного уединения. Вначале монах Антоний молился Богу в одиночестве. В конце XVI века он построил здесь деревянную церковь во имя Рождества Пресвятой Богородицы. Со временем о благочестивом отшельнике узнали другие монахи, и вскоре здесь был основан монастырь, получивший название </a:t>
            </a:r>
            <a:r>
              <a:rPr lang="ru-RU" dirty="0" err="1"/>
              <a:t>Антониева-Черноезерская</a:t>
            </a:r>
            <a:r>
              <a:rPr lang="ru-RU" dirty="0"/>
              <a:t> пустынь.</a:t>
            </a:r>
          </a:p>
        </p:txBody>
      </p:sp>
      <p:pic>
        <p:nvPicPr>
          <p:cNvPr id="2050" name="Picture 2" descr="ПРП. АНТОНИЙ ЧЕРНОЕЗЕРСКИЙ. ИКОНА"/>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105326" y="1825625"/>
            <a:ext cx="264734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846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cap="all" dirty="0" smtClean="0"/>
              <a:t/>
            </a:r>
            <a:br>
              <a:rPr lang="ru-RU" b="1" cap="all" dirty="0" smtClean="0"/>
            </a:br>
            <a:r>
              <a:rPr lang="ru-RU" b="1" cap="all" dirty="0" smtClean="0"/>
              <a:t>БОГОРОДИЦКАЯ </a:t>
            </a:r>
            <a:r>
              <a:rPr lang="ru-RU" b="1" cap="all" dirty="0"/>
              <a:t>ЧЕРНОЕЗЕРСКАЯ АНТОНИЕВА МУЖСКАЯ ПУСТЫНЬ</a:t>
            </a:r>
            <a:br>
              <a:rPr lang="ru-RU" b="1" cap="all" dirty="0"/>
            </a:br>
            <a:endParaRPr lang="ru-RU" dirty="0"/>
          </a:p>
        </p:txBody>
      </p:sp>
      <p:sp>
        <p:nvSpPr>
          <p:cNvPr id="3" name="Объект 2"/>
          <p:cNvSpPr>
            <a:spLocks noGrp="1"/>
          </p:cNvSpPr>
          <p:nvPr>
            <p:ph idx="1"/>
          </p:nvPr>
        </p:nvSpPr>
        <p:spPr/>
        <p:txBody>
          <a:bodyPr>
            <a:normAutofit fontScale="85000" lnSpcReduction="20000"/>
          </a:bodyPr>
          <a:lstStyle/>
          <a:p>
            <a:pPr algn="just"/>
            <a:r>
              <a:rPr lang="ru-RU" dirty="0"/>
              <a:t>Будучи священником, он вместе был и настоятелем обители до своей смерти, последовавшей в 1598 году. Оставшиеся ученики его погребли тело игумена возле утроенного им храма. Память его </a:t>
            </a:r>
            <a:r>
              <a:rPr lang="ru-RU" dirty="0" err="1"/>
              <a:t>местно</a:t>
            </a:r>
            <a:r>
              <a:rPr lang="ru-RU" dirty="0"/>
              <a:t> чтилась в день его тезоименитства 17 января. Над гробом преподобного устроена была деревянная часовня; в 1839 году на месте древней часовни построили церковь. Дважды монастырь претерпел полное разорение: в 1581 году – от литовцев и в 1682 году – от шведов.</a:t>
            </a:r>
          </a:p>
          <a:p>
            <a:pPr algn="just"/>
            <a:r>
              <a:rPr lang="ru-RU" dirty="0"/>
              <a:t>В переписной книге 1676 года о пустыни приведены такие сведения: «В волости Малая </a:t>
            </a:r>
            <a:r>
              <a:rPr lang="ru-RU" dirty="0" err="1"/>
              <a:t>Веретея</a:t>
            </a:r>
            <a:r>
              <a:rPr lang="ru-RU" dirty="0"/>
              <a:t> пустыня… В ней церковь Рождества Пресвятой Богородицы да часовня да две кельи. В келье старец Тихон, а другая келья пуста…» В переписной книге 1710 года имеются следующие данные: «В той же </a:t>
            </a:r>
            <a:r>
              <a:rPr lang="ru-RU" dirty="0" err="1"/>
              <a:t>Маловеретейской</a:t>
            </a:r>
            <a:r>
              <a:rPr lang="ru-RU" dirty="0"/>
              <a:t> волости на Черных озерках </a:t>
            </a:r>
            <a:r>
              <a:rPr lang="ru-RU" dirty="0" err="1"/>
              <a:t>Антоньевская</a:t>
            </a:r>
            <a:r>
              <a:rPr lang="ru-RU" dirty="0"/>
              <a:t> пустыня, в той пустыни церковь Рождества Пресвятой Богородицы деревянная ветхая и службы никогда не бывает, в той же пустыни келья пустая, прежде жили монахи, питались мирским подаянием…»</a:t>
            </a:r>
          </a:p>
          <a:p>
            <a:endParaRPr lang="ru-RU" dirty="0"/>
          </a:p>
        </p:txBody>
      </p:sp>
    </p:spTree>
    <p:extLst>
      <p:ext uri="{BB962C8B-B14F-4D97-AF65-F5344CB8AC3E}">
        <p14:creationId xmlns:p14="http://schemas.microsoft.com/office/powerpoint/2010/main" val="1691487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a:t>Черноезерье</a:t>
            </a:r>
            <a:endParaRPr lang="ru-RU" dirty="0"/>
          </a:p>
        </p:txBody>
      </p:sp>
      <p:pic>
        <p:nvPicPr>
          <p:cNvPr id="6146" name="Picture 2" descr="https://sun9-45.userapi.com/c630528/v630528671/12840/2xAY24pbj8U.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3542" y="1873126"/>
            <a:ext cx="6195236" cy="4646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951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cap="all" dirty="0" smtClean="0"/>
              <a:t/>
            </a:r>
            <a:br>
              <a:rPr lang="ru-RU" b="1" cap="all" dirty="0" smtClean="0"/>
            </a:br>
            <a:r>
              <a:rPr lang="ru-RU" b="1" cap="all" dirty="0" smtClean="0"/>
              <a:t>БОГОРОДИЦКАЯ ЧЕРНОЕЗЕРСКАЯ АНТОНИЕВА МУЖСКАЯ ПУСТЫНЬ</a:t>
            </a:r>
            <a:br>
              <a:rPr lang="ru-RU" b="1" cap="all" dirty="0" smtClean="0"/>
            </a:br>
            <a:endParaRPr lang="ru-RU" dirty="0"/>
          </a:p>
        </p:txBody>
      </p:sp>
      <p:sp>
        <p:nvSpPr>
          <p:cNvPr id="3" name="Объект 2"/>
          <p:cNvSpPr>
            <a:spLocks noGrp="1"/>
          </p:cNvSpPr>
          <p:nvPr>
            <p:ph idx="1"/>
          </p:nvPr>
        </p:nvSpPr>
        <p:spPr/>
        <p:txBody>
          <a:bodyPr/>
          <a:lstStyle/>
          <a:p>
            <a:pPr algn="just"/>
            <a:r>
              <a:rPr lang="ru-RU" dirty="0"/>
              <a:t>В 1764 году </a:t>
            </a:r>
            <a:r>
              <a:rPr lang="ru-RU" dirty="0" err="1"/>
              <a:t>Антониеву</a:t>
            </a:r>
            <a:r>
              <a:rPr lang="ru-RU" dirty="0"/>
              <a:t> обитель упразднили. На месте монастыря осталась бедная приходская церковь, при которой были священник, дьячок и пономарь, с 1821 года церковь приписали к </a:t>
            </a:r>
            <a:r>
              <a:rPr lang="ru-RU" dirty="0" err="1"/>
              <a:t>Чуровскому</a:t>
            </a:r>
            <a:r>
              <a:rPr lang="ru-RU" dirty="0"/>
              <a:t> приходу Череповецкого уезда. В 1875 году освящена была новая деревянная </a:t>
            </a:r>
            <a:r>
              <a:rPr lang="ru-RU" dirty="0" err="1"/>
              <a:t>однопрестольная</a:t>
            </a:r>
            <a:r>
              <a:rPr lang="ru-RU" dirty="0"/>
              <a:t> церковь в честь Рождества Пресвятой Богородицы.</a:t>
            </a:r>
          </a:p>
        </p:txBody>
      </p:sp>
    </p:spTree>
    <p:extLst>
      <p:ext uri="{BB962C8B-B14F-4D97-AF65-F5344CB8AC3E}">
        <p14:creationId xmlns:p14="http://schemas.microsoft.com/office/powerpoint/2010/main" val="978868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err="1"/>
              <a:t>Черноезерский</a:t>
            </a:r>
            <a:r>
              <a:rPr lang="ru-RU" b="1" i="1" dirty="0"/>
              <a:t> приход</a:t>
            </a:r>
            <a:br>
              <a:rPr lang="ru-RU" b="1" i="1" dirty="0"/>
            </a:br>
            <a:endParaRPr lang="ru-RU" dirty="0"/>
          </a:p>
        </p:txBody>
      </p:sp>
      <p:sp>
        <p:nvSpPr>
          <p:cNvPr id="3" name="Объект 2"/>
          <p:cNvSpPr>
            <a:spLocks noGrp="1"/>
          </p:cNvSpPr>
          <p:nvPr>
            <p:ph idx="1"/>
          </p:nvPr>
        </p:nvSpPr>
        <p:spPr/>
        <p:txBody>
          <a:bodyPr>
            <a:normAutofit fontScale="70000" lnSpcReduction="20000"/>
          </a:bodyPr>
          <a:lstStyle/>
          <a:p>
            <a:pPr algn="just"/>
            <a:r>
              <a:rPr lang="ru-RU" dirty="0"/>
              <a:t>В 1821 году </a:t>
            </a:r>
            <a:r>
              <a:rPr lang="ru-RU" dirty="0" err="1"/>
              <a:t>Богородицерождественская</a:t>
            </a:r>
            <a:r>
              <a:rPr lang="ru-RU" dirty="0"/>
              <a:t> </a:t>
            </a:r>
            <a:r>
              <a:rPr lang="ru-RU" dirty="0" err="1"/>
              <a:t>Черноезерская</a:t>
            </a:r>
            <a:r>
              <a:rPr lang="ru-RU" dirty="0"/>
              <a:t> церковь приписана к приходской </a:t>
            </a:r>
            <a:r>
              <a:rPr lang="ru-RU" dirty="0" err="1"/>
              <a:t>Богородицерождественской</a:t>
            </a:r>
            <a:r>
              <a:rPr lang="ru-RU" dirty="0"/>
              <a:t> </a:t>
            </a:r>
            <a:r>
              <a:rPr lang="ru-RU" dirty="0" err="1"/>
              <a:t>Чуровской</a:t>
            </a:r>
            <a:r>
              <a:rPr lang="ru-RU" dirty="0"/>
              <a:t> церкви в Череповецком уезде Новгородской губернии.</a:t>
            </a:r>
          </a:p>
          <a:p>
            <a:r>
              <a:rPr lang="ru-RU" dirty="0"/>
              <a:t>В 1875 году освящена новая деревянная </a:t>
            </a:r>
            <a:r>
              <a:rPr lang="ru-RU" dirty="0" err="1"/>
              <a:t>однопрестольная</a:t>
            </a:r>
            <a:r>
              <a:rPr lang="ru-RU" dirty="0"/>
              <a:t> </a:t>
            </a:r>
            <a:r>
              <a:rPr lang="ru-RU" dirty="0" err="1"/>
              <a:t>Богородицерождественская</a:t>
            </a:r>
            <a:r>
              <a:rPr lang="ru-RU" dirty="0"/>
              <a:t> </a:t>
            </a:r>
            <a:r>
              <a:rPr lang="ru-RU" dirty="0" err="1"/>
              <a:t>Черноезерская</a:t>
            </a:r>
            <a:r>
              <a:rPr lang="ru-RU" dirty="0"/>
              <a:t> церковь.</a:t>
            </a:r>
          </a:p>
          <a:p>
            <a:pPr algn="just"/>
            <a:r>
              <a:rPr lang="ru-RU" dirty="0"/>
              <a:t>В 1916 году деревни, относящиеся к приходу </a:t>
            </a:r>
            <a:r>
              <a:rPr lang="ru-RU" dirty="0" err="1"/>
              <a:t>Богородицерождественской</a:t>
            </a:r>
            <a:r>
              <a:rPr lang="ru-RU" dirty="0"/>
              <a:t> </a:t>
            </a:r>
            <a:r>
              <a:rPr lang="ru-RU" dirty="0" err="1"/>
              <a:t>Черноезерской</a:t>
            </a:r>
            <a:r>
              <a:rPr lang="ru-RU" dirty="0"/>
              <a:t> церкви, располагались на левом берегу реки Шексна (</a:t>
            </a:r>
            <a:r>
              <a:rPr lang="ru-RU" dirty="0" err="1"/>
              <a:t>Андруково</a:t>
            </a:r>
            <a:r>
              <a:rPr lang="ru-RU" dirty="0"/>
              <a:t>, </a:t>
            </a:r>
            <a:r>
              <a:rPr lang="ru-RU" dirty="0" err="1"/>
              <a:t>Квасюнино</a:t>
            </a:r>
            <a:r>
              <a:rPr lang="ru-RU" dirty="0"/>
              <a:t>, </a:t>
            </a:r>
            <a:r>
              <a:rPr lang="ru-RU" dirty="0" err="1"/>
              <a:t>Безсолово</a:t>
            </a:r>
            <a:r>
              <a:rPr lang="ru-RU" dirty="0"/>
              <a:t>, </a:t>
            </a:r>
            <a:r>
              <a:rPr lang="ru-RU" dirty="0" err="1"/>
              <a:t>Синицыно</a:t>
            </a:r>
            <a:r>
              <a:rPr lang="ru-RU" dirty="0"/>
              <a:t>, Репино), на берегах реки </a:t>
            </a:r>
            <a:r>
              <a:rPr lang="ru-RU" dirty="0" err="1"/>
              <a:t>Божай</a:t>
            </a:r>
            <a:r>
              <a:rPr lang="ru-RU" dirty="0"/>
              <a:t> - правом притоке Шексны и на правом берегу Шексны (</a:t>
            </a:r>
            <a:r>
              <a:rPr lang="ru-RU" dirty="0" err="1"/>
              <a:t>Кунжая</a:t>
            </a:r>
            <a:r>
              <a:rPr lang="ru-RU" dirty="0"/>
              <a:t>, </a:t>
            </a:r>
            <a:r>
              <a:rPr lang="ru-RU" dirty="0" err="1"/>
              <a:t>Дьяконовская</a:t>
            </a:r>
            <a:r>
              <a:rPr lang="ru-RU" dirty="0"/>
              <a:t>, Иванкова </a:t>
            </a:r>
            <a:r>
              <a:rPr lang="ru-RU" dirty="0" err="1"/>
              <a:t>Божая</a:t>
            </a:r>
            <a:r>
              <a:rPr lang="ru-RU" dirty="0"/>
              <a:t>, Ерёмичева </a:t>
            </a:r>
            <a:r>
              <a:rPr lang="ru-RU" dirty="0" err="1"/>
              <a:t>Божая</a:t>
            </a:r>
            <a:r>
              <a:rPr lang="ru-RU" dirty="0"/>
              <a:t>, </a:t>
            </a:r>
            <a:r>
              <a:rPr lang="ru-RU" dirty="0" err="1"/>
              <a:t>Дюпичева</a:t>
            </a:r>
            <a:r>
              <a:rPr lang="ru-RU" dirty="0"/>
              <a:t> </a:t>
            </a:r>
            <a:r>
              <a:rPr lang="ru-RU" dirty="0" err="1"/>
              <a:t>Божая</a:t>
            </a:r>
            <a:r>
              <a:rPr lang="ru-RU" dirty="0"/>
              <a:t>, </a:t>
            </a:r>
            <a:r>
              <a:rPr lang="ru-RU" dirty="0" err="1"/>
              <a:t>Турическая</a:t>
            </a:r>
            <a:r>
              <a:rPr lang="ru-RU" dirty="0"/>
              <a:t> </a:t>
            </a:r>
            <a:r>
              <a:rPr lang="ru-RU" dirty="0" err="1"/>
              <a:t>Божая</a:t>
            </a:r>
            <a:r>
              <a:rPr lang="ru-RU" dirty="0"/>
              <a:t>, </a:t>
            </a:r>
            <a:r>
              <a:rPr lang="ru-RU" dirty="0" err="1"/>
              <a:t>Рыбая</a:t>
            </a:r>
            <a:r>
              <a:rPr lang="ru-RU" dirty="0"/>
              <a:t>, Заречье). Ближайшие к церкви деревни - </a:t>
            </a:r>
            <a:r>
              <a:rPr lang="ru-RU" dirty="0" err="1"/>
              <a:t>Анисимово</a:t>
            </a:r>
            <a:r>
              <a:rPr lang="ru-RU" dirty="0"/>
              <a:t>, Афанасово и </a:t>
            </a:r>
            <a:r>
              <a:rPr lang="ru-RU" dirty="0" err="1"/>
              <a:t>Льгово</a:t>
            </a:r>
            <a:r>
              <a:rPr lang="ru-RU" dirty="0"/>
              <a:t>. В деревнях </a:t>
            </a:r>
            <a:r>
              <a:rPr lang="ru-RU" dirty="0" err="1"/>
              <a:t>Анисимово</a:t>
            </a:r>
            <a:r>
              <a:rPr lang="ru-RU" dirty="0"/>
              <a:t> и </a:t>
            </a:r>
            <a:r>
              <a:rPr lang="ru-RU" dirty="0" err="1"/>
              <a:t>Льгово</a:t>
            </a:r>
            <a:r>
              <a:rPr lang="ru-RU" dirty="0"/>
              <a:t> стояли деревянные часовни.</a:t>
            </a:r>
          </a:p>
          <a:p>
            <a:r>
              <a:rPr lang="ru-RU" dirty="0"/>
              <a:t>В 1921 году крестьянских дворов в приходе - 269, прихожан – 1337.</a:t>
            </a:r>
          </a:p>
          <a:p>
            <a:r>
              <a:rPr lang="ru-RU" dirty="0"/>
              <a:t>Кроме того, в приходе в проживали 478 </a:t>
            </a:r>
            <a:r>
              <a:rPr lang="ru-RU" dirty="0" err="1"/>
              <a:t>спасовцев</a:t>
            </a:r>
            <a:r>
              <a:rPr lang="ru-RU" dirty="0"/>
              <a:t> (92 двора). Возобновление монастыря в 1912 году было связано с этим фактом.</a:t>
            </a:r>
          </a:p>
          <a:p>
            <a:pPr algn="just"/>
            <a:r>
              <a:rPr lang="ru-RU" dirty="0"/>
              <a:t>В 1921 году в церкви служили священники Сергей Яковлевич Ставровский (арестован в 1939 году, приговор - 5 лет ссылки) и Александр Васильевич Петров.</a:t>
            </a:r>
          </a:p>
          <a:p>
            <a:endParaRPr lang="ru-RU" dirty="0"/>
          </a:p>
        </p:txBody>
      </p:sp>
    </p:spTree>
    <p:extLst>
      <p:ext uri="{BB962C8B-B14F-4D97-AF65-F5344CB8AC3E}">
        <p14:creationId xmlns:p14="http://schemas.microsoft.com/office/powerpoint/2010/main" val="2450635639"/>
      </p:ext>
    </p:extLst>
  </p:cSld>
  <p:clrMapOvr>
    <a:masterClrMapping/>
  </p:clrMapOvr>
</p:sld>
</file>

<file path=ppt/theme/theme1.xml><?xml version="1.0" encoding="utf-8"?>
<a:theme xmlns:a="http://schemas.openxmlformats.org/drawingml/2006/main" name="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2710</Words>
  <Application>Microsoft Office PowerPoint</Application>
  <PresentationFormat>Произвольный</PresentationFormat>
  <Paragraphs>99</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 БОГОРОДИЦКАЯ ЧЕРНОЕЗЕРСКАЯ АНТОНИЕВА МУЖСКАЯ ПУСТЫНЬ  (до 1764 Г.) </vt:lpstr>
      <vt:lpstr>Основание пустыни </vt:lpstr>
      <vt:lpstr>МЕСТОПОЛОЖЕНИЕ НА КАРТЕ АНТОНИЕВОЙ ЧЕРНОЕЗЕРСКОЙ БОГОРОДИЦКОЙ ПУСТЫНИ</vt:lpstr>
      <vt:lpstr>Черноезерье</vt:lpstr>
      <vt:lpstr>Основание пустыни </vt:lpstr>
      <vt:lpstr> БОГОРОДИЦКАЯ ЧЕРНОЕЗЕРСКАЯ АНТОНИЕВА МУЖСКАЯ ПУСТЫНЬ </vt:lpstr>
      <vt:lpstr>Черноезерье</vt:lpstr>
      <vt:lpstr> БОГОРОДИЦКАЯ ЧЕРНОЕЗЕРСКАЯ АНТОНИЕВА МУЖСКАЯ ПУСТЫНЬ </vt:lpstr>
      <vt:lpstr>Черноезерский приход </vt:lpstr>
      <vt:lpstr>ЦЕРКОВЬ РОЖДЕСТВА ПРЕСВЯТОЙ БОГОРОДИЦЫ В ЧЕРНОЕЗЕРСКОЙ ПУСТЫНИ</vt:lpstr>
      <vt:lpstr>Восстановление Черноезерской пустыни</vt:lpstr>
      <vt:lpstr>Первая настоятельница.</vt:lpstr>
      <vt:lpstr>Чтимые иконы Черноезерской обители.</vt:lpstr>
      <vt:lpstr>Чёрное озеро</vt:lpstr>
      <vt:lpstr>Игумения Таисия (Солопова)</vt:lpstr>
      <vt:lpstr>Последняя настоятельница обители  игумения Маргарита  (Мария Андреевна Носова). </vt:lpstr>
      <vt:lpstr>Восстановление Черноезерской пустыни</vt:lpstr>
      <vt:lpstr>Восстановление Черноезерской пустыни</vt:lpstr>
      <vt:lpstr>Восстановление Черноезерской пустыни</vt:lpstr>
      <vt:lpstr>Восстановление Черноезерской пустыни</vt:lpstr>
      <vt:lpstr>Восстановление Черноезерской пустыни</vt:lpstr>
      <vt:lpstr>Черноезерье</vt:lpstr>
      <vt:lpstr>Восстановление Черноезерской пустыни</vt:lpstr>
      <vt:lpstr>Черноезерье</vt:lpstr>
      <vt:lpstr> Монахини и рясофорные послушницы Черноезерской пустыни </vt:lpstr>
      <vt:lpstr>Презентация PowerPoint</vt:lpstr>
      <vt:lpstr>Презентация PowerPoint</vt:lpstr>
      <vt:lpstr>Презентация PowerPoint</vt:lpstr>
      <vt:lpstr>Послушницы-белицы </vt:lpstr>
      <vt:lpstr>Послушницы-белицы </vt:lpstr>
      <vt:lpstr> Восстановленная женская Черноезерская пустынь </vt:lpstr>
      <vt:lpstr>Черноезерская пустынь в советское время</vt:lpstr>
      <vt:lpstr>Черноезерская пустынь в советское время</vt:lpstr>
      <vt:lpstr>Священники и монахини Черноезерской пустыни в советское время </vt:lpstr>
      <vt:lpstr>XXI век. Возрождение.</vt:lpstr>
      <vt:lpstr>Презентация PowerPoint</vt:lpstr>
      <vt:lpstr>XXI век. Возрождение.</vt:lpstr>
      <vt:lpstr>XXI век. Возрождение. Обращение о восстановлении пустыни на Черном озере одобрено в 2019 г.</vt:lpstr>
      <vt:lpstr>Кованая сень над мощами преподобного  Антония Черноезерского</vt:lpstr>
      <vt:lpstr>Ссылки на источники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БОГОРОДИЦКАЯ ЧЕРНОЕЗЕРСКАЯ  АНТОНИЕВА ПУСТЫНЬ</dc:title>
  <dc:creator>Пользователь</dc:creator>
  <cp:lastModifiedBy>Всё для Вас</cp:lastModifiedBy>
  <cp:revision>37</cp:revision>
  <dcterms:created xsi:type="dcterms:W3CDTF">2020-01-09T13:48:08Z</dcterms:created>
  <dcterms:modified xsi:type="dcterms:W3CDTF">2020-01-29T13:26:56Z</dcterms:modified>
</cp:coreProperties>
</file>